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74" r:id="rId3"/>
    <p:sldId id="275" r:id="rId4"/>
    <p:sldId id="272" r:id="rId5"/>
    <p:sldId id="258" r:id="rId6"/>
    <p:sldId id="273" r:id="rId7"/>
    <p:sldId id="277" r:id="rId8"/>
    <p:sldId id="263" r:id="rId9"/>
    <p:sldId id="276" r:id="rId10"/>
    <p:sldId id="278" r:id="rId11"/>
    <p:sldId id="279" r:id="rId12"/>
    <p:sldId id="280" r:id="rId13"/>
    <p:sldId id="281" r:id="rId14"/>
    <p:sldId id="282" r:id="rId15"/>
    <p:sldId id="283" r:id="rId16"/>
    <p:sldId id="268" r:id="rId17"/>
    <p:sldId id="264" r:id="rId18"/>
    <p:sldId id="284"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5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B211619-AF19-4F52-85F2-F50A46092D4E}" type="datetimeFigureOut">
              <a:rPr lang="en-US" smtClean="0"/>
              <a:pPr/>
              <a:t>10/5/2012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2752F84-C0C0-4005-9750-0402427CA85E}" type="slidenum">
              <a:rPr lang="en-US" smtClean="0"/>
              <a:pPr/>
              <a:t>‹#›</a:t>
            </a:fld>
            <a:endParaRPr lang="en-US"/>
          </a:p>
        </p:txBody>
      </p:sp>
    </p:spTree>
    <p:extLst>
      <p:ext uri="{BB962C8B-B14F-4D97-AF65-F5344CB8AC3E}">
        <p14:creationId xmlns:p14="http://schemas.microsoft.com/office/powerpoint/2010/main" val="48674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335CB4-8C61-3F45-8D58-DAF2185213ED}"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3B98AB-AEE7-46F7-B2C4-9CC2AC627E6B}"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2D01E-70E3-416B-A634-A02BAAA86F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B98AB-AEE7-46F7-B2C4-9CC2AC627E6B}"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2D01E-70E3-416B-A634-A02BAAA86F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B98AB-AEE7-46F7-B2C4-9CC2AC627E6B}"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2D01E-70E3-416B-A634-A02BAAA86F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B98AB-AEE7-46F7-B2C4-9CC2AC627E6B}"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2D01E-70E3-416B-A634-A02BAAA86F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3B98AB-AEE7-46F7-B2C4-9CC2AC627E6B}" type="datetimeFigureOut">
              <a:rPr lang="en-US" smtClean="0"/>
              <a:pPr/>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2D01E-70E3-416B-A634-A02BAAA86F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3B98AB-AEE7-46F7-B2C4-9CC2AC627E6B}" type="datetimeFigureOut">
              <a:rPr lang="en-US" smtClean="0"/>
              <a:pPr/>
              <a:t>10/5/2012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2D01E-70E3-416B-A634-A02BAAA86F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3B98AB-AEE7-46F7-B2C4-9CC2AC627E6B}" type="datetimeFigureOut">
              <a:rPr lang="en-US" smtClean="0"/>
              <a:pPr/>
              <a:t>10/5/2012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2D01E-70E3-416B-A634-A02BAAA86F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3B98AB-AEE7-46F7-B2C4-9CC2AC627E6B}" type="datetimeFigureOut">
              <a:rPr lang="en-US" smtClean="0"/>
              <a:pPr/>
              <a:t>10/5/2012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2D01E-70E3-416B-A634-A02BAAA86F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3B98AB-AEE7-46F7-B2C4-9CC2AC627E6B}" type="datetimeFigureOut">
              <a:rPr lang="en-US" smtClean="0"/>
              <a:pPr/>
              <a:t>10/5/2012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2D01E-70E3-416B-A634-A02BAAA86F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B98AB-AEE7-46F7-B2C4-9CC2AC627E6B}" type="datetimeFigureOut">
              <a:rPr lang="en-US" smtClean="0"/>
              <a:pPr/>
              <a:t>10/5/2012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2D01E-70E3-416B-A634-A02BAAA86F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B98AB-AEE7-46F7-B2C4-9CC2AC627E6B}" type="datetimeFigureOut">
              <a:rPr lang="en-US" smtClean="0"/>
              <a:pPr/>
              <a:t>10/5/2012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2D01E-70E3-416B-A634-A02BAAA86F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B98AB-AEE7-46F7-B2C4-9CC2AC627E6B}" type="datetimeFigureOut">
              <a:rPr lang="en-US" smtClean="0"/>
              <a:pPr/>
              <a:t>10/5/2012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2D01E-70E3-416B-A634-A02BAAA86F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andrea.jones@houstontx.gov"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 Star Banner.jpg"/>
          <p:cNvPicPr>
            <a:picLocks noChangeAspect="1"/>
          </p:cNvPicPr>
          <p:nvPr/>
        </p:nvPicPr>
        <p:blipFill>
          <a:blip r:embed="rId2" cstate="print"/>
          <a:srcRect b="10494"/>
          <a:stretch>
            <a:fillRect/>
          </a:stretch>
        </p:blipFill>
        <p:spPr>
          <a:xfrm>
            <a:off x="0" y="0"/>
            <a:ext cx="9144000" cy="1227667"/>
          </a:xfrm>
          <a:prstGeom prst="rect">
            <a:avLst/>
          </a:prstGeom>
        </p:spPr>
      </p:pic>
      <p:graphicFrame>
        <p:nvGraphicFramePr>
          <p:cNvPr id="3" name="Content Placeholder 4"/>
          <p:cNvGraphicFramePr>
            <a:graphicFrameLocks/>
          </p:cNvGraphicFramePr>
          <p:nvPr/>
        </p:nvGraphicFramePr>
        <p:xfrm>
          <a:off x="990600" y="1371600"/>
          <a:ext cx="7086600" cy="4876800"/>
        </p:xfrm>
        <a:graphic>
          <a:graphicData uri="http://schemas.openxmlformats.org/drawingml/2006/table">
            <a:tbl>
              <a:tblPr firstRow="1" bandRow="1">
                <a:tableStyleId>{21E4AEA4-8DFA-4A89-87EB-49C32662AFE0}</a:tableStyleId>
              </a:tblPr>
              <a:tblGrid>
                <a:gridCol w="7086600"/>
              </a:tblGrid>
              <a:tr h="853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Home Investment Partnership</a:t>
                      </a:r>
                      <a:r>
                        <a:rPr lang="en-US" sz="2800" baseline="0" dirty="0" smtClean="0"/>
                        <a:t> Grant (HOME)</a:t>
                      </a:r>
                      <a:endParaRPr lang="en-US" sz="2800" dirty="0" smtClean="0">
                        <a:solidFill>
                          <a:srgbClr val="FF0000"/>
                        </a:solidFill>
                      </a:endParaRPr>
                    </a:p>
                  </a:txBody>
                  <a:tcPr>
                    <a:solidFill>
                      <a:srgbClr val="FF0000"/>
                    </a:solidFill>
                  </a:tcPr>
                </a:tc>
              </a:tr>
              <a:tr h="2011454">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t>Multi-Family Housing Activities/Projects</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t> Gap financing for Tax-Credit</a:t>
                      </a:r>
                      <a:r>
                        <a:rPr lang="en-US" sz="2000" baseline="0" dirty="0" smtClean="0"/>
                        <a:t> Units</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 The Women’s Home – A Place of Her Own</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 Corinthian Pointe Senior Living Facility </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 Single Room Occupancy (SRO)</a:t>
                      </a:r>
                      <a:endParaRPr lang="en-US" sz="2000" dirty="0" smtClean="0"/>
                    </a:p>
                  </a:txBody>
                  <a:tcPr/>
                </a:tc>
              </a:tr>
              <a:tr h="2011454">
                <a:tc>
                  <a:txBody>
                    <a:bodyPr/>
                    <a:lstStyle/>
                    <a:p>
                      <a:pPr marL="457200" marR="0" lvl="2"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dirty="0" smtClean="0"/>
                        <a:t>Single Family Housing Activities/Projects</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t> </a:t>
                      </a:r>
                      <a:r>
                        <a:rPr lang="en-US" sz="2000" dirty="0" err="1" smtClean="0"/>
                        <a:t>Downpayment</a:t>
                      </a:r>
                      <a:r>
                        <a:rPr lang="en-US" sz="2000" baseline="0" dirty="0" smtClean="0"/>
                        <a:t> Assistance for new and existing homes</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 Community Housing Development Organization (CHDO)</a:t>
                      </a:r>
                    </a:p>
                    <a:p>
                      <a:pPr marL="1371600" marR="0" lvl="4"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 Acquisition, operation, &amp; administrative grants to non profit to build low to moderate income housing.</a:t>
                      </a:r>
                      <a:endParaRPr lang="en-US" sz="2000" dirty="0" smtClean="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 Star Banner.jpg"/>
          <p:cNvPicPr>
            <a:picLocks noChangeAspect="1"/>
          </p:cNvPicPr>
          <p:nvPr/>
        </p:nvPicPr>
        <p:blipFill>
          <a:blip r:embed="rId2" cstate="print"/>
          <a:srcRect b="10494"/>
          <a:stretch>
            <a:fillRect/>
          </a:stretch>
        </p:blipFill>
        <p:spPr>
          <a:xfrm>
            <a:off x="0" y="0"/>
            <a:ext cx="9144000" cy="1227667"/>
          </a:xfrm>
          <a:prstGeom prst="rect">
            <a:avLst/>
          </a:prstGeom>
        </p:spPr>
      </p:pic>
      <p:sp>
        <p:nvSpPr>
          <p:cNvPr id="3" name="TextBox 2"/>
          <p:cNvSpPr txBox="1"/>
          <p:nvPr/>
        </p:nvSpPr>
        <p:spPr>
          <a:xfrm>
            <a:off x="1600200" y="609600"/>
            <a:ext cx="6019800" cy="523220"/>
          </a:xfrm>
          <a:prstGeom prst="rect">
            <a:avLst/>
          </a:prstGeom>
          <a:noFill/>
        </p:spPr>
        <p:txBody>
          <a:bodyPr wrap="square" rtlCol="0">
            <a:spAutoFit/>
          </a:bodyPr>
          <a:lstStyle/>
          <a:p>
            <a:pPr algn="ctr"/>
            <a:r>
              <a:rPr lang="en-US" sz="2800" b="1" dirty="0" smtClean="0"/>
              <a:t>FUNDED BY HOME</a:t>
            </a:r>
            <a:endParaRPr lang="en-US" sz="2800" b="1" dirty="0"/>
          </a:p>
        </p:txBody>
      </p:sp>
      <p:pic>
        <p:nvPicPr>
          <p:cNvPr id="5" name="Content Placeholder 10" descr="sr living.JPG"/>
          <p:cNvPicPr>
            <a:picLocks noGrp="1" noChangeAspect="1"/>
          </p:cNvPicPr>
          <p:nvPr>
            <p:ph idx="1"/>
          </p:nvPr>
        </p:nvPicPr>
        <p:blipFill>
          <a:blip r:embed="rId3" cstate="print"/>
          <a:stretch>
            <a:fillRect/>
          </a:stretch>
        </p:blipFill>
        <p:spPr>
          <a:xfrm>
            <a:off x="166255" y="1496291"/>
            <a:ext cx="4064000" cy="3048000"/>
          </a:xfrm>
          <a:solidFill>
            <a:schemeClr val="bg2">
              <a:lumMod val="90000"/>
            </a:schemeClr>
          </a:solidFill>
          <a:ln w="9525">
            <a:solidFill>
              <a:schemeClr val="tx1"/>
            </a:solidFill>
          </a:ln>
        </p:spPr>
      </p:pic>
      <p:pic>
        <p:nvPicPr>
          <p:cNvPr id="6" name="Content Placeholder 6" descr="corinthian point.png"/>
          <p:cNvPicPr>
            <a:picLocks noChangeAspect="1"/>
          </p:cNvPicPr>
          <p:nvPr/>
        </p:nvPicPr>
        <p:blipFill>
          <a:blip r:embed="rId4"/>
          <a:stretch>
            <a:fillRect/>
          </a:stretch>
        </p:blipFill>
        <p:spPr>
          <a:xfrm>
            <a:off x="4738255" y="1496291"/>
            <a:ext cx="4050276" cy="3048000"/>
          </a:xfrm>
          <a:prstGeom prst="rect">
            <a:avLst/>
          </a:prstGeom>
        </p:spPr>
      </p:pic>
      <p:sp>
        <p:nvSpPr>
          <p:cNvPr id="7" name="Rectangle 6"/>
          <p:cNvSpPr/>
          <p:nvPr/>
        </p:nvSpPr>
        <p:spPr>
          <a:xfrm>
            <a:off x="0" y="4701309"/>
            <a:ext cx="4572000" cy="338554"/>
          </a:xfrm>
          <a:prstGeom prst="rect">
            <a:avLst/>
          </a:prstGeom>
        </p:spPr>
        <p:txBody>
          <a:bodyPr>
            <a:spAutoFit/>
          </a:bodyPr>
          <a:lstStyle/>
          <a:p>
            <a:pPr algn="ctr"/>
            <a:r>
              <a:rPr lang="en-US" sz="1600" b="1" dirty="0" smtClean="0">
                <a:solidFill>
                  <a:srgbClr val="FF0000"/>
                </a:solidFill>
              </a:rPr>
              <a:t>Home Town on Wayside Senior Living Facility</a:t>
            </a:r>
          </a:p>
        </p:txBody>
      </p:sp>
      <p:sp>
        <p:nvSpPr>
          <p:cNvPr id="8" name="TextBox 7"/>
          <p:cNvSpPr txBox="1"/>
          <p:nvPr/>
        </p:nvSpPr>
        <p:spPr>
          <a:xfrm>
            <a:off x="4572000" y="4701309"/>
            <a:ext cx="4572000" cy="338554"/>
          </a:xfrm>
          <a:prstGeom prst="rect">
            <a:avLst/>
          </a:prstGeom>
          <a:noFill/>
          <a:ln>
            <a:noFill/>
          </a:ln>
        </p:spPr>
        <p:txBody>
          <a:bodyPr wrap="square" rtlCol="0">
            <a:spAutoFit/>
          </a:bodyPr>
          <a:lstStyle/>
          <a:p>
            <a:pPr algn="ctr"/>
            <a:r>
              <a:rPr lang="en-US" sz="1600" b="1" dirty="0" smtClean="0">
                <a:solidFill>
                  <a:srgbClr val="FF0000"/>
                </a:solidFill>
              </a:rPr>
              <a:t>Corinthian Village Senior Living Facility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 Star Banner.jpg"/>
          <p:cNvPicPr>
            <a:picLocks noChangeAspect="1"/>
          </p:cNvPicPr>
          <p:nvPr/>
        </p:nvPicPr>
        <p:blipFill>
          <a:blip r:embed="rId2" cstate="print"/>
          <a:srcRect b="10494"/>
          <a:stretch>
            <a:fillRect/>
          </a:stretch>
        </p:blipFill>
        <p:spPr>
          <a:xfrm>
            <a:off x="0" y="0"/>
            <a:ext cx="9144000" cy="1227667"/>
          </a:xfrm>
          <a:prstGeom prst="rect">
            <a:avLst/>
          </a:prstGeom>
        </p:spPr>
      </p:pic>
      <p:sp>
        <p:nvSpPr>
          <p:cNvPr id="3" name="TextBox 2"/>
          <p:cNvSpPr txBox="1"/>
          <p:nvPr/>
        </p:nvSpPr>
        <p:spPr>
          <a:xfrm>
            <a:off x="1219200" y="609600"/>
            <a:ext cx="6781800" cy="523220"/>
          </a:xfrm>
          <a:prstGeom prst="rect">
            <a:avLst/>
          </a:prstGeom>
          <a:noFill/>
        </p:spPr>
        <p:txBody>
          <a:bodyPr wrap="square" rtlCol="0">
            <a:spAutoFit/>
          </a:bodyPr>
          <a:lstStyle/>
          <a:p>
            <a:pPr algn="ctr"/>
            <a:r>
              <a:rPr lang="en-US" sz="2800" b="1" dirty="0" smtClean="0"/>
              <a:t>ENTITLEMENT GRANTS THAT MEETS NEEDS</a:t>
            </a:r>
            <a:endParaRPr lang="en-US" sz="2800" b="1" dirty="0"/>
          </a:p>
        </p:txBody>
      </p:sp>
      <p:sp>
        <p:nvSpPr>
          <p:cNvPr id="6" name="TextBox 5"/>
          <p:cNvSpPr txBox="1"/>
          <p:nvPr/>
        </p:nvSpPr>
        <p:spPr>
          <a:xfrm>
            <a:off x="1295400" y="1676400"/>
            <a:ext cx="7315200" cy="4431983"/>
          </a:xfrm>
          <a:prstGeom prst="rect">
            <a:avLst/>
          </a:prstGeom>
          <a:noFill/>
        </p:spPr>
        <p:txBody>
          <a:bodyPr wrap="square" rtlCol="0">
            <a:spAutoFit/>
          </a:bodyPr>
          <a:lstStyle/>
          <a:p>
            <a:pPr algn="ctr"/>
            <a:r>
              <a:rPr lang="en-US" dirty="0" smtClean="0"/>
              <a:t> </a:t>
            </a:r>
            <a:r>
              <a:rPr lang="en-US" sz="3600" dirty="0" smtClean="0"/>
              <a:t>Housing Opportunities for Persons with AIDS (HOPWA)</a:t>
            </a:r>
          </a:p>
          <a:p>
            <a:endParaRPr lang="en-US" dirty="0" smtClean="0"/>
          </a:p>
          <a:p>
            <a:r>
              <a:rPr lang="en-US" sz="2400" dirty="0" smtClean="0"/>
              <a:t>HOPWA Funding is used for a wide range of housing, social services, program planning, and development costs, which include the acquisition, rehabilitation, or new construction of housing units.</a:t>
            </a:r>
          </a:p>
          <a:p>
            <a:r>
              <a:rPr lang="en-US" sz="2400" dirty="0" smtClean="0"/>
              <a:t>HOPWA funds may also be used for health care and mental health services, chemical dependency treatment, nutritional services, case management, assistance with daily living, and other supportive services.</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 Star Banner.jpg"/>
          <p:cNvPicPr>
            <a:picLocks noChangeAspect="1"/>
          </p:cNvPicPr>
          <p:nvPr/>
        </p:nvPicPr>
        <p:blipFill>
          <a:blip r:embed="rId2" cstate="print"/>
          <a:srcRect b="10494"/>
          <a:stretch>
            <a:fillRect/>
          </a:stretch>
        </p:blipFill>
        <p:spPr>
          <a:xfrm>
            <a:off x="0" y="0"/>
            <a:ext cx="9144000" cy="1227667"/>
          </a:xfrm>
          <a:prstGeom prst="rect">
            <a:avLst/>
          </a:prstGeom>
        </p:spPr>
      </p:pic>
      <p:graphicFrame>
        <p:nvGraphicFramePr>
          <p:cNvPr id="3" name="Table 2"/>
          <p:cNvGraphicFramePr>
            <a:graphicFrameLocks noGrp="1"/>
          </p:cNvGraphicFramePr>
          <p:nvPr/>
        </p:nvGraphicFramePr>
        <p:xfrm>
          <a:off x="990600" y="1295400"/>
          <a:ext cx="7162801" cy="4648201"/>
        </p:xfrm>
        <a:graphic>
          <a:graphicData uri="http://schemas.openxmlformats.org/drawingml/2006/table">
            <a:tbl>
              <a:tblPr firstRow="1" bandRow="1">
                <a:tableStyleId>{21E4AEA4-8DFA-4A89-87EB-49C32662AFE0}</a:tableStyleId>
              </a:tblPr>
              <a:tblGrid>
                <a:gridCol w="7162801"/>
              </a:tblGrid>
              <a:tr h="1291167">
                <a:tc>
                  <a:txBody>
                    <a:bodyPr/>
                    <a:lstStyle/>
                    <a:p>
                      <a:r>
                        <a:rPr lang="en-US" sz="2700" dirty="0" smtClean="0"/>
                        <a:t>Housing Opportunities for Persons with AIDS (HOPWA)</a:t>
                      </a:r>
                      <a:endParaRPr lang="en-US" sz="2700" dirty="0" smtClean="0">
                        <a:solidFill>
                          <a:srgbClr val="FF0000"/>
                        </a:solidFill>
                      </a:endParaRPr>
                    </a:p>
                  </a:txBody>
                  <a:tcPr>
                    <a:solidFill>
                      <a:srgbClr val="FF0000"/>
                    </a:solidFill>
                  </a:tcPr>
                </a:tc>
              </a:tr>
              <a:tr h="1678517">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t>Housing Assistance Activities/Projects</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 Tenant Base Rental Assistance</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 Short term mortgage and utility assistance</a:t>
                      </a:r>
                      <a:r>
                        <a:rPr lang="en-US" sz="2000" dirty="0" smtClean="0"/>
                        <a:t> </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t> A Caring</a:t>
                      </a:r>
                      <a:r>
                        <a:rPr lang="en-US" sz="2000" baseline="0" dirty="0" smtClean="0"/>
                        <a:t> Safe Place Multi-Family New Construction </a:t>
                      </a:r>
                      <a:endParaRPr lang="en-US" sz="2000" dirty="0" smtClean="0"/>
                    </a:p>
                  </a:txBody>
                  <a:tcPr/>
                </a:tc>
              </a:tr>
              <a:tr h="1678517">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t>Social Services Activities</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dirty="0" smtClean="0"/>
                        <a:t> Healthcare</a:t>
                      </a:r>
                      <a:r>
                        <a:rPr lang="en-US" sz="2000" baseline="0" dirty="0" smtClean="0"/>
                        <a:t> &amp; Counseling</a:t>
                      </a:r>
                    </a:p>
                    <a:p>
                      <a:pPr marL="1371600" marR="0" lvl="4"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 Career and Recovery (substance abuse)</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aseline="0" dirty="0" smtClean="0"/>
                        <a:t> Reentry program support</a:t>
                      </a:r>
                      <a:endParaRPr lang="en-US" sz="2000" dirty="0" smtClean="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 Star Banner.jpg"/>
          <p:cNvPicPr>
            <a:picLocks noChangeAspect="1"/>
          </p:cNvPicPr>
          <p:nvPr/>
        </p:nvPicPr>
        <p:blipFill>
          <a:blip r:embed="rId2" cstate="print"/>
          <a:srcRect b="10494"/>
          <a:stretch>
            <a:fillRect/>
          </a:stretch>
        </p:blipFill>
        <p:spPr>
          <a:xfrm>
            <a:off x="0" y="0"/>
            <a:ext cx="9144000" cy="1227667"/>
          </a:xfrm>
          <a:prstGeom prst="rect">
            <a:avLst/>
          </a:prstGeom>
        </p:spPr>
      </p:pic>
      <p:sp>
        <p:nvSpPr>
          <p:cNvPr id="3" name="TextBox 2"/>
          <p:cNvSpPr txBox="1"/>
          <p:nvPr/>
        </p:nvSpPr>
        <p:spPr>
          <a:xfrm>
            <a:off x="1219200" y="609600"/>
            <a:ext cx="6781800" cy="523220"/>
          </a:xfrm>
          <a:prstGeom prst="rect">
            <a:avLst/>
          </a:prstGeom>
          <a:noFill/>
        </p:spPr>
        <p:txBody>
          <a:bodyPr wrap="square" rtlCol="0">
            <a:spAutoFit/>
          </a:bodyPr>
          <a:lstStyle/>
          <a:p>
            <a:pPr algn="ctr"/>
            <a:r>
              <a:rPr lang="en-US" sz="2800" b="1" dirty="0" smtClean="0"/>
              <a:t>ENTITLEMENT GRANTS THAT MEETS NEEDS</a:t>
            </a:r>
            <a:endParaRPr lang="en-US" sz="2800" b="1" dirty="0"/>
          </a:p>
        </p:txBody>
      </p:sp>
      <p:sp>
        <p:nvSpPr>
          <p:cNvPr id="5" name="TextBox 4"/>
          <p:cNvSpPr txBox="1"/>
          <p:nvPr/>
        </p:nvSpPr>
        <p:spPr>
          <a:xfrm>
            <a:off x="914400" y="2286000"/>
            <a:ext cx="7467600" cy="3354765"/>
          </a:xfrm>
          <a:prstGeom prst="rect">
            <a:avLst/>
          </a:prstGeom>
          <a:noFill/>
        </p:spPr>
        <p:txBody>
          <a:bodyPr wrap="square" rtlCol="0">
            <a:spAutoFit/>
          </a:bodyPr>
          <a:lstStyle/>
          <a:p>
            <a:r>
              <a:rPr lang="en-US" sz="3600" dirty="0" smtClean="0"/>
              <a:t>Emergency Solutions Grant (ESG)</a:t>
            </a:r>
          </a:p>
          <a:p>
            <a:endParaRPr lang="en-US" dirty="0" smtClean="0"/>
          </a:p>
          <a:p>
            <a:endParaRPr lang="en-US" dirty="0" smtClean="0"/>
          </a:p>
          <a:p>
            <a:r>
              <a:rPr lang="en-US" sz="2800" dirty="0" smtClean="0"/>
              <a:t>Provides emergency assistance and rapid transitional housing (shelters) to allow the homeless population to quickly regain stability in permanent housing after experiencing a housing crisis and/or homelessness.</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 Star Banner.jpg"/>
          <p:cNvPicPr>
            <a:picLocks noChangeAspect="1"/>
          </p:cNvPicPr>
          <p:nvPr/>
        </p:nvPicPr>
        <p:blipFill>
          <a:blip r:embed="rId2" cstate="print"/>
          <a:srcRect b="10494"/>
          <a:stretch>
            <a:fillRect/>
          </a:stretch>
        </p:blipFill>
        <p:spPr>
          <a:xfrm>
            <a:off x="0" y="0"/>
            <a:ext cx="9144000" cy="1227667"/>
          </a:xfrm>
          <a:prstGeom prst="rect">
            <a:avLst/>
          </a:prstGeom>
        </p:spPr>
      </p:pic>
      <p:graphicFrame>
        <p:nvGraphicFramePr>
          <p:cNvPr id="3" name="Content Placeholder 3"/>
          <p:cNvGraphicFramePr>
            <a:graphicFrameLocks noGrp="1"/>
          </p:cNvGraphicFramePr>
          <p:nvPr>
            <p:ph idx="1"/>
          </p:nvPr>
        </p:nvGraphicFramePr>
        <p:xfrm>
          <a:off x="1143000" y="1524000"/>
          <a:ext cx="7162800" cy="5029200"/>
        </p:xfrm>
        <a:graphic>
          <a:graphicData uri="http://schemas.openxmlformats.org/drawingml/2006/table">
            <a:tbl>
              <a:tblPr firstRow="1" bandRow="1">
                <a:tableStyleId>{21E4AEA4-8DFA-4A89-87EB-49C32662AFE0}</a:tableStyleId>
              </a:tblPr>
              <a:tblGrid>
                <a:gridCol w="7162800"/>
              </a:tblGrid>
              <a:tr h="755459">
                <a:tc>
                  <a:txBody>
                    <a:bodyPr/>
                    <a:lstStyle/>
                    <a:p>
                      <a:r>
                        <a:rPr lang="en-US" sz="2800" dirty="0" smtClean="0"/>
                        <a:t>Emergency Solutions Grants (ESG)</a:t>
                      </a:r>
                      <a:endParaRPr lang="en-US" sz="2800" dirty="0"/>
                    </a:p>
                  </a:txBody>
                  <a:tcPr>
                    <a:solidFill>
                      <a:srgbClr val="FF0000"/>
                    </a:solidFill>
                  </a:tcPr>
                </a:tc>
              </a:tr>
              <a:tr h="4273741">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457200" marR="0" lvl="2" indent="0" algn="l" defTabSz="914400" rtl="0" eaLnBrk="1" fontAlgn="auto" latinLnBrk="0" hangingPunct="1">
                        <a:lnSpc>
                          <a:spcPct val="100000"/>
                        </a:lnSpc>
                        <a:spcBef>
                          <a:spcPts val="0"/>
                        </a:spcBef>
                        <a:spcAft>
                          <a:spcPts val="0"/>
                        </a:spcAft>
                        <a:buClrTx/>
                        <a:buSzTx/>
                        <a:buFontTx/>
                        <a:buNone/>
                        <a:tabLst/>
                        <a:defRPr/>
                      </a:pPr>
                      <a:r>
                        <a:rPr lang="en-US" sz="2400" dirty="0" smtClean="0"/>
                        <a:t>Shelter &amp; services to agencies that serve the homeless</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dirty="0" smtClean="0"/>
                        <a:t> Coalition</a:t>
                      </a:r>
                      <a:r>
                        <a:rPr lang="en-US" sz="2400" baseline="0" dirty="0" smtClean="0"/>
                        <a:t> for the Homeless</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aseline="0" dirty="0" smtClean="0"/>
                        <a:t> Homeless Management Database</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aseline="0" dirty="0" smtClean="0"/>
                        <a:t> Healthcare for the Homeless</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aseline="0" dirty="0" smtClean="0"/>
                        <a:t> Star of Hope</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aseline="0" dirty="0" smtClean="0"/>
                        <a:t> Houston Area Women’s Center</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400" baseline="0" dirty="0" smtClean="0"/>
                        <a:t> Asian American Family Services</a:t>
                      </a:r>
                      <a:endParaRPr lang="en-US" sz="2400" dirty="0" smtClean="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d Star Banner.jpg"/>
          <p:cNvPicPr>
            <a:picLocks noChangeAspect="1"/>
          </p:cNvPicPr>
          <p:nvPr/>
        </p:nvPicPr>
        <p:blipFill>
          <a:blip r:embed="rId3" cstate="print"/>
          <a:srcRect b="10494"/>
          <a:stretch>
            <a:fillRect/>
          </a:stretch>
        </p:blipFill>
        <p:spPr>
          <a:xfrm>
            <a:off x="0" y="0"/>
            <a:ext cx="9144000" cy="1227667"/>
          </a:xfrm>
          <a:prstGeom prst="rect">
            <a:avLst/>
          </a:prstGeom>
        </p:spPr>
      </p:pic>
      <p:sp>
        <p:nvSpPr>
          <p:cNvPr id="4" name="TextBox 3"/>
          <p:cNvSpPr txBox="1"/>
          <p:nvPr/>
        </p:nvSpPr>
        <p:spPr>
          <a:xfrm>
            <a:off x="0" y="592659"/>
            <a:ext cx="9144000" cy="584775"/>
          </a:xfrm>
          <a:prstGeom prst="rect">
            <a:avLst/>
          </a:prstGeom>
          <a:noFill/>
        </p:spPr>
        <p:txBody>
          <a:bodyPr wrap="square" rtlCol="0">
            <a:spAutoFit/>
          </a:bodyPr>
          <a:lstStyle/>
          <a:p>
            <a:pPr algn="ctr"/>
            <a:r>
              <a:rPr lang="en-US" sz="3200" b="1" dirty="0" smtClean="0">
                <a:solidFill>
                  <a:srgbClr val="D52B1E"/>
                </a:solidFill>
                <a:latin typeface="+mj-lt"/>
                <a:cs typeface="Arial"/>
              </a:rPr>
              <a:t>2012 HUD ENTITLEMENT GRANT ALLOCATIONS</a:t>
            </a:r>
            <a:endParaRPr lang="en-US" sz="3200" dirty="0">
              <a:solidFill>
                <a:srgbClr val="D52B1E"/>
              </a:solidFill>
              <a:latin typeface="+mj-lt"/>
              <a:cs typeface="Arial"/>
            </a:endParaRPr>
          </a:p>
        </p:txBody>
      </p:sp>
      <p:sp>
        <p:nvSpPr>
          <p:cNvPr id="5" name="TextBox 4"/>
          <p:cNvSpPr txBox="1"/>
          <p:nvPr/>
        </p:nvSpPr>
        <p:spPr>
          <a:xfrm>
            <a:off x="1161143" y="1853427"/>
            <a:ext cx="7246254" cy="369332"/>
          </a:xfrm>
          <a:prstGeom prst="rect">
            <a:avLst/>
          </a:prstGeom>
          <a:noFill/>
        </p:spPr>
        <p:txBody>
          <a:bodyPr wrap="square" rtlCol="0">
            <a:spAutoFit/>
          </a:bodyPr>
          <a:lstStyle/>
          <a:p>
            <a:endParaRPr lang="en-US" dirty="0">
              <a:solidFill>
                <a:srgbClr val="D52B1E"/>
              </a:solidFill>
            </a:endParaRPr>
          </a:p>
        </p:txBody>
      </p:sp>
      <p:graphicFrame>
        <p:nvGraphicFramePr>
          <p:cNvPr id="6" name="Content Placeholder 3"/>
          <p:cNvGraphicFramePr>
            <a:graphicFrameLocks/>
          </p:cNvGraphicFramePr>
          <p:nvPr/>
        </p:nvGraphicFramePr>
        <p:xfrm>
          <a:off x="457200" y="1600200"/>
          <a:ext cx="8077199" cy="4648200"/>
        </p:xfrm>
        <a:graphic>
          <a:graphicData uri="http://schemas.openxmlformats.org/drawingml/2006/table">
            <a:tbl>
              <a:tblPr firstRow="1" bandRow="1">
                <a:tableStyleId>{0E3FDE45-AF77-4B5C-9715-49D594BDF05E}</a:tableStyleId>
              </a:tblPr>
              <a:tblGrid>
                <a:gridCol w="5803036"/>
                <a:gridCol w="2274163"/>
              </a:tblGrid>
              <a:tr h="762663">
                <a:tc>
                  <a:txBody>
                    <a:bodyPr/>
                    <a:lstStyle/>
                    <a:p>
                      <a:pPr algn="l" fontAlgn="ctr"/>
                      <a:r>
                        <a:rPr lang="en-US" sz="3200" u="none" strike="noStrike" kern="1200" dirty="0" smtClean="0"/>
                        <a:t>GRANTS</a:t>
                      </a:r>
                      <a:endParaRPr lang="en-US" sz="3200" b="1" u="none" strike="noStrike" kern="1200" dirty="0">
                        <a:solidFill>
                          <a:schemeClr val="bg1"/>
                        </a:solidFill>
                        <a:latin typeface="+mj-lt"/>
                        <a:ea typeface="+mn-ea"/>
                        <a:cs typeface="+mn-cs"/>
                      </a:endParaRPr>
                    </a:p>
                  </a:txBody>
                  <a:tcPr marL="9525" marR="9525" marT="9525" marB="0" anchor="ctr"/>
                </a:tc>
                <a:tc>
                  <a:txBody>
                    <a:bodyPr/>
                    <a:lstStyle/>
                    <a:p>
                      <a:pPr algn="r" fontAlgn="ctr"/>
                      <a:r>
                        <a:rPr lang="en-US" sz="3200" u="none" strike="noStrike" dirty="0" smtClean="0"/>
                        <a:t>AMOUNTS</a:t>
                      </a:r>
                      <a:endParaRPr lang="en-US" sz="3200" b="1" i="0" u="none" strike="noStrike" dirty="0">
                        <a:solidFill>
                          <a:schemeClr val="bg1"/>
                        </a:solidFill>
                        <a:latin typeface="+mj-lt"/>
                      </a:endParaRPr>
                    </a:p>
                  </a:txBody>
                  <a:tcPr marL="9525" marR="9525" marT="9525" marB="0" anchor="ctr"/>
                </a:tc>
              </a:tr>
              <a:tr h="762663">
                <a:tc>
                  <a:txBody>
                    <a:bodyPr/>
                    <a:lstStyle/>
                    <a:p>
                      <a:pPr algn="l" fontAlgn="ctr"/>
                      <a:r>
                        <a:rPr lang="en-US" sz="2400" u="none" strike="noStrike" dirty="0" smtClean="0"/>
                        <a:t>Community Development Block Grant (CDBG)</a:t>
                      </a:r>
                      <a:endParaRPr lang="en-US" sz="2400" b="1" i="0" u="none" strike="noStrike" dirty="0">
                        <a:solidFill>
                          <a:srgbClr val="000000"/>
                        </a:solidFill>
                        <a:latin typeface="+mj-lt"/>
                      </a:endParaRPr>
                    </a:p>
                  </a:txBody>
                  <a:tcPr marL="9525" marR="9525" marT="9525" marB="0" anchor="ctr"/>
                </a:tc>
                <a:tc>
                  <a:txBody>
                    <a:bodyPr/>
                    <a:lstStyle/>
                    <a:p>
                      <a:pPr algn="r" fontAlgn="ctr"/>
                      <a:r>
                        <a:rPr lang="en-US" sz="2400" u="none" strike="noStrike" dirty="0" smtClean="0"/>
                        <a:t>$24,227,493</a:t>
                      </a:r>
                      <a:endParaRPr lang="en-US" sz="2400" b="0" i="0" u="none" strike="noStrike" dirty="0">
                        <a:solidFill>
                          <a:srgbClr val="000000"/>
                        </a:solidFill>
                        <a:latin typeface="+mj-lt"/>
                      </a:endParaRPr>
                    </a:p>
                  </a:txBody>
                  <a:tcPr marL="9525" marR="9525" marT="9525" marB="0" anchor="ctr"/>
                </a:tc>
              </a:tr>
              <a:tr h="771803">
                <a:tc>
                  <a:txBody>
                    <a:bodyPr/>
                    <a:lstStyle/>
                    <a:p>
                      <a:pPr algn="l" fontAlgn="ctr"/>
                      <a:r>
                        <a:rPr lang="en-US" sz="2400" u="none" strike="noStrike" dirty="0" smtClean="0"/>
                        <a:t>Home</a:t>
                      </a:r>
                      <a:r>
                        <a:rPr lang="en-US" sz="2400" u="none" strike="noStrike" baseline="0" dirty="0" smtClean="0"/>
                        <a:t> Investment Partnership Grant (HOME)</a:t>
                      </a:r>
                      <a:endParaRPr lang="en-US" sz="2400" b="0" i="0" u="none" strike="noStrike" dirty="0">
                        <a:solidFill>
                          <a:srgbClr val="000000"/>
                        </a:solidFill>
                        <a:latin typeface="+mj-lt"/>
                      </a:endParaRPr>
                    </a:p>
                  </a:txBody>
                  <a:tcPr marL="9525" marR="9525" marT="9525" marB="0" anchor="ctr"/>
                </a:tc>
                <a:tc>
                  <a:txBody>
                    <a:bodyPr/>
                    <a:lstStyle/>
                    <a:p>
                      <a:pPr marL="0" algn="r" defTabSz="914400" rtl="0" eaLnBrk="1" fontAlgn="ctr" latinLnBrk="0" hangingPunct="1"/>
                      <a:r>
                        <a:rPr lang="en-US" sz="2400" u="none" strike="noStrike" kern="1200" dirty="0" smtClean="0"/>
                        <a:t>$7,867,615</a:t>
                      </a:r>
                      <a:r>
                        <a:rPr lang="en-US" sz="3200" u="none" strike="noStrike" kern="1200" dirty="0" smtClean="0"/>
                        <a:t> </a:t>
                      </a:r>
                      <a:endParaRPr lang="en-US" sz="3200" u="none" strike="noStrike" kern="1200" dirty="0" smtClean="0">
                        <a:solidFill>
                          <a:schemeClr val="tx1"/>
                        </a:solidFill>
                        <a:latin typeface="+mj-lt"/>
                        <a:ea typeface="+mn-ea"/>
                        <a:cs typeface="+mn-cs"/>
                      </a:endParaRPr>
                    </a:p>
                  </a:txBody>
                  <a:tcPr marL="9525" marR="9525" marT="9525" marB="0" anchor="ctr"/>
                </a:tc>
              </a:tr>
              <a:tr h="825745">
                <a:tc>
                  <a:txBody>
                    <a:bodyPr/>
                    <a:lstStyle/>
                    <a:p>
                      <a:pPr algn="l" fontAlgn="ctr"/>
                      <a:r>
                        <a:rPr lang="en-US" sz="2400" u="none" strike="noStrike" dirty="0" smtClean="0"/>
                        <a:t>Housing Opportunities</a:t>
                      </a:r>
                      <a:r>
                        <a:rPr lang="en-US" sz="2400" u="none" strike="noStrike" baseline="0" dirty="0" smtClean="0"/>
                        <a:t> for </a:t>
                      </a:r>
                      <a:r>
                        <a:rPr lang="en-US" sz="2400" u="none" strike="noStrike" dirty="0" smtClean="0"/>
                        <a:t>Persons With</a:t>
                      </a:r>
                      <a:r>
                        <a:rPr lang="en-US" sz="2400" u="none" strike="noStrike" baseline="0" dirty="0" smtClean="0"/>
                        <a:t> </a:t>
                      </a:r>
                      <a:r>
                        <a:rPr lang="en-US" sz="2400" u="none" strike="noStrike" dirty="0" smtClean="0"/>
                        <a:t>AIDS (HOPWA)</a:t>
                      </a:r>
                      <a:endParaRPr lang="en-US" sz="2400" b="1" i="0" u="none" strike="noStrike" dirty="0">
                        <a:solidFill>
                          <a:srgbClr val="000000"/>
                        </a:solidFill>
                        <a:latin typeface="+mj-lt"/>
                      </a:endParaRPr>
                    </a:p>
                  </a:txBody>
                  <a:tcPr marL="9525" marR="9525" marT="9525" marB="0" anchor="ctr"/>
                </a:tc>
                <a:tc>
                  <a:txBody>
                    <a:bodyPr/>
                    <a:lstStyle/>
                    <a:p>
                      <a:pPr marL="0" algn="r" defTabSz="914400" rtl="0" eaLnBrk="1" fontAlgn="ctr" latinLnBrk="0" hangingPunct="1"/>
                      <a:r>
                        <a:rPr lang="en-US" sz="2400" u="none" strike="noStrike" kern="1200" dirty="0" smtClean="0"/>
                        <a:t>$7,572,952</a:t>
                      </a:r>
                      <a:r>
                        <a:rPr lang="en-US" sz="3200" u="none" strike="noStrike" kern="1200" dirty="0" smtClean="0"/>
                        <a:t> </a:t>
                      </a:r>
                      <a:endParaRPr lang="en-US" sz="3200" u="none" strike="noStrike" kern="1200" dirty="0" smtClean="0">
                        <a:solidFill>
                          <a:schemeClr val="tx1"/>
                        </a:solidFill>
                        <a:latin typeface="+mj-lt"/>
                        <a:ea typeface="+mn-ea"/>
                        <a:cs typeface="+mn-cs"/>
                      </a:endParaRPr>
                    </a:p>
                  </a:txBody>
                  <a:tcPr marL="9525" marR="9525" marT="9525" marB="0" anchor="ctr"/>
                </a:tc>
              </a:tr>
              <a:tr h="762663">
                <a:tc>
                  <a:txBody>
                    <a:bodyPr/>
                    <a:lstStyle/>
                    <a:p>
                      <a:pPr algn="l" fontAlgn="ctr"/>
                      <a:r>
                        <a:rPr lang="en-US" sz="2400" u="none" strike="noStrike" baseline="0" dirty="0" smtClean="0"/>
                        <a:t>Emergency Solutions Grant (ESG)</a:t>
                      </a:r>
                      <a:endParaRPr lang="en-US" sz="2400" b="0" i="0" u="none" strike="noStrike" baseline="0" dirty="0">
                        <a:solidFill>
                          <a:schemeClr val="tx1"/>
                        </a:solidFill>
                        <a:latin typeface="+mj-lt"/>
                      </a:endParaRPr>
                    </a:p>
                  </a:txBody>
                  <a:tcPr marL="9525" marR="9525" marT="9525" marB="0" anchor="ctr"/>
                </a:tc>
                <a:tc>
                  <a:txBody>
                    <a:bodyPr/>
                    <a:lstStyle/>
                    <a:p>
                      <a:pPr marL="0" algn="r" defTabSz="914400" rtl="0" eaLnBrk="1" fontAlgn="ctr" latinLnBrk="0" hangingPunct="1"/>
                      <a:r>
                        <a:rPr lang="en-US" sz="2400" u="none" strike="noStrike" kern="1200" baseline="0" dirty="0" smtClean="0"/>
                        <a:t>$2,367,794</a:t>
                      </a:r>
                      <a:endParaRPr lang="en-US" sz="2400" b="0" i="0" u="none" strike="noStrike" kern="1200" baseline="0" dirty="0" smtClean="0">
                        <a:solidFill>
                          <a:schemeClr val="tx1"/>
                        </a:solidFill>
                        <a:latin typeface="+mj-lt"/>
                        <a:ea typeface="+mn-ea"/>
                        <a:cs typeface="+mn-cs"/>
                      </a:endParaRPr>
                    </a:p>
                  </a:txBody>
                  <a:tcPr marL="9525" marR="9525" marT="9525" marB="0" anchor="ctr"/>
                </a:tc>
              </a:tr>
              <a:tr h="762663">
                <a:tc>
                  <a:txBody>
                    <a:bodyPr/>
                    <a:lstStyle/>
                    <a:p>
                      <a:pPr algn="l" fontAlgn="ctr"/>
                      <a:r>
                        <a:rPr lang="en-US" sz="2400" u="none" strike="noStrike" dirty="0" smtClean="0"/>
                        <a:t>TOTAL</a:t>
                      </a:r>
                      <a:endParaRPr lang="en-US" sz="2400" b="1" i="0" u="none" strike="noStrike" dirty="0">
                        <a:solidFill>
                          <a:schemeClr val="bg1"/>
                        </a:solidFill>
                        <a:latin typeface="+mj-lt"/>
                      </a:endParaRPr>
                    </a:p>
                  </a:txBody>
                  <a:tcPr marL="9525" marR="9525" marT="9525" marB="0" anchor="ctr"/>
                </a:tc>
                <a:tc>
                  <a:txBody>
                    <a:bodyPr/>
                    <a:lstStyle/>
                    <a:p>
                      <a:pPr marL="0" algn="r" defTabSz="914400" rtl="0" eaLnBrk="1" fontAlgn="ctr" latinLnBrk="0" hangingPunct="1"/>
                      <a:r>
                        <a:rPr lang="en-US" sz="2400" b="1" u="none" strike="noStrike" kern="1200" dirty="0" smtClean="0"/>
                        <a:t>$42,085,854</a:t>
                      </a:r>
                      <a:endParaRPr lang="en-US" sz="2400" b="1" u="none" strike="noStrike" kern="1200" dirty="0" smtClean="0">
                        <a:solidFill>
                          <a:schemeClr val="bg1"/>
                        </a:solidFill>
                        <a:latin typeface="+mj-lt"/>
                        <a:ea typeface="+mn-ea"/>
                        <a:cs typeface="+mn-cs"/>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z="2400" dirty="0" smtClean="0"/>
              <a:t>Fair Housing Act – Law passed by the U.S. Congress in 1968 prohibits discrimination in housing based on race, color, religion, national origin, sex, disability, familiar status.</a:t>
            </a:r>
          </a:p>
          <a:p>
            <a:pPr lvl="1"/>
            <a:r>
              <a:rPr lang="en-US" sz="2000" dirty="0" smtClean="0"/>
              <a:t>Landlords, Real Estate Agents, Lenders, Cities, Counties, States, and Individuals </a:t>
            </a:r>
            <a:r>
              <a:rPr lang="en-US" sz="2000" u="sng" dirty="0" smtClean="0"/>
              <a:t>cannot discriminate in housing</a:t>
            </a:r>
            <a:r>
              <a:rPr lang="en-US" sz="2000" dirty="0" smtClean="0"/>
              <a:t>.	</a:t>
            </a:r>
          </a:p>
          <a:p>
            <a:pPr lvl="1">
              <a:buNone/>
            </a:pPr>
            <a:r>
              <a:rPr lang="en-US" sz="2000" dirty="0" smtClean="0"/>
              <a:t>	</a:t>
            </a:r>
          </a:p>
          <a:p>
            <a:r>
              <a:rPr lang="en-US" sz="2400" dirty="0" smtClean="0"/>
              <a:t>Leverage Funds – Use different types of funding sources for community projects, such as philanthropic organizations, nonprofit fund raising, and individual donations.	</a:t>
            </a:r>
          </a:p>
          <a:p>
            <a:pPr>
              <a:buNone/>
            </a:pPr>
            <a:r>
              <a:rPr lang="en-US" sz="2400" dirty="0" smtClean="0"/>
              <a:t>	</a:t>
            </a:r>
          </a:p>
          <a:p>
            <a:r>
              <a:rPr lang="en-US" sz="2400" dirty="0" smtClean="0"/>
              <a:t>Avoid Redundancy – Know the area you are serving and what it needs. An example: If the 5</a:t>
            </a:r>
            <a:r>
              <a:rPr lang="en-US" sz="2400" baseline="30000" dirty="0" smtClean="0"/>
              <a:t>th</a:t>
            </a:r>
            <a:r>
              <a:rPr lang="en-US" sz="2400" dirty="0" smtClean="0"/>
              <a:t> Ward Area lacks affordable childcare facilities then it is a prime target for a CDBG public services grant to assist low – and moderate – income families with childcare services.		</a:t>
            </a:r>
          </a:p>
          <a:p>
            <a:endParaRPr lang="en-US" sz="2400" dirty="0"/>
          </a:p>
        </p:txBody>
      </p:sp>
      <p:pic>
        <p:nvPicPr>
          <p:cNvPr id="5" name="Picture 4" descr="Red Star Banner.jpg"/>
          <p:cNvPicPr>
            <a:picLocks noChangeAspect="1"/>
          </p:cNvPicPr>
          <p:nvPr/>
        </p:nvPicPr>
        <p:blipFill>
          <a:blip r:embed="rId2" cstate="print"/>
          <a:srcRect b="10494"/>
          <a:stretch>
            <a:fillRect/>
          </a:stretch>
        </p:blipFill>
        <p:spPr>
          <a:xfrm>
            <a:off x="0" y="0"/>
            <a:ext cx="9144000" cy="1227667"/>
          </a:xfrm>
          <a:prstGeom prst="rect">
            <a:avLst/>
          </a:prstGeom>
        </p:spPr>
      </p:pic>
      <p:sp>
        <p:nvSpPr>
          <p:cNvPr id="6" name="TextBox 5"/>
          <p:cNvSpPr txBox="1"/>
          <p:nvPr/>
        </p:nvSpPr>
        <p:spPr>
          <a:xfrm>
            <a:off x="0" y="685800"/>
            <a:ext cx="9144000" cy="461665"/>
          </a:xfrm>
          <a:prstGeom prst="rect">
            <a:avLst/>
          </a:prstGeom>
          <a:noFill/>
        </p:spPr>
        <p:txBody>
          <a:bodyPr wrap="square" rtlCol="0">
            <a:spAutoFit/>
          </a:bodyPr>
          <a:lstStyle/>
          <a:p>
            <a:pPr algn="ctr"/>
            <a:r>
              <a:rPr lang="en-US" sz="2400" b="1" dirty="0" smtClean="0"/>
              <a:t>WHAT TO CONSIDER WHEN APPLYING FOR ENTITLEMENT GRANTS</a:t>
            </a:r>
            <a:endParaRPr 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d Star Banner.jpg"/>
          <p:cNvPicPr>
            <a:picLocks noChangeAspect="1"/>
          </p:cNvPicPr>
          <p:nvPr/>
        </p:nvPicPr>
        <p:blipFill>
          <a:blip r:embed="rId2" cstate="print"/>
          <a:srcRect b="10494"/>
          <a:stretch>
            <a:fillRect/>
          </a:stretch>
        </p:blipFill>
        <p:spPr>
          <a:xfrm>
            <a:off x="0" y="0"/>
            <a:ext cx="9144000" cy="1227667"/>
          </a:xfrm>
          <a:prstGeom prst="rect">
            <a:avLst/>
          </a:prstGeom>
        </p:spPr>
      </p:pic>
      <p:sp>
        <p:nvSpPr>
          <p:cNvPr id="6" name="TextBox 5"/>
          <p:cNvSpPr txBox="1"/>
          <p:nvPr/>
        </p:nvSpPr>
        <p:spPr>
          <a:xfrm>
            <a:off x="0" y="685800"/>
            <a:ext cx="9144000" cy="461665"/>
          </a:xfrm>
          <a:prstGeom prst="rect">
            <a:avLst/>
          </a:prstGeom>
          <a:noFill/>
        </p:spPr>
        <p:txBody>
          <a:bodyPr wrap="square" rtlCol="0">
            <a:spAutoFit/>
          </a:bodyPr>
          <a:lstStyle/>
          <a:p>
            <a:pPr algn="ctr"/>
            <a:r>
              <a:rPr lang="en-US" sz="2400" b="1" dirty="0" smtClean="0"/>
              <a:t>WHAT YOU NEED TO KNOW, NOW!</a:t>
            </a:r>
            <a:endParaRPr lang="en-US" sz="2400" b="1" dirty="0"/>
          </a:p>
        </p:txBody>
      </p:sp>
      <p:sp>
        <p:nvSpPr>
          <p:cNvPr id="9" name="TextBox 8"/>
          <p:cNvSpPr txBox="1"/>
          <p:nvPr/>
        </p:nvSpPr>
        <p:spPr>
          <a:xfrm>
            <a:off x="457200" y="1295400"/>
            <a:ext cx="8382000" cy="5355312"/>
          </a:xfrm>
          <a:prstGeom prst="rect">
            <a:avLst/>
          </a:prstGeom>
          <a:noFill/>
        </p:spPr>
        <p:txBody>
          <a:bodyPr wrap="square" rtlCol="0">
            <a:spAutoFit/>
          </a:bodyPr>
          <a:lstStyle/>
          <a:p>
            <a:pPr>
              <a:buFont typeface="Arial" pitchFamily="34" charset="0"/>
              <a:buChar char="•"/>
            </a:pPr>
            <a:r>
              <a:rPr lang="en-US" dirty="0" smtClean="0"/>
              <a:t> </a:t>
            </a:r>
            <a:r>
              <a:rPr lang="en-US" b="1" dirty="0" smtClean="0"/>
              <a:t>Fall Public Hearings – TELL US ABOUT YOUR COMMUNITY NEEDS!</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endParaRPr lang="en-US" dirty="0" smtClean="0"/>
          </a:p>
          <a:p>
            <a:pPr>
              <a:buFont typeface="Arial" pitchFamily="34" charset="0"/>
              <a:buChar char="•"/>
            </a:pPr>
            <a:endParaRPr lang="en-US" dirty="0" smtClean="0"/>
          </a:p>
          <a:p>
            <a:endParaRPr lang="en-US" dirty="0" smtClean="0"/>
          </a:p>
          <a:p>
            <a:pPr>
              <a:buFont typeface="Arial" pitchFamily="34" charset="0"/>
              <a:buChar char="•"/>
            </a:pPr>
            <a:r>
              <a:rPr lang="en-US" dirty="0" smtClean="0"/>
              <a:t> </a:t>
            </a:r>
            <a:r>
              <a:rPr lang="en-US" b="1" dirty="0" smtClean="0"/>
              <a:t>Community Needs Survey (New!)</a:t>
            </a:r>
          </a:p>
          <a:p>
            <a:pPr lvl="1">
              <a:buFont typeface="Arial" pitchFamily="34" charset="0"/>
              <a:buChar char="•"/>
            </a:pPr>
            <a:r>
              <a:rPr lang="en-US" dirty="0" smtClean="0"/>
              <a:t>  Both public hearings will use new and innovative technology to assess demographic, individual and community needs, as well as budget priorities for the 2013 Action Plan application for Entitlement Grants.</a:t>
            </a:r>
          </a:p>
          <a:p>
            <a:pPr>
              <a:buFont typeface="Arial" pitchFamily="34" charset="0"/>
              <a:buChar char="•"/>
            </a:pPr>
            <a:endParaRPr lang="en-US" dirty="0" smtClean="0"/>
          </a:p>
          <a:p>
            <a:pPr>
              <a:buFont typeface="Arial" pitchFamily="34" charset="0"/>
              <a:buChar char="•"/>
            </a:pPr>
            <a:r>
              <a:rPr lang="en-US" dirty="0" smtClean="0"/>
              <a:t> </a:t>
            </a:r>
            <a:r>
              <a:rPr lang="en-US" b="1" dirty="0" smtClean="0"/>
              <a:t>The public may also communicate their respective community needs by:</a:t>
            </a:r>
          </a:p>
          <a:p>
            <a:pPr lvl="1">
              <a:buFont typeface="Arial" pitchFamily="34" charset="0"/>
              <a:buChar char="•"/>
            </a:pPr>
            <a:r>
              <a:rPr lang="en-US" dirty="0" smtClean="0"/>
              <a:t> Presenting comments on the record at a hearing; and or</a:t>
            </a:r>
          </a:p>
          <a:p>
            <a:pPr lvl="1">
              <a:buFont typeface="Arial" pitchFamily="34" charset="0"/>
              <a:buChar char="•"/>
            </a:pPr>
            <a:r>
              <a:rPr lang="en-US" dirty="0" smtClean="0"/>
              <a:t> Taking the community needs survey online (posting to website 10/9/2012)</a:t>
            </a:r>
          </a:p>
          <a:p>
            <a:pPr lvl="1">
              <a:buFont typeface="Arial" pitchFamily="34" charset="0"/>
              <a:buChar char="•"/>
            </a:pPr>
            <a:r>
              <a:rPr lang="en-US" dirty="0" smtClean="0"/>
              <a:t> Write a letter to: Housing and Community Development Department, 601 Sawyer, 4</a:t>
            </a:r>
            <a:r>
              <a:rPr lang="en-US" baseline="30000" dirty="0" smtClean="0"/>
              <a:t>th</a:t>
            </a:r>
            <a:r>
              <a:rPr lang="en-US" dirty="0" smtClean="0"/>
              <a:t> Floor, Houston, TX 77007, Attn: Andrea Jones, Public Hearing Coordinator (</a:t>
            </a:r>
            <a:r>
              <a:rPr lang="en-US" dirty="0" smtClean="0">
                <a:hlinkClick r:id="rId3"/>
              </a:rPr>
              <a:t>andrea.jones@houstontx.gov</a:t>
            </a:r>
            <a:r>
              <a:rPr lang="en-US" dirty="0" smtClean="0"/>
              <a:t>) </a:t>
            </a:r>
            <a:endParaRPr lang="en-US" dirty="0"/>
          </a:p>
        </p:txBody>
      </p:sp>
      <p:sp>
        <p:nvSpPr>
          <p:cNvPr id="10" name="TextBox 9"/>
          <p:cNvSpPr txBox="1"/>
          <p:nvPr/>
        </p:nvSpPr>
        <p:spPr>
          <a:xfrm>
            <a:off x="1066800" y="1752600"/>
            <a:ext cx="3048000" cy="1600438"/>
          </a:xfrm>
          <a:prstGeom prst="rect">
            <a:avLst/>
          </a:prstGeom>
          <a:noFill/>
        </p:spPr>
        <p:txBody>
          <a:bodyPr wrap="square" rtlCol="0">
            <a:spAutoFit/>
          </a:bodyPr>
          <a:lstStyle/>
          <a:p>
            <a:r>
              <a:rPr lang="en-US" sz="1400" dirty="0" smtClean="0"/>
              <a:t>Monday, October 29, 2012</a:t>
            </a:r>
          </a:p>
          <a:p>
            <a:r>
              <a:rPr lang="en-US" sz="1400" dirty="0" smtClean="0"/>
              <a:t>6:00 pm – 8:00 pm</a:t>
            </a:r>
          </a:p>
          <a:p>
            <a:r>
              <a:rPr lang="en-US" sz="1400" dirty="0" smtClean="0"/>
              <a:t>Acres Homes Multi-Service Center</a:t>
            </a:r>
          </a:p>
          <a:p>
            <a:r>
              <a:rPr lang="en-US" sz="1400" dirty="0" smtClean="0"/>
              <a:t>6719 W. Montgomery</a:t>
            </a:r>
          </a:p>
          <a:p>
            <a:r>
              <a:rPr lang="en-US" sz="1400" dirty="0" smtClean="0"/>
              <a:t>Houston, TX 77091</a:t>
            </a:r>
          </a:p>
          <a:p>
            <a:r>
              <a:rPr lang="en-US" sz="1400" dirty="0" smtClean="0"/>
              <a:t>For public transportation use</a:t>
            </a:r>
          </a:p>
          <a:p>
            <a:r>
              <a:rPr lang="en-US" sz="1400" dirty="0" smtClean="0"/>
              <a:t>METRO: Acres Homes Transit Center</a:t>
            </a:r>
          </a:p>
        </p:txBody>
      </p:sp>
      <p:sp>
        <p:nvSpPr>
          <p:cNvPr id="11" name="TextBox 10"/>
          <p:cNvSpPr txBox="1"/>
          <p:nvPr/>
        </p:nvSpPr>
        <p:spPr>
          <a:xfrm>
            <a:off x="4191000" y="1752600"/>
            <a:ext cx="3276600" cy="1600438"/>
          </a:xfrm>
          <a:prstGeom prst="rect">
            <a:avLst/>
          </a:prstGeom>
          <a:noFill/>
        </p:spPr>
        <p:txBody>
          <a:bodyPr wrap="square" rtlCol="0">
            <a:spAutoFit/>
          </a:bodyPr>
          <a:lstStyle/>
          <a:p>
            <a:r>
              <a:rPr lang="en-US" sz="1400" dirty="0" smtClean="0"/>
              <a:t>Thursday, November 8, 2012</a:t>
            </a:r>
          </a:p>
          <a:p>
            <a:r>
              <a:rPr lang="en-US" sz="1400" dirty="0" smtClean="0"/>
              <a:t>6:00 pm – 8:00 pm</a:t>
            </a:r>
          </a:p>
          <a:p>
            <a:r>
              <a:rPr lang="en-US" sz="1400" dirty="0" smtClean="0"/>
              <a:t>City Hall Annex</a:t>
            </a:r>
          </a:p>
          <a:p>
            <a:r>
              <a:rPr lang="en-US" sz="1400" dirty="0" smtClean="0"/>
              <a:t>900 </a:t>
            </a:r>
            <a:r>
              <a:rPr lang="en-US" sz="1400" dirty="0" err="1" smtClean="0"/>
              <a:t>Bagby</a:t>
            </a:r>
            <a:r>
              <a:rPr lang="en-US" sz="1400" dirty="0" smtClean="0"/>
              <a:t> </a:t>
            </a:r>
          </a:p>
          <a:p>
            <a:r>
              <a:rPr lang="en-US" sz="1400" dirty="0" smtClean="0"/>
              <a:t>Houston, TX 77002</a:t>
            </a:r>
          </a:p>
          <a:p>
            <a:r>
              <a:rPr lang="en-US" sz="1400" dirty="0" smtClean="0"/>
              <a:t>For public transportation use</a:t>
            </a:r>
          </a:p>
          <a:p>
            <a:r>
              <a:rPr lang="en-US" sz="1400" dirty="0" smtClean="0"/>
              <a:t>METRO: 6, 18, 36,40, 50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4"/>
          </p:nvPr>
        </p:nvSpPr>
        <p:spPr>
          <a:xfrm>
            <a:off x="533401" y="1752601"/>
            <a:ext cx="8229599" cy="4191000"/>
          </a:xfrm>
        </p:spPr>
        <p:txBody>
          <a:bodyPr>
            <a:normAutofit/>
          </a:bodyPr>
          <a:lstStyle/>
          <a:p>
            <a:pPr marL="0">
              <a:buNone/>
            </a:pPr>
            <a:endParaRPr lang="en-US" sz="1600" dirty="0" smtClean="0"/>
          </a:p>
          <a:p>
            <a:pPr marL="0">
              <a:buNone/>
            </a:pPr>
            <a:endParaRPr lang="en-US" sz="1800" dirty="0" smtClean="0"/>
          </a:p>
          <a:p>
            <a:pPr>
              <a:buNone/>
            </a:pPr>
            <a:endParaRPr lang="en-US" dirty="0"/>
          </a:p>
        </p:txBody>
      </p:sp>
      <p:sp>
        <p:nvSpPr>
          <p:cNvPr id="4" name="TextBox 3"/>
          <p:cNvSpPr txBox="1"/>
          <p:nvPr/>
        </p:nvSpPr>
        <p:spPr>
          <a:xfrm>
            <a:off x="685800" y="1447800"/>
            <a:ext cx="7772400" cy="5509200"/>
          </a:xfrm>
          <a:prstGeom prst="rect">
            <a:avLst/>
          </a:prstGeom>
          <a:noFill/>
        </p:spPr>
        <p:txBody>
          <a:bodyPr wrap="square" rtlCol="0">
            <a:spAutoFit/>
          </a:bodyPr>
          <a:lstStyle/>
          <a:p>
            <a:r>
              <a:rPr lang="en-US" sz="1600" dirty="0" smtClean="0"/>
              <a:t>Under HUD’s Consolidated Planning Process, participating jurisdictions are required to conduct a Needs Assessment of the priority needs of the community. The analysis must cover the following:</a:t>
            </a:r>
          </a:p>
          <a:p>
            <a:pPr lvl="4"/>
            <a:r>
              <a:rPr lang="en-US" sz="1600" dirty="0" smtClean="0"/>
              <a:t>Housing –</a:t>
            </a:r>
          </a:p>
          <a:p>
            <a:pPr lvl="5">
              <a:buFont typeface="Arial" pitchFamily="34" charset="0"/>
              <a:buChar char="•"/>
            </a:pPr>
            <a:r>
              <a:rPr lang="en-US" sz="1600" dirty="0" smtClean="0"/>
              <a:t> Cost burden</a:t>
            </a:r>
          </a:p>
          <a:p>
            <a:pPr lvl="5">
              <a:buFont typeface="Arial" pitchFamily="34" charset="0"/>
              <a:buChar char="•"/>
            </a:pPr>
            <a:r>
              <a:rPr lang="en-US" sz="1600" dirty="0" smtClean="0"/>
              <a:t> Over crowding</a:t>
            </a:r>
          </a:p>
          <a:p>
            <a:pPr lvl="5">
              <a:buFont typeface="Arial" pitchFamily="34" charset="0"/>
              <a:buChar char="•"/>
            </a:pPr>
            <a:r>
              <a:rPr lang="en-US" sz="1600" dirty="0" smtClean="0"/>
              <a:t> Substandard Housing Conditions</a:t>
            </a:r>
          </a:p>
          <a:p>
            <a:pPr lvl="5">
              <a:buFont typeface="Arial" pitchFamily="34" charset="0"/>
              <a:buChar char="•"/>
            </a:pPr>
            <a:r>
              <a:rPr lang="en-US" sz="1600" dirty="0" smtClean="0"/>
              <a:t> Homelessness</a:t>
            </a:r>
          </a:p>
          <a:p>
            <a:pPr lvl="4"/>
            <a:r>
              <a:rPr lang="en-US" sz="1600" dirty="0" smtClean="0"/>
              <a:t>Other Special Needs – </a:t>
            </a:r>
          </a:p>
          <a:p>
            <a:pPr lvl="5">
              <a:buFont typeface="Arial" pitchFamily="34" charset="0"/>
              <a:buChar char="•"/>
            </a:pPr>
            <a:r>
              <a:rPr lang="en-US" sz="1600" dirty="0" smtClean="0"/>
              <a:t> Supportive housing for elderly and persons with disabilities</a:t>
            </a:r>
          </a:p>
          <a:p>
            <a:pPr lvl="5">
              <a:buFont typeface="Arial" pitchFamily="34" charset="0"/>
              <a:buChar char="•"/>
            </a:pPr>
            <a:r>
              <a:rPr lang="en-US" sz="1600" dirty="0" smtClean="0"/>
              <a:t> Persons with alcohol or other drug addiction</a:t>
            </a:r>
          </a:p>
          <a:p>
            <a:pPr lvl="5">
              <a:buFont typeface="Arial" pitchFamily="34" charset="0"/>
              <a:buChar char="•"/>
            </a:pPr>
            <a:r>
              <a:rPr lang="en-US" sz="1600" dirty="0" smtClean="0"/>
              <a:t> Persons with HIV/AIDS and their families</a:t>
            </a:r>
          </a:p>
          <a:p>
            <a:pPr lvl="4"/>
            <a:r>
              <a:rPr lang="en-US" sz="1600" dirty="0" smtClean="0"/>
              <a:t>Citizen Input –</a:t>
            </a:r>
          </a:p>
          <a:p>
            <a:pPr lvl="5">
              <a:buFont typeface="Arial" pitchFamily="34" charset="0"/>
              <a:buChar char="•"/>
            </a:pPr>
            <a:r>
              <a:rPr lang="en-US" sz="1600" dirty="0" smtClean="0"/>
              <a:t> Surveys</a:t>
            </a:r>
          </a:p>
          <a:p>
            <a:pPr lvl="5">
              <a:buFont typeface="Arial" pitchFamily="34" charset="0"/>
              <a:buChar char="•"/>
            </a:pPr>
            <a:r>
              <a:rPr lang="en-US" sz="1600" dirty="0" smtClean="0"/>
              <a:t> Public Hearings</a:t>
            </a:r>
          </a:p>
          <a:p>
            <a:pPr lvl="5">
              <a:buFont typeface="Arial" pitchFamily="34" charset="0"/>
              <a:buChar char="•"/>
            </a:pPr>
            <a:r>
              <a:rPr lang="en-US" sz="1600" dirty="0" smtClean="0"/>
              <a:t> Community Forums</a:t>
            </a:r>
          </a:p>
          <a:p>
            <a:endParaRPr lang="en-US" sz="1600" dirty="0" smtClean="0"/>
          </a:p>
          <a:p>
            <a:r>
              <a:rPr lang="en-US" sz="1600" dirty="0" smtClean="0"/>
              <a:t>The Needs Assessment is updated on an annual basis in the Action Plan to ensure that proposed projects address the specific housing needs  and special housing needs  and special needs indicated in the five year analysis.</a:t>
            </a:r>
          </a:p>
          <a:p>
            <a:endParaRPr lang="en-US" sz="1600" dirty="0" smtClean="0"/>
          </a:p>
          <a:p>
            <a:endParaRPr lang="en-US" sz="1600" dirty="0"/>
          </a:p>
        </p:txBody>
      </p:sp>
      <p:pic>
        <p:nvPicPr>
          <p:cNvPr id="5" name="Picture 4" descr="Red Star Banner.jpg"/>
          <p:cNvPicPr>
            <a:picLocks noChangeAspect="1"/>
          </p:cNvPicPr>
          <p:nvPr/>
        </p:nvPicPr>
        <p:blipFill>
          <a:blip r:embed="rId2" cstate="print"/>
          <a:srcRect b="10494"/>
          <a:stretch>
            <a:fillRect/>
          </a:stretch>
        </p:blipFill>
        <p:spPr>
          <a:xfrm>
            <a:off x="0" y="0"/>
            <a:ext cx="9144000" cy="1227667"/>
          </a:xfrm>
          <a:prstGeom prst="rect">
            <a:avLst/>
          </a:prstGeom>
        </p:spPr>
      </p:pic>
      <p:sp>
        <p:nvSpPr>
          <p:cNvPr id="6" name="TextBox 5"/>
          <p:cNvSpPr txBox="1"/>
          <p:nvPr/>
        </p:nvSpPr>
        <p:spPr>
          <a:xfrm>
            <a:off x="609600" y="609600"/>
            <a:ext cx="7924800" cy="523220"/>
          </a:xfrm>
          <a:prstGeom prst="rect">
            <a:avLst/>
          </a:prstGeom>
          <a:noFill/>
        </p:spPr>
        <p:txBody>
          <a:bodyPr wrap="square" rtlCol="0">
            <a:spAutoFit/>
          </a:bodyPr>
          <a:lstStyle/>
          <a:p>
            <a:pPr algn="ctr"/>
            <a:r>
              <a:rPr lang="en-US" sz="2800" b="1" dirty="0" smtClean="0"/>
              <a:t>HOW DO WE DETERMINE COMMUNITY NEEDS?</a:t>
            </a:r>
            <a:endParaRPr lang="en-US" sz="28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4"/>
          </p:nvPr>
        </p:nvSpPr>
        <p:spPr>
          <a:xfrm>
            <a:off x="533401" y="1752600"/>
            <a:ext cx="8229599" cy="4724399"/>
          </a:xfrm>
        </p:spPr>
        <p:txBody>
          <a:bodyPr>
            <a:normAutofit/>
          </a:bodyPr>
          <a:lstStyle/>
          <a:p>
            <a:pPr marL="0">
              <a:buNone/>
            </a:pPr>
            <a:endParaRPr lang="en-US" sz="1600" dirty="0" smtClean="0"/>
          </a:p>
          <a:p>
            <a:pPr marL="0">
              <a:buNone/>
            </a:pPr>
            <a:endParaRPr lang="en-US" sz="1800" dirty="0" smtClean="0"/>
          </a:p>
          <a:p>
            <a:pPr>
              <a:buNone/>
            </a:pPr>
            <a:endParaRPr lang="en-US" dirty="0"/>
          </a:p>
        </p:txBody>
      </p:sp>
      <p:pic>
        <p:nvPicPr>
          <p:cNvPr id="5" name="Picture 4" descr="Red Star Banner.jpg"/>
          <p:cNvPicPr>
            <a:picLocks noChangeAspect="1"/>
          </p:cNvPicPr>
          <p:nvPr/>
        </p:nvPicPr>
        <p:blipFill>
          <a:blip r:embed="rId2" cstate="print"/>
          <a:srcRect b="10494"/>
          <a:stretch>
            <a:fillRect/>
          </a:stretch>
        </p:blipFill>
        <p:spPr>
          <a:xfrm>
            <a:off x="0" y="0"/>
            <a:ext cx="9144000" cy="1227667"/>
          </a:xfrm>
          <a:prstGeom prst="rect">
            <a:avLst/>
          </a:prstGeom>
        </p:spPr>
      </p:pic>
      <p:sp>
        <p:nvSpPr>
          <p:cNvPr id="6" name="TextBox 5"/>
          <p:cNvSpPr txBox="1"/>
          <p:nvPr/>
        </p:nvSpPr>
        <p:spPr>
          <a:xfrm>
            <a:off x="609600" y="609600"/>
            <a:ext cx="7924800" cy="523220"/>
          </a:xfrm>
          <a:prstGeom prst="rect">
            <a:avLst/>
          </a:prstGeom>
          <a:noFill/>
        </p:spPr>
        <p:txBody>
          <a:bodyPr wrap="square" rtlCol="0">
            <a:spAutoFit/>
          </a:bodyPr>
          <a:lstStyle/>
          <a:p>
            <a:pPr algn="ctr"/>
            <a:r>
              <a:rPr lang="en-US" sz="2800" b="1" dirty="0" smtClean="0"/>
              <a:t>HOW DO WE DETERMINE COMMUNITY NEEDS?</a:t>
            </a:r>
            <a:endParaRPr lang="en-US" sz="2800" b="1" dirty="0"/>
          </a:p>
        </p:txBody>
      </p:sp>
      <p:pic>
        <p:nvPicPr>
          <p:cNvPr id="1026" name="Picture 1" descr="image001"/>
          <p:cNvPicPr>
            <a:picLocks noChangeAspect="1" noChangeArrowheads="1"/>
          </p:cNvPicPr>
          <p:nvPr/>
        </p:nvPicPr>
        <p:blipFill>
          <a:blip r:embed="rId3"/>
          <a:srcRect/>
          <a:stretch>
            <a:fillRect/>
          </a:stretch>
        </p:blipFill>
        <p:spPr bwMode="auto">
          <a:xfrm>
            <a:off x="1143000" y="1676400"/>
            <a:ext cx="6934200" cy="47370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4"/>
          </p:nvPr>
        </p:nvSpPr>
        <p:spPr>
          <a:xfrm>
            <a:off x="533401" y="1752601"/>
            <a:ext cx="8229599" cy="4191000"/>
          </a:xfrm>
        </p:spPr>
        <p:txBody>
          <a:bodyPr>
            <a:normAutofit/>
          </a:bodyPr>
          <a:lstStyle/>
          <a:p>
            <a:pPr marL="0">
              <a:buNone/>
            </a:pPr>
            <a:endParaRPr lang="en-US" sz="1600" dirty="0" smtClean="0"/>
          </a:p>
          <a:p>
            <a:pPr marL="0">
              <a:buNone/>
            </a:pPr>
            <a:endParaRPr lang="en-US" sz="1800" dirty="0" smtClean="0"/>
          </a:p>
          <a:p>
            <a:pPr>
              <a:buNone/>
            </a:pPr>
            <a:endParaRPr lang="en-US" dirty="0"/>
          </a:p>
        </p:txBody>
      </p:sp>
      <p:sp>
        <p:nvSpPr>
          <p:cNvPr id="4" name="TextBox 3"/>
          <p:cNvSpPr txBox="1"/>
          <p:nvPr/>
        </p:nvSpPr>
        <p:spPr>
          <a:xfrm>
            <a:off x="838200" y="2057400"/>
            <a:ext cx="7772400" cy="4031873"/>
          </a:xfrm>
          <a:prstGeom prst="rect">
            <a:avLst/>
          </a:prstGeom>
          <a:noFill/>
        </p:spPr>
        <p:txBody>
          <a:bodyPr wrap="square" rtlCol="0">
            <a:spAutoFit/>
          </a:bodyPr>
          <a:lstStyle/>
          <a:p>
            <a:pPr algn="ctr"/>
            <a:r>
              <a:rPr lang="en-US" sz="3600" dirty="0" smtClean="0"/>
              <a:t>Community Development Block Grants (CDBG)</a:t>
            </a:r>
          </a:p>
          <a:p>
            <a:endParaRPr lang="en-US" dirty="0" smtClean="0"/>
          </a:p>
          <a:p>
            <a:endParaRPr lang="en-US" dirty="0" smtClean="0"/>
          </a:p>
          <a:p>
            <a:r>
              <a:rPr lang="en-US" sz="2800" dirty="0" smtClean="0"/>
              <a:t>CDBG activities must meet one of three broad objectives that either serve low- and moderate – income people, prevent slum and blight, or address the urgent threat to health or safety.</a:t>
            </a:r>
          </a:p>
          <a:p>
            <a:endParaRPr lang="en-US" dirty="0" smtClean="0"/>
          </a:p>
          <a:p>
            <a:endParaRPr lang="en-US" dirty="0"/>
          </a:p>
        </p:txBody>
      </p:sp>
      <p:pic>
        <p:nvPicPr>
          <p:cNvPr id="5" name="Picture 4" descr="Red Star Banner.jpg"/>
          <p:cNvPicPr>
            <a:picLocks noChangeAspect="1"/>
          </p:cNvPicPr>
          <p:nvPr/>
        </p:nvPicPr>
        <p:blipFill>
          <a:blip r:embed="rId2" cstate="print"/>
          <a:srcRect b="10494"/>
          <a:stretch>
            <a:fillRect/>
          </a:stretch>
        </p:blipFill>
        <p:spPr>
          <a:xfrm>
            <a:off x="0" y="0"/>
            <a:ext cx="9144000" cy="1227667"/>
          </a:xfrm>
          <a:prstGeom prst="rect">
            <a:avLst/>
          </a:prstGeom>
        </p:spPr>
      </p:pic>
      <p:sp>
        <p:nvSpPr>
          <p:cNvPr id="6" name="TextBox 5"/>
          <p:cNvSpPr txBox="1"/>
          <p:nvPr/>
        </p:nvSpPr>
        <p:spPr>
          <a:xfrm>
            <a:off x="1219200" y="609600"/>
            <a:ext cx="6781800" cy="523220"/>
          </a:xfrm>
          <a:prstGeom prst="rect">
            <a:avLst/>
          </a:prstGeom>
          <a:noFill/>
        </p:spPr>
        <p:txBody>
          <a:bodyPr wrap="square" rtlCol="0">
            <a:spAutoFit/>
          </a:bodyPr>
          <a:lstStyle/>
          <a:p>
            <a:pPr algn="ctr"/>
            <a:r>
              <a:rPr lang="en-US" sz="2800" b="1" dirty="0" smtClean="0"/>
              <a:t>ENTITLEMENT GRANTS THAT MEETS NEEDS</a:t>
            </a:r>
            <a:endParaRPr lang="en-US" sz="2800" b="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d Star Banner.jpg"/>
          <p:cNvPicPr>
            <a:picLocks noChangeAspect="1"/>
          </p:cNvPicPr>
          <p:nvPr/>
        </p:nvPicPr>
        <p:blipFill>
          <a:blip r:embed="rId2" cstate="print"/>
          <a:srcRect b="10494"/>
          <a:stretch>
            <a:fillRect/>
          </a:stretch>
        </p:blipFill>
        <p:spPr>
          <a:xfrm>
            <a:off x="0" y="0"/>
            <a:ext cx="9144000" cy="1227667"/>
          </a:xfrm>
          <a:prstGeom prst="rect">
            <a:avLst/>
          </a:prstGeom>
        </p:spPr>
      </p:pic>
      <p:graphicFrame>
        <p:nvGraphicFramePr>
          <p:cNvPr id="6" name="Content Placeholder 4"/>
          <p:cNvGraphicFramePr>
            <a:graphicFrameLocks noGrp="1"/>
          </p:cNvGraphicFramePr>
          <p:nvPr>
            <p:ph idx="1"/>
          </p:nvPr>
        </p:nvGraphicFramePr>
        <p:xfrm>
          <a:off x="914400" y="1371600"/>
          <a:ext cx="7315200" cy="5254042"/>
        </p:xfrm>
        <a:graphic>
          <a:graphicData uri="http://schemas.openxmlformats.org/drawingml/2006/table">
            <a:tbl>
              <a:tblPr firstRow="1" bandRow="1">
                <a:tableStyleId>{21E4AEA4-8DFA-4A89-87EB-49C32662AFE0}</a:tableStyleId>
              </a:tblPr>
              <a:tblGrid>
                <a:gridCol w="7315200"/>
              </a:tblGrid>
              <a:tr h="6210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Community Development Block Grant (CDBG) </a:t>
                      </a:r>
                      <a:endParaRPr lang="en-US" sz="2800" dirty="0" smtClean="0">
                        <a:solidFill>
                          <a:srgbClr val="FF0000"/>
                        </a:solidFill>
                      </a:endParaRPr>
                    </a:p>
                  </a:txBody>
                  <a:tcPr>
                    <a:solidFill>
                      <a:srgbClr val="FF0000"/>
                    </a:solidFill>
                  </a:tcPr>
                </a:tc>
              </a:tr>
              <a:tr h="511479">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t>Public Facilities &amp; Improvements Activities/Projects </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 </a:t>
                      </a:r>
                      <a:r>
                        <a:rPr lang="en-US" sz="1600" baseline="0" dirty="0" smtClean="0"/>
                        <a:t>African American Library (Gregory School) </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 Southwest Multi-Service Center</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 Street Construction</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 Waste Water Improvements</a:t>
                      </a:r>
                      <a:endParaRPr lang="en-US" sz="1600" dirty="0" smtClean="0"/>
                    </a:p>
                  </a:txBody>
                  <a:tcPr/>
                </a:tc>
              </a:tr>
              <a:tr h="511479">
                <a:tc>
                  <a:txBody>
                    <a:bodyPr/>
                    <a:lstStyle/>
                    <a:p>
                      <a:pPr lvl="1" algn="l"/>
                      <a:r>
                        <a:rPr lang="en-US" sz="2000" dirty="0" smtClean="0"/>
                        <a:t>Housing Activities/Projects</a:t>
                      </a:r>
                    </a:p>
                    <a:p>
                      <a:pPr lvl="2" algn="l">
                        <a:buFont typeface="Arial" pitchFamily="34" charset="0"/>
                        <a:buChar char="•"/>
                      </a:pPr>
                      <a:r>
                        <a:rPr lang="en-US" sz="1600" baseline="0" dirty="0" smtClean="0"/>
                        <a:t> Single Family Home Repair</a:t>
                      </a:r>
                    </a:p>
                    <a:p>
                      <a:pPr lvl="2" algn="l">
                        <a:buFont typeface="Arial" pitchFamily="34" charset="0"/>
                        <a:buChar char="•"/>
                      </a:pPr>
                      <a:r>
                        <a:rPr lang="en-US" sz="1600" baseline="0" dirty="0" smtClean="0"/>
                        <a:t> Retrofitting for Accessibility</a:t>
                      </a:r>
                    </a:p>
                    <a:p>
                      <a:pPr lvl="2" algn="l">
                        <a:buFont typeface="Arial" pitchFamily="34" charset="0"/>
                        <a:buChar char="•"/>
                      </a:pPr>
                      <a:r>
                        <a:rPr lang="en-US" sz="1600" baseline="0" dirty="0" smtClean="0"/>
                        <a:t> Lead-Based Paint Testing</a:t>
                      </a:r>
                    </a:p>
                    <a:p>
                      <a:pPr lvl="2" algn="l">
                        <a:buFont typeface="Arial" pitchFamily="34" charset="0"/>
                        <a:buChar char="•"/>
                      </a:pPr>
                      <a:r>
                        <a:rPr lang="en-US" sz="1600" baseline="0" dirty="0" smtClean="0"/>
                        <a:t> Demolition of Dangerous Structures</a:t>
                      </a:r>
                      <a:endParaRPr lang="en-US" sz="1600" dirty="0" smtClean="0"/>
                    </a:p>
                  </a:txBody>
                  <a:tcPr/>
                </a:tc>
              </a:tr>
              <a:tr h="511479">
                <a:tc>
                  <a:txBody>
                    <a:bodyPr/>
                    <a:lstStyle/>
                    <a:p>
                      <a:pPr marL="45720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t>Public Services Activities/Projects</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 Meals on Wheels</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 S.E.A.R.C.H Mobile</a:t>
                      </a:r>
                      <a:r>
                        <a:rPr lang="en-US" sz="1600" baseline="0" dirty="0" smtClean="0"/>
                        <a:t> Outreach</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 Childcare Services</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 Mobile Library</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 El Centro De Corazon Clinic</a:t>
                      </a:r>
                    </a:p>
                    <a:p>
                      <a:pPr marL="9144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smtClean="0"/>
                        <a:t> Sunnyside Health Center</a:t>
                      </a:r>
                      <a:endParaRPr lang="en-US" sz="1600" dirty="0" smtClean="0"/>
                    </a:p>
                  </a:txBody>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d Star Banner.jpg"/>
          <p:cNvPicPr>
            <a:picLocks noChangeAspect="1"/>
          </p:cNvPicPr>
          <p:nvPr/>
        </p:nvPicPr>
        <p:blipFill>
          <a:blip r:embed="rId2" cstate="print"/>
          <a:srcRect b="10494"/>
          <a:stretch>
            <a:fillRect/>
          </a:stretch>
        </p:blipFill>
        <p:spPr>
          <a:xfrm>
            <a:off x="0" y="0"/>
            <a:ext cx="9144000" cy="1227667"/>
          </a:xfrm>
          <a:prstGeom prst="rect">
            <a:avLst/>
          </a:prstGeom>
        </p:spPr>
      </p:pic>
      <p:sp>
        <p:nvSpPr>
          <p:cNvPr id="6" name="TextBox 5"/>
          <p:cNvSpPr txBox="1"/>
          <p:nvPr/>
        </p:nvSpPr>
        <p:spPr>
          <a:xfrm>
            <a:off x="1676400" y="609600"/>
            <a:ext cx="5791200" cy="523220"/>
          </a:xfrm>
          <a:prstGeom prst="rect">
            <a:avLst/>
          </a:prstGeom>
          <a:noFill/>
        </p:spPr>
        <p:txBody>
          <a:bodyPr wrap="square" rtlCol="0">
            <a:spAutoFit/>
          </a:bodyPr>
          <a:lstStyle/>
          <a:p>
            <a:pPr algn="ctr"/>
            <a:r>
              <a:rPr lang="en-US" sz="2800" b="1" dirty="0" smtClean="0"/>
              <a:t>FUNDED BY CDBG</a:t>
            </a:r>
            <a:endParaRPr lang="en-US" sz="2800" b="1" dirty="0"/>
          </a:p>
        </p:txBody>
      </p:sp>
      <p:pic>
        <p:nvPicPr>
          <p:cNvPr id="8" name="Picture 7" descr="Picture 112.jpg"/>
          <p:cNvPicPr>
            <a:picLocks noChangeAspect="1"/>
          </p:cNvPicPr>
          <p:nvPr/>
        </p:nvPicPr>
        <p:blipFill>
          <a:blip r:embed="rId3" cstate="print"/>
          <a:srcRect/>
          <a:stretch>
            <a:fillRect/>
          </a:stretch>
        </p:blipFill>
        <p:spPr bwMode="auto">
          <a:xfrm>
            <a:off x="2089822" y="1227668"/>
            <a:ext cx="2318422" cy="1552477"/>
          </a:xfrm>
          <a:prstGeom prst="rect">
            <a:avLst/>
          </a:prstGeom>
          <a:noFill/>
          <a:ln w="9525">
            <a:noFill/>
            <a:miter lim="800000"/>
            <a:headEnd/>
            <a:tailEnd/>
          </a:ln>
        </p:spPr>
      </p:pic>
      <p:pic>
        <p:nvPicPr>
          <p:cNvPr id="10" name="Picture 9" descr="Picture 044.jpg"/>
          <p:cNvPicPr>
            <a:picLocks noChangeAspect="1"/>
          </p:cNvPicPr>
          <p:nvPr/>
        </p:nvPicPr>
        <p:blipFill>
          <a:blip r:embed="rId4" cstate="print"/>
          <a:srcRect/>
          <a:stretch>
            <a:fillRect/>
          </a:stretch>
        </p:blipFill>
        <p:spPr bwMode="auto">
          <a:xfrm>
            <a:off x="4839855" y="1227668"/>
            <a:ext cx="2152072" cy="1552477"/>
          </a:xfrm>
          <a:prstGeom prst="rect">
            <a:avLst/>
          </a:prstGeom>
          <a:noFill/>
          <a:ln w="9525">
            <a:noFill/>
            <a:miter lim="800000"/>
            <a:headEnd/>
            <a:tailEnd/>
          </a:ln>
        </p:spPr>
      </p:pic>
      <p:pic>
        <p:nvPicPr>
          <p:cNvPr id="11" name="Picture 10" descr="Picture 019"/>
          <p:cNvPicPr>
            <a:picLocks noChangeAspect="1" noChangeArrowheads="1"/>
          </p:cNvPicPr>
          <p:nvPr/>
        </p:nvPicPr>
        <p:blipFill>
          <a:blip r:embed="rId5" cstate="print"/>
          <a:srcRect/>
          <a:stretch>
            <a:fillRect/>
          </a:stretch>
        </p:blipFill>
        <p:spPr bwMode="auto">
          <a:xfrm>
            <a:off x="2089822" y="3011055"/>
            <a:ext cx="2318422" cy="1788625"/>
          </a:xfrm>
          <a:prstGeom prst="rect">
            <a:avLst/>
          </a:prstGeom>
          <a:noFill/>
          <a:ln w="9525">
            <a:noFill/>
            <a:miter lim="800000"/>
            <a:headEnd/>
            <a:tailEnd/>
          </a:ln>
        </p:spPr>
      </p:pic>
      <p:pic>
        <p:nvPicPr>
          <p:cNvPr id="12" name="Picture 11" descr="Picture 006.jpg"/>
          <p:cNvPicPr>
            <a:picLocks noChangeAspect="1"/>
          </p:cNvPicPr>
          <p:nvPr/>
        </p:nvPicPr>
        <p:blipFill>
          <a:blip r:embed="rId6"/>
          <a:srcRect/>
          <a:stretch>
            <a:fillRect/>
          </a:stretch>
        </p:blipFill>
        <p:spPr bwMode="auto">
          <a:xfrm>
            <a:off x="4625108" y="3011055"/>
            <a:ext cx="2366819" cy="1788625"/>
          </a:xfrm>
          <a:prstGeom prst="rect">
            <a:avLst/>
          </a:prstGeom>
          <a:noFill/>
          <a:ln w="9525">
            <a:noFill/>
            <a:miter lim="800000"/>
            <a:headEnd/>
            <a:tailEnd/>
          </a:ln>
        </p:spPr>
      </p:pic>
      <p:pic>
        <p:nvPicPr>
          <p:cNvPr id="13" name="Picture 12" descr="Picture 167.jpg"/>
          <p:cNvPicPr>
            <a:picLocks/>
          </p:cNvPicPr>
          <p:nvPr/>
        </p:nvPicPr>
        <p:blipFill>
          <a:blip r:embed="rId7" cstate="print"/>
          <a:srcRect/>
          <a:stretch>
            <a:fillRect/>
          </a:stretch>
        </p:blipFill>
        <p:spPr bwMode="auto">
          <a:xfrm>
            <a:off x="2089822" y="4950691"/>
            <a:ext cx="2318422" cy="1440750"/>
          </a:xfrm>
          <a:prstGeom prst="rect">
            <a:avLst/>
          </a:prstGeom>
          <a:noFill/>
          <a:ln w="9525">
            <a:noFill/>
            <a:miter lim="800000"/>
            <a:headEnd/>
            <a:tailEnd/>
          </a:ln>
        </p:spPr>
      </p:pic>
      <p:pic>
        <p:nvPicPr>
          <p:cNvPr id="14" name="Picture 13" descr="Picture 170.jpg"/>
          <p:cNvPicPr>
            <a:picLocks/>
          </p:cNvPicPr>
          <p:nvPr/>
        </p:nvPicPr>
        <p:blipFill>
          <a:blip r:embed="rId8" cstate="print"/>
          <a:srcRect/>
          <a:stretch>
            <a:fillRect/>
          </a:stretch>
        </p:blipFill>
        <p:spPr bwMode="auto">
          <a:xfrm>
            <a:off x="4625110" y="4950691"/>
            <a:ext cx="2366817" cy="1440750"/>
          </a:xfrm>
          <a:prstGeom prst="rect">
            <a:avLst/>
          </a:prstGeom>
          <a:noFill/>
          <a:ln w="9525">
            <a:noFill/>
            <a:miter lim="800000"/>
            <a:headEnd/>
            <a:tailEnd/>
          </a:ln>
        </p:spPr>
      </p:pic>
      <p:sp>
        <p:nvSpPr>
          <p:cNvPr id="15" name="TextBox 14"/>
          <p:cNvSpPr txBox="1"/>
          <p:nvPr/>
        </p:nvSpPr>
        <p:spPr>
          <a:xfrm>
            <a:off x="1150022" y="6391441"/>
            <a:ext cx="6899564" cy="369332"/>
          </a:xfrm>
          <a:prstGeom prst="rect">
            <a:avLst/>
          </a:prstGeom>
          <a:noFill/>
        </p:spPr>
        <p:txBody>
          <a:bodyPr wrap="square" rtlCol="0">
            <a:spAutoFit/>
          </a:bodyPr>
          <a:lstStyle/>
          <a:p>
            <a:pPr algn="ctr"/>
            <a:r>
              <a:rPr lang="en-US" b="1" dirty="0" smtClean="0">
                <a:solidFill>
                  <a:srgbClr val="D52B1E"/>
                </a:solidFill>
              </a:rPr>
              <a:t>Before &amp; After – Single Family Home Repair Program</a:t>
            </a:r>
            <a:endParaRPr lang="en-US" b="1" dirty="0">
              <a:solidFill>
                <a:srgbClr val="D52B1E"/>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 Star Banner.jpg"/>
          <p:cNvPicPr>
            <a:picLocks noChangeAspect="1"/>
          </p:cNvPicPr>
          <p:nvPr/>
        </p:nvPicPr>
        <p:blipFill>
          <a:blip r:embed="rId2" cstate="print"/>
          <a:srcRect b="10494"/>
          <a:stretch>
            <a:fillRect/>
          </a:stretch>
        </p:blipFill>
        <p:spPr>
          <a:xfrm>
            <a:off x="0" y="0"/>
            <a:ext cx="9144000" cy="1227667"/>
          </a:xfrm>
          <a:prstGeom prst="rect">
            <a:avLst/>
          </a:prstGeom>
        </p:spPr>
      </p:pic>
      <p:pic>
        <p:nvPicPr>
          <p:cNvPr id="5" name="Picture 4" descr="Herrera Elementary Spark Park.jpg"/>
          <p:cNvPicPr>
            <a:picLocks noChangeAspect="1"/>
          </p:cNvPicPr>
          <p:nvPr/>
        </p:nvPicPr>
        <p:blipFill>
          <a:blip r:embed="rId3"/>
          <a:stretch>
            <a:fillRect/>
          </a:stretch>
        </p:blipFill>
        <p:spPr>
          <a:xfrm>
            <a:off x="1219200" y="1355691"/>
            <a:ext cx="6781800" cy="4758551"/>
          </a:xfrm>
          <a:prstGeom prst="rect">
            <a:avLst/>
          </a:prstGeom>
        </p:spPr>
      </p:pic>
      <p:sp>
        <p:nvSpPr>
          <p:cNvPr id="6" name="TextBox 5"/>
          <p:cNvSpPr txBox="1"/>
          <p:nvPr/>
        </p:nvSpPr>
        <p:spPr>
          <a:xfrm>
            <a:off x="1600200" y="609600"/>
            <a:ext cx="6019800" cy="523220"/>
          </a:xfrm>
          <a:prstGeom prst="rect">
            <a:avLst/>
          </a:prstGeom>
          <a:noFill/>
        </p:spPr>
        <p:txBody>
          <a:bodyPr wrap="square" rtlCol="0">
            <a:spAutoFit/>
          </a:bodyPr>
          <a:lstStyle/>
          <a:p>
            <a:pPr algn="ctr"/>
            <a:r>
              <a:rPr lang="en-US" sz="2800" b="1" dirty="0" smtClean="0"/>
              <a:t>FUNDED BY CDBG</a:t>
            </a:r>
            <a:endParaRPr lang="en-US" sz="2800" b="1" dirty="0"/>
          </a:p>
        </p:txBody>
      </p:sp>
      <p:sp>
        <p:nvSpPr>
          <p:cNvPr id="7" name="Rectangle 6"/>
          <p:cNvSpPr/>
          <p:nvPr/>
        </p:nvSpPr>
        <p:spPr>
          <a:xfrm>
            <a:off x="1728216" y="6114242"/>
            <a:ext cx="6025896" cy="461665"/>
          </a:xfrm>
          <a:prstGeom prst="rect">
            <a:avLst/>
          </a:prstGeom>
        </p:spPr>
        <p:txBody>
          <a:bodyPr wrap="square">
            <a:spAutoFit/>
          </a:bodyPr>
          <a:lstStyle/>
          <a:p>
            <a:pPr marL="971550" lvl="1" indent="-514350"/>
            <a:r>
              <a:rPr lang="en-US" sz="2400" b="1" dirty="0" err="1" smtClean="0">
                <a:solidFill>
                  <a:srgbClr val="FF0000"/>
                </a:solidFill>
              </a:rPr>
              <a:t>Hererra</a:t>
            </a:r>
            <a:r>
              <a:rPr lang="en-US" sz="2400" b="1" dirty="0" smtClean="0">
                <a:solidFill>
                  <a:srgbClr val="FF0000"/>
                </a:solidFill>
              </a:rPr>
              <a:t> Elementary School Spark Park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d Star Banner.jpg"/>
          <p:cNvPicPr>
            <a:picLocks noChangeAspect="1"/>
          </p:cNvPicPr>
          <p:nvPr/>
        </p:nvPicPr>
        <p:blipFill>
          <a:blip r:embed="rId2" cstate="print"/>
          <a:srcRect b="10494"/>
          <a:stretch>
            <a:fillRect/>
          </a:stretch>
        </p:blipFill>
        <p:spPr>
          <a:xfrm>
            <a:off x="0" y="0"/>
            <a:ext cx="9144000" cy="1227667"/>
          </a:xfrm>
          <a:prstGeom prst="rect">
            <a:avLst/>
          </a:prstGeom>
        </p:spPr>
      </p:pic>
      <p:sp>
        <p:nvSpPr>
          <p:cNvPr id="8" name="TextBox 7"/>
          <p:cNvSpPr txBox="1"/>
          <p:nvPr/>
        </p:nvSpPr>
        <p:spPr>
          <a:xfrm>
            <a:off x="1600200" y="609600"/>
            <a:ext cx="6019800" cy="523220"/>
          </a:xfrm>
          <a:prstGeom prst="rect">
            <a:avLst/>
          </a:prstGeom>
          <a:noFill/>
        </p:spPr>
        <p:txBody>
          <a:bodyPr wrap="square" rtlCol="0">
            <a:spAutoFit/>
          </a:bodyPr>
          <a:lstStyle/>
          <a:p>
            <a:pPr algn="ctr"/>
            <a:r>
              <a:rPr lang="en-US" sz="2800" b="1" dirty="0" smtClean="0"/>
              <a:t>FUNDED BY CDBG</a:t>
            </a:r>
            <a:endParaRPr lang="en-US" sz="2800" b="1" dirty="0"/>
          </a:p>
        </p:txBody>
      </p:sp>
      <p:pic>
        <p:nvPicPr>
          <p:cNvPr id="9" name="Content Placeholder 3" descr="Isaacs.jpg"/>
          <p:cNvPicPr>
            <a:picLocks noChangeAspect="1"/>
          </p:cNvPicPr>
          <p:nvPr/>
        </p:nvPicPr>
        <p:blipFill>
          <a:blip r:embed="rId3" cstate="print"/>
          <a:srcRect l="13" r="13"/>
          <a:stretch>
            <a:fillRect/>
          </a:stretch>
        </p:blipFill>
        <p:spPr>
          <a:xfrm>
            <a:off x="609600" y="1676400"/>
            <a:ext cx="2870200" cy="2133600"/>
          </a:xfrm>
          <a:prstGeom prst="rect">
            <a:avLst/>
          </a:prstGeom>
          <a:ln>
            <a:solidFill>
              <a:schemeClr val="tx1"/>
            </a:solidFill>
          </a:ln>
        </p:spPr>
      </p:pic>
      <p:sp>
        <p:nvSpPr>
          <p:cNvPr id="10" name="Rectangle 9"/>
          <p:cNvSpPr/>
          <p:nvPr/>
        </p:nvSpPr>
        <p:spPr>
          <a:xfrm>
            <a:off x="762000" y="3886200"/>
            <a:ext cx="2590800" cy="646331"/>
          </a:xfrm>
          <a:prstGeom prst="rect">
            <a:avLst/>
          </a:prstGeom>
        </p:spPr>
        <p:txBody>
          <a:bodyPr wrap="square">
            <a:spAutoFit/>
          </a:bodyPr>
          <a:lstStyle/>
          <a:p>
            <a:pPr algn="ctr"/>
            <a:r>
              <a:rPr lang="en-US" b="1" dirty="0" smtClean="0">
                <a:solidFill>
                  <a:srgbClr val="FF0000"/>
                </a:solidFill>
              </a:rPr>
              <a:t>Youth Enrichment &amp; Afterschool Programs </a:t>
            </a:r>
            <a:endParaRPr lang="en-US" dirty="0">
              <a:solidFill>
                <a:srgbClr val="FF0000"/>
              </a:solidFill>
            </a:endParaRPr>
          </a:p>
        </p:txBody>
      </p:sp>
      <p:pic>
        <p:nvPicPr>
          <p:cNvPr id="11" name="Picture 2" descr="C:\Documents and Settings\e136714\Desktop\LOGOS\Meals on Wheels 01.jpg"/>
          <p:cNvPicPr>
            <a:picLocks noChangeAspect="1" noChangeArrowheads="1"/>
          </p:cNvPicPr>
          <p:nvPr/>
        </p:nvPicPr>
        <p:blipFill>
          <a:blip r:embed="rId4"/>
          <a:stretch>
            <a:fillRect/>
          </a:stretch>
        </p:blipFill>
        <p:spPr bwMode="auto">
          <a:xfrm>
            <a:off x="4114800" y="1600199"/>
            <a:ext cx="1600200" cy="2610853"/>
          </a:xfrm>
          <a:prstGeom prst="rect">
            <a:avLst/>
          </a:prstGeom>
          <a:noFill/>
        </p:spPr>
      </p:pic>
      <p:pic>
        <p:nvPicPr>
          <p:cNvPr id="12" name="Picture 3"/>
          <p:cNvPicPr>
            <a:picLocks noChangeAspect="1" noChangeArrowheads="1"/>
          </p:cNvPicPr>
          <p:nvPr/>
        </p:nvPicPr>
        <p:blipFill>
          <a:blip r:embed="rId5"/>
          <a:srcRect/>
          <a:stretch>
            <a:fillRect/>
          </a:stretch>
        </p:blipFill>
        <p:spPr bwMode="auto">
          <a:xfrm>
            <a:off x="6324600" y="1524000"/>
            <a:ext cx="2209800" cy="359923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 Star Banner.jpg"/>
          <p:cNvPicPr>
            <a:picLocks noChangeAspect="1"/>
          </p:cNvPicPr>
          <p:nvPr/>
        </p:nvPicPr>
        <p:blipFill>
          <a:blip r:embed="rId2" cstate="print"/>
          <a:srcRect b="10494"/>
          <a:stretch>
            <a:fillRect/>
          </a:stretch>
        </p:blipFill>
        <p:spPr>
          <a:xfrm>
            <a:off x="0" y="0"/>
            <a:ext cx="9144000" cy="1227667"/>
          </a:xfrm>
          <a:prstGeom prst="rect">
            <a:avLst/>
          </a:prstGeom>
        </p:spPr>
      </p:pic>
      <p:sp>
        <p:nvSpPr>
          <p:cNvPr id="5" name="TextBox 4"/>
          <p:cNvSpPr txBox="1"/>
          <p:nvPr/>
        </p:nvSpPr>
        <p:spPr>
          <a:xfrm>
            <a:off x="1219200" y="609600"/>
            <a:ext cx="6781800" cy="523220"/>
          </a:xfrm>
          <a:prstGeom prst="rect">
            <a:avLst/>
          </a:prstGeom>
          <a:noFill/>
        </p:spPr>
        <p:txBody>
          <a:bodyPr wrap="square" rtlCol="0">
            <a:spAutoFit/>
          </a:bodyPr>
          <a:lstStyle/>
          <a:p>
            <a:pPr algn="ctr"/>
            <a:r>
              <a:rPr lang="en-US" sz="2800" b="1" dirty="0" smtClean="0"/>
              <a:t>ENTITLEMENT GRANTS THAT MEETS NEEDS</a:t>
            </a:r>
            <a:endParaRPr lang="en-US" sz="2800" b="1" dirty="0"/>
          </a:p>
        </p:txBody>
      </p:sp>
      <p:sp>
        <p:nvSpPr>
          <p:cNvPr id="6" name="TextBox 5"/>
          <p:cNvSpPr txBox="1"/>
          <p:nvPr/>
        </p:nvSpPr>
        <p:spPr>
          <a:xfrm>
            <a:off x="609600" y="1676400"/>
            <a:ext cx="7924800" cy="3139321"/>
          </a:xfrm>
          <a:prstGeom prst="rect">
            <a:avLst/>
          </a:prstGeom>
          <a:noFill/>
        </p:spPr>
        <p:txBody>
          <a:bodyPr wrap="square" rtlCol="0">
            <a:spAutoFit/>
          </a:bodyPr>
          <a:lstStyle/>
          <a:p>
            <a:pPr algn="ctr"/>
            <a:r>
              <a:rPr lang="en-US" sz="3600" dirty="0" smtClean="0"/>
              <a:t>The purpose of the HOME Investment Partnership Act (HOME)</a:t>
            </a:r>
          </a:p>
          <a:p>
            <a:endParaRPr lang="en-US" dirty="0" smtClean="0"/>
          </a:p>
          <a:p>
            <a:r>
              <a:rPr lang="en-US" sz="3600" dirty="0" smtClean="0"/>
              <a:t>Is to increase homeownership opportunities for low and very low-income Americans.</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2357</TotalTime>
  <Words>936</Words>
  <Application>Microsoft Office PowerPoint</Application>
  <PresentationFormat>On-screen Show (4:3)</PresentationFormat>
  <Paragraphs>146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e119440</dc:creator>
  <cp:lastModifiedBy>Pena, Johnny - PD</cp:lastModifiedBy>
  <cp:revision>59</cp:revision>
  <dcterms:created xsi:type="dcterms:W3CDTF">2011-09-30T21:21:27Z</dcterms:created>
  <dcterms:modified xsi:type="dcterms:W3CDTF">2012-10-05T17:16:58Z</dcterms:modified>
</cp:coreProperties>
</file>