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77" r:id="rId4"/>
    <p:sldId id="263" r:id="rId5"/>
    <p:sldId id="301" r:id="rId6"/>
    <p:sldId id="296" r:id="rId7"/>
    <p:sldId id="258" r:id="rId8"/>
    <p:sldId id="279" r:id="rId9"/>
    <p:sldId id="281" r:id="rId10"/>
    <p:sldId id="282" r:id="rId11"/>
    <p:sldId id="295" r:id="rId12"/>
    <p:sldId id="284" r:id="rId13"/>
    <p:sldId id="285" r:id="rId14"/>
    <p:sldId id="286" r:id="rId15"/>
    <p:sldId id="294" r:id="rId16"/>
    <p:sldId id="287" r:id="rId17"/>
    <p:sldId id="278" r:id="rId18"/>
    <p:sldId id="280" r:id="rId19"/>
    <p:sldId id="288" r:id="rId20"/>
    <p:sldId id="289" r:id="rId21"/>
    <p:sldId id="290" r:id="rId22"/>
    <p:sldId id="291" r:id="rId23"/>
    <p:sldId id="292" r:id="rId24"/>
    <p:sldId id="283" r:id="rId25"/>
    <p:sldId id="293" r:id="rId26"/>
    <p:sldId id="259" r:id="rId27"/>
    <p:sldId id="269" r:id="rId28"/>
    <p:sldId id="302" r:id="rId29"/>
    <p:sldId id="270" r:id="rId30"/>
    <p:sldId id="297" r:id="rId31"/>
    <p:sldId id="305" r:id="rId32"/>
    <p:sldId id="303" r:id="rId33"/>
    <p:sldId id="298" r:id="rId34"/>
    <p:sldId id="306" r:id="rId35"/>
    <p:sldId id="299" r:id="rId36"/>
    <p:sldId id="307" r:id="rId37"/>
    <p:sldId id="271" r:id="rId38"/>
    <p:sldId id="272" r:id="rId39"/>
    <p:sldId id="273" r:id="rId40"/>
    <p:sldId id="265" r:id="rId41"/>
    <p:sldId id="266" r:id="rId42"/>
    <p:sldId id="274" r:id="rId43"/>
    <p:sldId id="308" r:id="rId44"/>
    <p:sldId id="267" r:id="rId45"/>
    <p:sldId id="268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4083" autoAdjust="0"/>
  </p:normalViewPr>
  <p:slideViewPr>
    <p:cSldViewPr>
      <p:cViewPr varScale="1">
        <p:scale>
          <a:sx n="46" d="100"/>
          <a:sy n="46" d="100"/>
        </p:scale>
        <p:origin x="-16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325076-BDB8-4B85-B973-FCCC34E7047A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98FDC6-28F0-4341-AE78-500B8CC63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24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45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0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49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33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4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95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3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0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62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3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43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52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87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3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41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05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192448-6C58-4C51-A037-F5C239B01F6A}" type="slidenum">
              <a:rPr lang="en-US"/>
              <a:pPr/>
              <a:t>27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Social-Ecological model explains the interplay between and individual and their environment.  As we go forth in our obesity prevention efforts we should use the model as a guide.  A successful intervention targets multiple levels of the model.  Strategies that focus on the outer rings of the model have an impact on a greater number of people (or individuals).</a:t>
            </a:r>
          </a:p>
          <a:p>
            <a:endParaRPr lang="en-US" dirty="0" smtClean="0"/>
          </a:p>
          <a:p>
            <a:r>
              <a:rPr lang="en-US" dirty="0" smtClean="0"/>
              <a:t>Aimed at changing the physical and sociopolitical environments</a:t>
            </a:r>
          </a:p>
          <a:p>
            <a:r>
              <a:rPr lang="en-US" dirty="0" smtClean="0"/>
              <a:t>Provide opportunities, support, and cues to help people develop healthier behaviors</a:t>
            </a:r>
          </a:p>
          <a:p>
            <a:r>
              <a:rPr lang="en-US" dirty="0" smtClean="0"/>
              <a:t>May directly affect behaviors or may alter social norms</a:t>
            </a:r>
          </a:p>
          <a:p>
            <a:r>
              <a:rPr lang="en-US" dirty="0" smtClean="0"/>
              <a:t>More permanent than many public health programs focused on individual-level behavior changes (although an important complement)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Population Based Health 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It is all about the number of people you impact, not the number of individuals served. 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B96CFE-DD92-452C-9103-7981E80ED6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69589-8D99-49A0-9696-A90735E1AEF5}" type="slidenum">
              <a:rPr lang="en-US"/>
              <a:pPr/>
              <a:t>29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Increased</a:t>
            </a:r>
            <a:r>
              <a:rPr lang="en-US" baseline="0" dirty="0" smtClean="0"/>
              <a:t> rates are not due to lack of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3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01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1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Impact of where you live on what you eat:</a:t>
            </a:r>
          </a:p>
          <a:p>
            <a:r>
              <a:rPr lang="en-US" dirty="0" smtClean="0"/>
              <a:t>Communities that have no or distant grocery stores but INSTEAD nearby fast food restaurants and convenience stores:</a:t>
            </a:r>
          </a:p>
          <a:p>
            <a:r>
              <a:rPr lang="en-US" dirty="0" smtClean="0"/>
              <a:t>• More likely have increased premature death and chronic health conditions</a:t>
            </a:r>
          </a:p>
          <a:p>
            <a:endParaRPr lang="en-US" dirty="0" smtClean="0"/>
          </a:p>
          <a:p>
            <a:r>
              <a:rPr lang="en-US" dirty="0" err="1" smtClean="0"/>
              <a:t>wHeRe</a:t>
            </a:r>
            <a:r>
              <a:rPr lang="en-US" dirty="0" smtClean="0"/>
              <a:t> you </a:t>
            </a:r>
            <a:r>
              <a:rPr lang="en-US" dirty="0" err="1" smtClean="0"/>
              <a:t>LIVe</a:t>
            </a:r>
            <a:r>
              <a:rPr lang="en-US" dirty="0" smtClean="0"/>
              <a:t> </a:t>
            </a:r>
            <a:r>
              <a:rPr lang="en-US" dirty="0" err="1" smtClean="0"/>
              <a:t>matteRs</a:t>
            </a:r>
            <a:r>
              <a:rPr lang="en-US" dirty="0" smtClean="0"/>
              <a:t>: </a:t>
            </a:r>
            <a:r>
              <a:rPr lang="en-US" dirty="0" err="1" smtClean="0"/>
              <a:t>moVInG</a:t>
            </a:r>
            <a:r>
              <a:rPr lang="en-US" dirty="0" smtClean="0"/>
              <a:t> to </a:t>
            </a:r>
            <a:r>
              <a:rPr lang="en-US" dirty="0" err="1" smtClean="0"/>
              <a:t>HIGHeR</a:t>
            </a:r>
            <a:r>
              <a:rPr lang="en-US" dirty="0" smtClean="0"/>
              <a:t>-Income </a:t>
            </a:r>
            <a:r>
              <a:rPr lang="en-US" dirty="0" err="1" smtClean="0"/>
              <a:t>aReas</a:t>
            </a:r>
            <a:r>
              <a:rPr lang="en-US" dirty="0" smtClean="0"/>
              <a:t> </a:t>
            </a:r>
            <a:r>
              <a:rPr lang="en-US" dirty="0" err="1" smtClean="0"/>
              <a:t>ReDuces</a:t>
            </a:r>
            <a:endParaRPr lang="en-US" dirty="0" smtClean="0"/>
          </a:p>
          <a:p>
            <a:r>
              <a:rPr lang="en-US" dirty="0" err="1" smtClean="0"/>
              <a:t>RIsK</a:t>
            </a:r>
            <a:r>
              <a:rPr lang="en-US" dirty="0" smtClean="0"/>
              <a:t> </a:t>
            </a:r>
            <a:r>
              <a:rPr lang="en-US" dirty="0" err="1" smtClean="0"/>
              <a:t>oF</a:t>
            </a:r>
            <a:r>
              <a:rPr lang="en-US" dirty="0" smtClean="0"/>
              <a:t> </a:t>
            </a:r>
            <a:r>
              <a:rPr lang="en-US" dirty="0" err="1" smtClean="0"/>
              <a:t>obesIty</a:t>
            </a:r>
            <a:r>
              <a:rPr lang="en-US" dirty="0" smtClean="0"/>
              <a:t> </a:t>
            </a:r>
            <a:r>
              <a:rPr lang="en-US" dirty="0" err="1" smtClean="0"/>
              <a:t>anD</a:t>
            </a:r>
            <a:r>
              <a:rPr lang="en-US" dirty="0" smtClean="0"/>
              <a:t> </a:t>
            </a:r>
            <a:r>
              <a:rPr lang="en-US" dirty="0" err="1" smtClean="0"/>
              <a:t>DIabetes</a:t>
            </a:r>
            <a:r>
              <a:rPr lang="en-US" dirty="0" smtClean="0"/>
              <a:t> </a:t>
            </a:r>
            <a:r>
              <a:rPr lang="en-US" dirty="0" err="1" smtClean="0"/>
              <a:t>FoR</a:t>
            </a:r>
            <a:r>
              <a:rPr lang="en-US" dirty="0" smtClean="0"/>
              <a:t> </a:t>
            </a:r>
            <a:r>
              <a:rPr lang="en-US" dirty="0" err="1" smtClean="0"/>
              <a:t>pooR</a:t>
            </a:r>
            <a:r>
              <a:rPr lang="en-US" dirty="0" smtClean="0"/>
              <a:t> women:</a:t>
            </a:r>
          </a:p>
          <a:p>
            <a:r>
              <a:rPr lang="en-US" dirty="0" smtClean="0"/>
              <a:t>between 1994 and 1998 the </a:t>
            </a:r>
            <a:r>
              <a:rPr lang="en-US" dirty="0" err="1" smtClean="0"/>
              <a:t>u.s.</a:t>
            </a:r>
            <a:r>
              <a:rPr lang="en-US" dirty="0" smtClean="0"/>
              <a:t> Department of Housing and urban Development (</a:t>
            </a:r>
            <a:r>
              <a:rPr lang="en-US" dirty="0" err="1" smtClean="0"/>
              <a:t>HuD</a:t>
            </a:r>
            <a:r>
              <a:rPr lang="en-US" dirty="0" smtClean="0"/>
              <a:t>) randomly assigned </a:t>
            </a:r>
          </a:p>
          <a:p>
            <a:r>
              <a:rPr lang="en-US" dirty="0" smtClean="0"/>
              <a:t>families living in public housing projects in high-poverty neighborhoods into an experimental and </a:t>
            </a:r>
          </a:p>
          <a:p>
            <a:r>
              <a:rPr lang="en-US" dirty="0" smtClean="0"/>
              <a:t>control group. the </a:t>
            </a:r>
            <a:r>
              <a:rPr lang="en-US" dirty="0" err="1" smtClean="0"/>
              <a:t>experimen</a:t>
            </a:r>
            <a:r>
              <a:rPr lang="en-US" dirty="0" smtClean="0"/>
              <a:t>- </a:t>
            </a:r>
            <a:r>
              <a:rPr lang="en-US" dirty="0" err="1" smtClean="0"/>
              <a:t>tal</a:t>
            </a:r>
            <a:r>
              <a:rPr lang="en-US" dirty="0" smtClean="0"/>
              <a:t> group was given vouchers to move to higher- income neighborhoods, </a:t>
            </a:r>
          </a:p>
          <a:p>
            <a:r>
              <a:rPr lang="en-US" dirty="0" smtClean="0"/>
              <a:t>and the control group did not receive vouchers.  Findings of the study, which  were  released  in the New England Journal </a:t>
            </a:r>
          </a:p>
          <a:p>
            <a:r>
              <a:rPr lang="en-US" dirty="0" smtClean="0"/>
              <a:t>Of Medicine, revealed that having the option to move to lower-poverty  neighborhoods lowered the risk </a:t>
            </a:r>
          </a:p>
          <a:p>
            <a:r>
              <a:rPr lang="en-US" dirty="0" smtClean="0"/>
              <a:t>of obesity and diabetes among poor women.100 women who were given the vouchers were almost </a:t>
            </a:r>
          </a:p>
          <a:p>
            <a:r>
              <a:rPr lang="en-US" dirty="0" smtClean="0"/>
              <a:t>one-fifth less likely to become extremely obese and were one-fifth less likely to develop diabetes </a:t>
            </a:r>
          </a:p>
          <a:p>
            <a:r>
              <a:rPr lang="en-US" dirty="0" smtClean="0"/>
              <a:t>compared with women who were not offered the housing voucher.101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94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421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Healthy food versus unhealthy foods:  Appears to be cheaper but long term is more expensive.  </a:t>
            </a:r>
          </a:p>
          <a:p>
            <a:r>
              <a:rPr lang="en-US" dirty="0" smtClean="0"/>
              <a:t>Economic development.  High end grocery versus staples.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96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82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53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72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411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0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BA7EA-38E5-42CD-BA66-282DA991F0AD}" type="slidenum">
              <a:rPr lang="en-US"/>
              <a:pPr/>
              <a:t>4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Texas </a:t>
            </a:r>
            <a:r>
              <a:rPr lang="en-US" dirty="0"/>
              <a:t>falls into the ‘too fat’ range. 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229AC-954C-49B3-ABD9-6E7B35F99EE7}" type="slidenum">
              <a:rPr lang="en-US"/>
              <a:pPr/>
              <a:t>40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just a little fish in the sea, it may seem that the world has no justice or that it is hard to make changes.  However, I beg to differ. 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FA72D2-338A-4030-A4DA-52D310A8EC8A}" type="slidenum">
              <a:rPr lang="en-US"/>
              <a:pPr/>
              <a:t>41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Margaret Mead once wrote ‘Never doubt that a small group of thoughtful committed citizens can change the world; indeed it’s the only thing that ever has.’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14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523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0117C-E68F-4489-8FA7-145C4BBC9082}" type="slidenum">
              <a:rPr lang="en-US"/>
              <a:pPr/>
              <a:t>44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type of change do you want to make in your community? 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5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9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73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2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FDC6-28F0-4341-AE78-500B8CC631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A1578C7-D7E7-40F7-843C-6F35CB31AF03}" type="datetimeFigureOut">
              <a:rPr lang="en-US" smtClean="0"/>
              <a:t>10/5/2012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82DA2ED-965F-4EC0-B11C-DB8BF05F8E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Healthy Eating:</a:t>
            </a:r>
            <a:br>
              <a:rPr lang="en-US" dirty="0" smtClean="0"/>
            </a:br>
            <a:r>
              <a:rPr lang="en-US" dirty="0" smtClean="0"/>
              <a:t>What does Community Have to do with It?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Carra Moroni, M.Ed., RD, LD</a:t>
            </a:r>
          </a:p>
          <a:p>
            <a:r>
              <a:rPr lang="en-US" dirty="0" smtClean="0"/>
              <a:t>Arnulfo Rosario, Jr., MD, MPH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0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3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5015"/>
            <a:ext cx="7669156" cy="574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84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5" y="914400"/>
            <a:ext cx="765212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468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81839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2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8" y="685800"/>
            <a:ext cx="741005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09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54" y="685800"/>
            <a:ext cx="7317746" cy="54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96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0999"/>
            <a:ext cx="7790013" cy="597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25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6103"/>
            <a:ext cx="4823127" cy="607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636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6" y="456460"/>
            <a:ext cx="7491934" cy="562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7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7742"/>
            <a:ext cx="700821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372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4400" dirty="0"/>
              <a:t>Some information </a:t>
            </a:r>
            <a:r>
              <a:rPr lang="en-US" sz="4400" dirty="0" smtClean="0"/>
              <a:t>about obesity</a:t>
            </a:r>
            <a:endParaRPr lang="en-US" sz="4400" dirty="0"/>
          </a:p>
          <a:p>
            <a:r>
              <a:rPr lang="en-US" sz="4400" dirty="0" smtClean="0"/>
              <a:t>Brainstorm </a:t>
            </a:r>
            <a:r>
              <a:rPr lang="en-US" sz="4400" dirty="0"/>
              <a:t>ideas to help people eat healthier</a:t>
            </a:r>
          </a:p>
          <a:p>
            <a:r>
              <a:rPr lang="en-US" sz="4400" dirty="0" smtClean="0"/>
              <a:t>Define Healthy Eating </a:t>
            </a:r>
          </a:p>
          <a:p>
            <a:r>
              <a:rPr lang="en-US" sz="4400" dirty="0" smtClean="0"/>
              <a:t>ABC’s of Healthy Eating </a:t>
            </a:r>
          </a:p>
          <a:p>
            <a:endParaRPr lang="en-US" sz="4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36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1910"/>
            <a:ext cx="7387800" cy="55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1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0" y="838200"/>
            <a:ext cx="76810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873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919125"/>
            <a:ext cx="6758323" cy="51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688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0" y="1066800"/>
            <a:ext cx="73948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58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895850" cy="652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047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3060"/>
            <a:ext cx="6705600" cy="601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755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we teach them, they will eat healthy?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39" y="1543318"/>
            <a:ext cx="6320161" cy="531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092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533400" y="5334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Social-Ecological Model</a:t>
            </a:r>
          </a:p>
        </p:txBody>
      </p:sp>
      <p:pic>
        <p:nvPicPr>
          <p:cNvPr id="233475" name="Picture 3" descr="Socio-Ecological%20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858000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676400"/>
            <a:ext cx="3814763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itle 5"/>
          <p:cNvSpPr>
            <a:spLocks noGrp="1"/>
          </p:cNvSpPr>
          <p:nvPr>
            <p:ph type="title"/>
          </p:nvPr>
        </p:nvSpPr>
        <p:spPr>
          <a:xfrm>
            <a:off x="12700" y="304800"/>
            <a:ext cx="89027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Population Based (Community) Solutions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7587" name="TextBox 6"/>
          <p:cNvSpPr txBox="1">
            <a:spLocks noChangeArrowheads="1"/>
          </p:cNvSpPr>
          <p:nvPr/>
        </p:nvSpPr>
        <p:spPr bwMode="auto">
          <a:xfrm>
            <a:off x="762000" y="61722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cartoonstock.com</a:t>
            </a:r>
          </a:p>
        </p:txBody>
      </p:sp>
    </p:spTree>
    <p:extLst>
      <p:ext uri="{BB962C8B-B14F-4D97-AF65-F5344CB8AC3E}">
        <p14:creationId xmlns:p14="http://schemas.microsoft.com/office/powerpoint/2010/main" val="27922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Areas </a:t>
            </a:r>
            <a:endParaRPr lang="en-US" dirty="0"/>
          </a:p>
        </p:txBody>
      </p:sp>
      <p:sp>
        <p:nvSpPr>
          <p:cNvPr id="2539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05000"/>
            <a:ext cx="8153400" cy="4495800"/>
          </a:xfrm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dirty="0"/>
              <a:t>Increased consumption of fresh fruits and vegetables</a:t>
            </a:r>
          </a:p>
          <a:p>
            <a:endParaRPr lang="en-US" dirty="0"/>
          </a:p>
          <a:p>
            <a:r>
              <a:rPr lang="en-US" dirty="0"/>
              <a:t>Decreased consumption of high energy-dense foods</a:t>
            </a:r>
          </a:p>
          <a:p>
            <a:endParaRPr lang="en-US" dirty="0"/>
          </a:p>
          <a:p>
            <a:r>
              <a:rPr lang="en-US" dirty="0"/>
              <a:t>Decreased consumption of sugar-sweetened beverages</a:t>
            </a:r>
          </a:p>
        </p:txBody>
      </p:sp>
    </p:spTree>
    <p:extLst>
      <p:ext uri="{BB962C8B-B14F-4D97-AF65-F5344CB8AC3E}">
        <p14:creationId xmlns:p14="http://schemas.microsoft.com/office/powerpoint/2010/main" val="3614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5" y="1600200"/>
            <a:ext cx="32369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8" y="1571348"/>
            <a:ext cx="3286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81400"/>
            <a:ext cx="3286125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9" y="6096000"/>
            <a:ext cx="7924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6" y="6090883"/>
            <a:ext cx="80835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CDC Reports Overweight and Obesity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76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 smtClean="0"/>
              <a:t>A</a:t>
            </a:r>
            <a:r>
              <a:rPr lang="en-US" dirty="0" smtClean="0"/>
              <a:t> is for…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2209800"/>
            <a:ext cx="6781800" cy="3962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7200" dirty="0" smtClean="0"/>
              <a:t>Availability</a:t>
            </a:r>
          </a:p>
          <a:p>
            <a:pPr algn="ctr"/>
            <a:r>
              <a:rPr lang="en-US" sz="7200" dirty="0" smtClean="0"/>
              <a:t>and</a:t>
            </a:r>
          </a:p>
          <a:p>
            <a:pPr algn="ctr"/>
            <a:r>
              <a:rPr lang="en-US" sz="7200" dirty="0" smtClean="0"/>
              <a:t>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9" y="1258549"/>
            <a:ext cx="890016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 Matters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and Access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Grocery stores, corner stores, convenience stores</a:t>
            </a:r>
          </a:p>
          <a:p>
            <a:r>
              <a:rPr lang="en-US" dirty="0" smtClean="0"/>
              <a:t>Restaurants</a:t>
            </a:r>
          </a:p>
          <a:p>
            <a:r>
              <a:rPr lang="en-US" dirty="0" smtClean="0"/>
              <a:t>Car ownership</a:t>
            </a:r>
          </a:p>
          <a:p>
            <a:r>
              <a:rPr lang="en-US" dirty="0" smtClean="0"/>
              <a:t>Transit Options</a:t>
            </a:r>
          </a:p>
          <a:p>
            <a:r>
              <a:rPr lang="en-US" dirty="0" smtClean="0"/>
              <a:t>Design </a:t>
            </a:r>
          </a:p>
          <a:p>
            <a:r>
              <a:rPr lang="en-US" dirty="0" smtClean="0"/>
              <a:t>Farmers Markets</a:t>
            </a:r>
          </a:p>
          <a:p>
            <a:r>
              <a:rPr lang="en-US" dirty="0" smtClean="0"/>
              <a:t>Community Gardens</a:t>
            </a:r>
          </a:p>
          <a:p>
            <a:r>
              <a:rPr lang="en-US" dirty="0" smtClean="0"/>
              <a:t>Mobile Food Carts</a:t>
            </a:r>
          </a:p>
        </p:txBody>
      </p:sp>
    </p:spTree>
    <p:extLst>
      <p:ext uri="{BB962C8B-B14F-4D97-AF65-F5344CB8AC3E}">
        <p14:creationId xmlns:p14="http://schemas.microsoft.com/office/powerpoint/2010/main" val="14230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 smtClean="0"/>
              <a:t>B</a:t>
            </a:r>
            <a:r>
              <a:rPr lang="en-US" dirty="0" smtClean="0"/>
              <a:t> is for…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2057400"/>
            <a:ext cx="7315200" cy="3886200"/>
          </a:xfrm>
        </p:spPr>
        <p:txBody>
          <a:bodyPr>
            <a:normAutofit lnSpcReduction="10000"/>
          </a:bodyPr>
          <a:lstStyle/>
          <a:p>
            <a:r>
              <a:rPr lang="en-US" sz="7200" dirty="0" smtClean="0"/>
              <a:t>Budget</a:t>
            </a:r>
          </a:p>
          <a:p>
            <a:pPr algn="r"/>
            <a:r>
              <a:rPr lang="en-US" sz="7200" dirty="0"/>
              <a:t>	</a:t>
            </a:r>
            <a:r>
              <a:rPr lang="en-US" sz="7200" dirty="0" smtClean="0"/>
              <a:t>			Bucks</a:t>
            </a:r>
          </a:p>
          <a:p>
            <a:pPr algn="ctr"/>
            <a:r>
              <a:rPr lang="en-US" sz="7200" u="sng" dirty="0" smtClean="0"/>
              <a:t>Bottom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9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e141217\AppData\Local\Microsoft\Windows\Temporary Internet Files\Content.IE5\6LT4XPYL\MC90039068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12257"/>
            <a:ext cx="4114800" cy="47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about the costs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152400" y="1792217"/>
            <a:ext cx="2667000" cy="6400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5638800"/>
            <a:ext cx="2819400" cy="6400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Community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43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 smtClean="0"/>
              <a:t>C</a:t>
            </a:r>
            <a:r>
              <a:rPr lang="en-US" dirty="0" smtClean="0"/>
              <a:t> is for…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905000"/>
            <a:ext cx="7696200" cy="4648200"/>
          </a:xfrm>
        </p:spPr>
        <p:txBody>
          <a:bodyPr>
            <a:normAutofit fontScale="92500"/>
          </a:bodyPr>
          <a:lstStyle/>
          <a:p>
            <a:r>
              <a:rPr lang="en-US" sz="7200" dirty="0" smtClean="0"/>
              <a:t>Convenience</a:t>
            </a:r>
          </a:p>
          <a:p>
            <a:r>
              <a:rPr lang="en-US" sz="7200" dirty="0" smtClean="0"/>
              <a:t>		and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	</a:t>
            </a:r>
            <a:r>
              <a:rPr lang="en-US" sz="8800" dirty="0" smtClean="0"/>
              <a:t>	Community 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413272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easy choice?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16" y="1752600"/>
            <a:ext cx="5891462" cy="447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78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Brainstorming: Ways a </a:t>
            </a:r>
            <a:r>
              <a:rPr lang="en-US" sz="3200" i="1" dirty="0" smtClean="0"/>
              <a:t>Community can</a:t>
            </a:r>
            <a:r>
              <a:rPr lang="en-US" sz="3200" dirty="0" smtClean="0"/>
              <a:t> help </a:t>
            </a:r>
            <a:r>
              <a:rPr lang="en-US" sz="3200" dirty="0"/>
              <a:t>to make healthy eating </a:t>
            </a:r>
            <a:r>
              <a:rPr lang="en-US" sz="3200" dirty="0" smtClean="0"/>
              <a:t>easy </a:t>
            </a:r>
            <a:r>
              <a:rPr lang="en-US" sz="3200" dirty="0"/>
              <a:t>for our citizens?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Decreasing Sugar–Sweetened Beverages: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easy and available are sugar-sweetened beverages?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accessible are drinking fountains in our community?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Is water an easy and available choice at work? Community events? What about vending machines around the community? How about restaurants?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23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Brainstorming: Ways a </a:t>
            </a:r>
            <a:r>
              <a:rPr lang="en-US" sz="3200" i="1" dirty="0"/>
              <a:t>Community can</a:t>
            </a:r>
            <a:r>
              <a:rPr lang="en-US" sz="3200" dirty="0"/>
              <a:t> help to make healthy eating easy for our citizens?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Decreasing Consumption of High–Energy–Dense Foods/Increasing Consumption of Fruits and Vegetables:</a:t>
            </a:r>
          </a:p>
          <a:p>
            <a:pPr lvl="1"/>
            <a:r>
              <a:rPr lang="en-US"/>
              <a:t>Do we have accessible healthy or unhealthy food options at work? Near schools? At community events? Sporting events?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08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696200" cy="4038600"/>
          </a:xfrm>
        </p:spPr>
        <p:txBody>
          <a:bodyPr/>
          <a:lstStyle/>
          <a:p>
            <a:r>
              <a:rPr lang="en-US"/>
              <a:t>What other changes could we make in our community to help foster healthy eating and active living?</a:t>
            </a:r>
          </a:p>
          <a:p>
            <a:endParaRPr lang="en-US"/>
          </a:p>
          <a:p>
            <a:r>
              <a:rPr lang="en-US"/>
              <a:t>Who should be involved in this initiative?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Brainstorming: Ways a Community can help to make healthy eating easy for our citizens?</a:t>
            </a:r>
          </a:p>
        </p:txBody>
      </p:sp>
    </p:spTree>
    <p:extLst>
      <p:ext uri="{BB962C8B-B14F-4D97-AF65-F5344CB8AC3E}">
        <p14:creationId xmlns:p14="http://schemas.microsoft.com/office/powerpoint/2010/main" val="383923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5"/>
            <a:ext cx="9144000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2012 </a:t>
            </a:r>
            <a:r>
              <a:rPr lang="en-US" sz="4000" dirty="0"/>
              <a:t>Overweight &amp; Obesity Trends</a:t>
            </a:r>
          </a:p>
        </p:txBody>
      </p:sp>
    </p:spTree>
    <p:extLst>
      <p:ext uri="{BB962C8B-B14F-4D97-AF65-F5344CB8AC3E}">
        <p14:creationId xmlns:p14="http://schemas.microsoft.com/office/powerpoint/2010/main" val="23817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9144000" cy="440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56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6761163" cy="54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64770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Freeform 6"/>
          <p:cNvSpPr>
            <a:spLocks/>
          </p:cNvSpPr>
          <p:nvPr/>
        </p:nvSpPr>
        <p:spPr bwMode="auto">
          <a:xfrm>
            <a:off x="1651000" y="1054100"/>
            <a:ext cx="5080000" cy="3835400"/>
          </a:xfrm>
          <a:custGeom>
            <a:avLst/>
            <a:gdLst>
              <a:gd name="T0" fmla="*/ 1888 w 3200"/>
              <a:gd name="T1" fmla="*/ 56 h 2416"/>
              <a:gd name="T2" fmla="*/ 1792 w 3200"/>
              <a:gd name="T3" fmla="*/ 152 h 2416"/>
              <a:gd name="T4" fmla="*/ 1888 w 3200"/>
              <a:gd name="T5" fmla="*/ 344 h 2416"/>
              <a:gd name="T6" fmla="*/ 1936 w 3200"/>
              <a:gd name="T7" fmla="*/ 488 h 2416"/>
              <a:gd name="T8" fmla="*/ 2128 w 3200"/>
              <a:gd name="T9" fmla="*/ 584 h 2416"/>
              <a:gd name="T10" fmla="*/ 2320 w 3200"/>
              <a:gd name="T11" fmla="*/ 632 h 2416"/>
              <a:gd name="T12" fmla="*/ 2464 w 3200"/>
              <a:gd name="T13" fmla="*/ 680 h 2416"/>
              <a:gd name="T14" fmla="*/ 2656 w 3200"/>
              <a:gd name="T15" fmla="*/ 584 h 2416"/>
              <a:gd name="T16" fmla="*/ 2752 w 3200"/>
              <a:gd name="T17" fmla="*/ 776 h 2416"/>
              <a:gd name="T18" fmla="*/ 3088 w 3200"/>
              <a:gd name="T19" fmla="*/ 824 h 2416"/>
              <a:gd name="T20" fmla="*/ 3040 w 3200"/>
              <a:gd name="T21" fmla="*/ 920 h 2416"/>
              <a:gd name="T22" fmla="*/ 2896 w 3200"/>
              <a:gd name="T23" fmla="*/ 968 h 2416"/>
              <a:gd name="T24" fmla="*/ 2896 w 3200"/>
              <a:gd name="T25" fmla="*/ 1064 h 2416"/>
              <a:gd name="T26" fmla="*/ 3088 w 3200"/>
              <a:gd name="T27" fmla="*/ 1208 h 2416"/>
              <a:gd name="T28" fmla="*/ 3040 w 3200"/>
              <a:gd name="T29" fmla="*/ 1304 h 2416"/>
              <a:gd name="T30" fmla="*/ 2128 w 3200"/>
              <a:gd name="T31" fmla="*/ 1592 h 2416"/>
              <a:gd name="T32" fmla="*/ 2224 w 3200"/>
              <a:gd name="T33" fmla="*/ 1592 h 2416"/>
              <a:gd name="T34" fmla="*/ 2128 w 3200"/>
              <a:gd name="T35" fmla="*/ 1832 h 2416"/>
              <a:gd name="T36" fmla="*/ 2128 w 3200"/>
              <a:gd name="T37" fmla="*/ 2360 h 2416"/>
              <a:gd name="T38" fmla="*/ 1600 w 3200"/>
              <a:gd name="T39" fmla="*/ 2168 h 2416"/>
              <a:gd name="T40" fmla="*/ 1552 w 3200"/>
              <a:gd name="T41" fmla="*/ 1928 h 2416"/>
              <a:gd name="T42" fmla="*/ 1216 w 3200"/>
              <a:gd name="T43" fmla="*/ 1976 h 2416"/>
              <a:gd name="T44" fmla="*/ 544 w 3200"/>
              <a:gd name="T45" fmla="*/ 2024 h 2416"/>
              <a:gd name="T46" fmla="*/ 16 w 3200"/>
              <a:gd name="T47" fmla="*/ 1784 h 2416"/>
              <a:gd name="T48" fmla="*/ 640 w 3200"/>
              <a:gd name="T49" fmla="*/ 1688 h 2416"/>
              <a:gd name="T50" fmla="*/ 928 w 3200"/>
              <a:gd name="T51" fmla="*/ 1448 h 2416"/>
              <a:gd name="T52" fmla="*/ 928 w 3200"/>
              <a:gd name="T53" fmla="*/ 1160 h 2416"/>
              <a:gd name="T54" fmla="*/ 832 w 3200"/>
              <a:gd name="T55" fmla="*/ 1016 h 2416"/>
              <a:gd name="T56" fmla="*/ 448 w 3200"/>
              <a:gd name="T57" fmla="*/ 968 h 2416"/>
              <a:gd name="T58" fmla="*/ 352 w 3200"/>
              <a:gd name="T59" fmla="*/ 872 h 2416"/>
              <a:gd name="T60" fmla="*/ 64 w 3200"/>
              <a:gd name="T61" fmla="*/ 776 h 2416"/>
              <a:gd name="T62" fmla="*/ 160 w 3200"/>
              <a:gd name="T63" fmla="*/ 632 h 2416"/>
              <a:gd name="T64" fmla="*/ 400 w 3200"/>
              <a:gd name="T65" fmla="*/ 680 h 2416"/>
              <a:gd name="T66" fmla="*/ 448 w 3200"/>
              <a:gd name="T67" fmla="*/ 584 h 2416"/>
              <a:gd name="T68" fmla="*/ 592 w 3200"/>
              <a:gd name="T69" fmla="*/ 584 h 2416"/>
              <a:gd name="T70" fmla="*/ 784 w 3200"/>
              <a:gd name="T71" fmla="*/ 488 h 2416"/>
              <a:gd name="T72" fmla="*/ 1120 w 3200"/>
              <a:gd name="T73" fmla="*/ 392 h 2416"/>
              <a:gd name="T74" fmla="*/ 1408 w 3200"/>
              <a:gd name="T75" fmla="*/ 200 h 2416"/>
              <a:gd name="T76" fmla="*/ 1456 w 3200"/>
              <a:gd name="T77" fmla="*/ 56 h 2416"/>
              <a:gd name="T78" fmla="*/ 1552 w 3200"/>
              <a:gd name="T79" fmla="*/ 8 h 2416"/>
              <a:gd name="T80" fmla="*/ 1888 w 3200"/>
              <a:gd name="T81" fmla="*/ 56 h 2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200" h="2416">
                <a:moveTo>
                  <a:pt x="1888" y="56"/>
                </a:moveTo>
                <a:cubicBezTo>
                  <a:pt x="1928" y="80"/>
                  <a:pt x="1792" y="104"/>
                  <a:pt x="1792" y="152"/>
                </a:cubicBezTo>
                <a:cubicBezTo>
                  <a:pt x="1792" y="200"/>
                  <a:pt x="1864" y="288"/>
                  <a:pt x="1888" y="344"/>
                </a:cubicBezTo>
                <a:cubicBezTo>
                  <a:pt x="1912" y="400"/>
                  <a:pt x="1896" y="448"/>
                  <a:pt x="1936" y="488"/>
                </a:cubicBezTo>
                <a:cubicBezTo>
                  <a:pt x="1976" y="528"/>
                  <a:pt x="2064" y="560"/>
                  <a:pt x="2128" y="584"/>
                </a:cubicBezTo>
                <a:cubicBezTo>
                  <a:pt x="2192" y="608"/>
                  <a:pt x="2264" y="616"/>
                  <a:pt x="2320" y="632"/>
                </a:cubicBezTo>
                <a:cubicBezTo>
                  <a:pt x="2376" y="648"/>
                  <a:pt x="2408" y="688"/>
                  <a:pt x="2464" y="680"/>
                </a:cubicBezTo>
                <a:cubicBezTo>
                  <a:pt x="2520" y="672"/>
                  <a:pt x="2608" y="568"/>
                  <a:pt x="2656" y="584"/>
                </a:cubicBezTo>
                <a:cubicBezTo>
                  <a:pt x="2704" y="600"/>
                  <a:pt x="2680" y="736"/>
                  <a:pt x="2752" y="776"/>
                </a:cubicBezTo>
                <a:cubicBezTo>
                  <a:pt x="2824" y="816"/>
                  <a:pt x="3040" y="800"/>
                  <a:pt x="3088" y="824"/>
                </a:cubicBezTo>
                <a:cubicBezTo>
                  <a:pt x="3136" y="848"/>
                  <a:pt x="3072" y="896"/>
                  <a:pt x="3040" y="920"/>
                </a:cubicBezTo>
                <a:cubicBezTo>
                  <a:pt x="3008" y="944"/>
                  <a:pt x="2920" y="944"/>
                  <a:pt x="2896" y="968"/>
                </a:cubicBezTo>
                <a:cubicBezTo>
                  <a:pt x="2872" y="992"/>
                  <a:pt x="2864" y="1024"/>
                  <a:pt x="2896" y="1064"/>
                </a:cubicBezTo>
                <a:cubicBezTo>
                  <a:pt x="2928" y="1104"/>
                  <a:pt x="3064" y="1168"/>
                  <a:pt x="3088" y="1208"/>
                </a:cubicBezTo>
                <a:cubicBezTo>
                  <a:pt x="3112" y="1248"/>
                  <a:pt x="3200" y="1240"/>
                  <a:pt x="3040" y="1304"/>
                </a:cubicBezTo>
                <a:cubicBezTo>
                  <a:pt x="2880" y="1368"/>
                  <a:pt x="2264" y="1544"/>
                  <a:pt x="2128" y="1592"/>
                </a:cubicBezTo>
                <a:cubicBezTo>
                  <a:pt x="1992" y="1640"/>
                  <a:pt x="2224" y="1552"/>
                  <a:pt x="2224" y="1592"/>
                </a:cubicBezTo>
                <a:cubicBezTo>
                  <a:pt x="2224" y="1632"/>
                  <a:pt x="2144" y="1704"/>
                  <a:pt x="2128" y="1832"/>
                </a:cubicBezTo>
                <a:cubicBezTo>
                  <a:pt x="2112" y="1960"/>
                  <a:pt x="2216" y="2304"/>
                  <a:pt x="2128" y="2360"/>
                </a:cubicBezTo>
                <a:cubicBezTo>
                  <a:pt x="2040" y="2416"/>
                  <a:pt x="1696" y="2240"/>
                  <a:pt x="1600" y="2168"/>
                </a:cubicBezTo>
                <a:cubicBezTo>
                  <a:pt x="1504" y="2096"/>
                  <a:pt x="1616" y="1960"/>
                  <a:pt x="1552" y="1928"/>
                </a:cubicBezTo>
                <a:cubicBezTo>
                  <a:pt x="1488" y="1896"/>
                  <a:pt x="1384" y="1960"/>
                  <a:pt x="1216" y="1976"/>
                </a:cubicBezTo>
                <a:cubicBezTo>
                  <a:pt x="1048" y="1992"/>
                  <a:pt x="744" y="2056"/>
                  <a:pt x="544" y="2024"/>
                </a:cubicBezTo>
                <a:cubicBezTo>
                  <a:pt x="344" y="1992"/>
                  <a:pt x="0" y="1840"/>
                  <a:pt x="16" y="1784"/>
                </a:cubicBezTo>
                <a:cubicBezTo>
                  <a:pt x="32" y="1728"/>
                  <a:pt x="488" y="1744"/>
                  <a:pt x="640" y="1688"/>
                </a:cubicBezTo>
                <a:cubicBezTo>
                  <a:pt x="792" y="1632"/>
                  <a:pt x="880" y="1536"/>
                  <a:pt x="928" y="1448"/>
                </a:cubicBezTo>
                <a:cubicBezTo>
                  <a:pt x="976" y="1360"/>
                  <a:pt x="944" y="1232"/>
                  <a:pt x="928" y="1160"/>
                </a:cubicBezTo>
                <a:cubicBezTo>
                  <a:pt x="912" y="1088"/>
                  <a:pt x="912" y="1048"/>
                  <a:pt x="832" y="1016"/>
                </a:cubicBezTo>
                <a:cubicBezTo>
                  <a:pt x="752" y="984"/>
                  <a:pt x="528" y="992"/>
                  <a:pt x="448" y="968"/>
                </a:cubicBezTo>
                <a:cubicBezTo>
                  <a:pt x="368" y="944"/>
                  <a:pt x="416" y="904"/>
                  <a:pt x="352" y="872"/>
                </a:cubicBezTo>
                <a:cubicBezTo>
                  <a:pt x="288" y="840"/>
                  <a:pt x="96" y="816"/>
                  <a:pt x="64" y="776"/>
                </a:cubicBezTo>
                <a:cubicBezTo>
                  <a:pt x="32" y="736"/>
                  <a:pt x="104" y="648"/>
                  <a:pt x="160" y="632"/>
                </a:cubicBezTo>
                <a:cubicBezTo>
                  <a:pt x="216" y="616"/>
                  <a:pt x="352" y="688"/>
                  <a:pt x="400" y="680"/>
                </a:cubicBezTo>
                <a:cubicBezTo>
                  <a:pt x="448" y="672"/>
                  <a:pt x="416" y="600"/>
                  <a:pt x="448" y="584"/>
                </a:cubicBezTo>
                <a:cubicBezTo>
                  <a:pt x="480" y="568"/>
                  <a:pt x="536" y="600"/>
                  <a:pt x="592" y="584"/>
                </a:cubicBezTo>
                <a:cubicBezTo>
                  <a:pt x="648" y="568"/>
                  <a:pt x="696" y="520"/>
                  <a:pt x="784" y="488"/>
                </a:cubicBezTo>
                <a:cubicBezTo>
                  <a:pt x="872" y="456"/>
                  <a:pt x="1016" y="440"/>
                  <a:pt x="1120" y="392"/>
                </a:cubicBezTo>
                <a:cubicBezTo>
                  <a:pt x="1224" y="344"/>
                  <a:pt x="1352" y="256"/>
                  <a:pt x="1408" y="200"/>
                </a:cubicBezTo>
                <a:cubicBezTo>
                  <a:pt x="1464" y="144"/>
                  <a:pt x="1432" y="88"/>
                  <a:pt x="1456" y="56"/>
                </a:cubicBezTo>
                <a:cubicBezTo>
                  <a:pt x="1480" y="24"/>
                  <a:pt x="1480" y="16"/>
                  <a:pt x="1552" y="8"/>
                </a:cubicBezTo>
                <a:cubicBezTo>
                  <a:pt x="1624" y="0"/>
                  <a:pt x="1848" y="32"/>
                  <a:pt x="1888" y="56"/>
                </a:cubicBez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3124200" y="1866900"/>
            <a:ext cx="571500" cy="596900"/>
          </a:xfrm>
          <a:custGeom>
            <a:avLst/>
            <a:gdLst>
              <a:gd name="T0" fmla="*/ 0 w 360"/>
              <a:gd name="T1" fmla="*/ 168 h 376"/>
              <a:gd name="T2" fmla="*/ 48 w 360"/>
              <a:gd name="T3" fmla="*/ 312 h 376"/>
              <a:gd name="T4" fmla="*/ 192 w 360"/>
              <a:gd name="T5" fmla="*/ 360 h 376"/>
              <a:gd name="T6" fmla="*/ 336 w 360"/>
              <a:gd name="T7" fmla="*/ 216 h 376"/>
              <a:gd name="T8" fmla="*/ 336 w 360"/>
              <a:gd name="T9" fmla="*/ 120 h 376"/>
              <a:gd name="T10" fmla="*/ 240 w 360"/>
              <a:gd name="T11" fmla="*/ 120 h 376"/>
              <a:gd name="T12" fmla="*/ 144 w 360"/>
              <a:gd name="T13" fmla="*/ 24 h 376"/>
              <a:gd name="T14" fmla="*/ 48 w 360"/>
              <a:gd name="T15" fmla="*/ 24 h 376"/>
              <a:gd name="T16" fmla="*/ 0 w 360"/>
              <a:gd name="T17" fmla="*/ 16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376">
                <a:moveTo>
                  <a:pt x="0" y="168"/>
                </a:moveTo>
                <a:cubicBezTo>
                  <a:pt x="0" y="216"/>
                  <a:pt x="16" y="280"/>
                  <a:pt x="48" y="312"/>
                </a:cubicBezTo>
                <a:cubicBezTo>
                  <a:pt x="80" y="344"/>
                  <a:pt x="144" y="376"/>
                  <a:pt x="192" y="360"/>
                </a:cubicBezTo>
                <a:cubicBezTo>
                  <a:pt x="240" y="344"/>
                  <a:pt x="312" y="256"/>
                  <a:pt x="336" y="216"/>
                </a:cubicBezTo>
                <a:cubicBezTo>
                  <a:pt x="360" y="176"/>
                  <a:pt x="352" y="136"/>
                  <a:pt x="336" y="120"/>
                </a:cubicBezTo>
                <a:cubicBezTo>
                  <a:pt x="320" y="104"/>
                  <a:pt x="272" y="136"/>
                  <a:pt x="240" y="120"/>
                </a:cubicBezTo>
                <a:cubicBezTo>
                  <a:pt x="208" y="104"/>
                  <a:pt x="176" y="40"/>
                  <a:pt x="144" y="24"/>
                </a:cubicBezTo>
                <a:cubicBezTo>
                  <a:pt x="112" y="8"/>
                  <a:pt x="72" y="0"/>
                  <a:pt x="48" y="24"/>
                </a:cubicBezTo>
                <a:cubicBezTo>
                  <a:pt x="24" y="48"/>
                  <a:pt x="0" y="120"/>
                  <a:pt x="0" y="168"/>
                </a:cubicBez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Policy + Environmental + Community Changes = Obesity Prevention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b="1" dirty="0"/>
              <a:t>	</a:t>
            </a:r>
            <a:endParaRPr lang="en-US" sz="2400" b="1" dirty="0" smtClean="0"/>
          </a:p>
          <a:p>
            <a:pPr algn="ctr">
              <a:buFont typeface="Wingdings" pitchFamily="2" charset="2"/>
              <a:buNone/>
            </a:pPr>
            <a:r>
              <a:rPr lang="en-US" sz="2400" b="1" dirty="0" smtClean="0"/>
              <a:t>Many </a:t>
            </a:r>
            <a:r>
              <a:rPr lang="en-US" sz="2400" b="1" dirty="0"/>
              <a:t>people believe that dealing with overweight and obesity is a personal responsibility. To some degree they are right, but it is also a community responsibility. When there are no safe, accessible places for children to play or adults to walk, jog or ride a bike, that is a community responsibility” </a:t>
            </a:r>
            <a:endParaRPr lang="en-US" sz="2400" b="1" dirty="0" smtClean="0"/>
          </a:p>
          <a:p>
            <a:pPr>
              <a:buFont typeface="Wingdings" pitchFamily="2" charset="2"/>
              <a:buNone/>
            </a:pPr>
            <a:endParaRPr lang="en-US" sz="2400" b="1" dirty="0"/>
          </a:p>
          <a:p>
            <a:pPr>
              <a:buFont typeface="Wingdings" pitchFamily="2" charset="2"/>
              <a:buNone/>
            </a:pPr>
            <a:endParaRPr lang="en-US" sz="2400" b="1" dirty="0" smtClean="0"/>
          </a:p>
          <a:p>
            <a:pPr algn="ctr">
              <a:buFont typeface="Wingdings" pitchFamily="2" charset="2"/>
              <a:buNone/>
            </a:pPr>
            <a:r>
              <a:rPr lang="en-US" sz="2400" b="1" dirty="0" smtClean="0"/>
              <a:t>–David </a:t>
            </a:r>
            <a:r>
              <a:rPr lang="en-US" sz="2400" b="1" dirty="0" err="1"/>
              <a:t>Satcher</a:t>
            </a:r>
            <a:r>
              <a:rPr lang="en-US" sz="2400" b="1" dirty="0"/>
              <a:t>, The Surgeon General’s Call to Action to Prevent and Decrease Overweight and Obesity, 2001  </a:t>
            </a:r>
          </a:p>
          <a:p>
            <a:pPr>
              <a:buFont typeface="Wingdings" pitchFamily="2" charset="2"/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073824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Transformation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071872" cy="48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5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4613"/>
            <a:ext cx="6705600" cy="65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9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0" y="2514600"/>
            <a:ext cx="510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963711" y="1981199"/>
            <a:ext cx="6248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800" b="1" dirty="0">
                <a:latin typeface="Garamond" pitchFamily="18" charset="0"/>
              </a:rPr>
              <a:t>Thank you!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ommunitytransformation@houstontx.gov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Overweight and Obesity Facts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Texas Adults that are Obese: 30.4%</a:t>
            </a:r>
          </a:p>
          <a:p>
            <a:pPr lvl="1"/>
            <a:r>
              <a:rPr lang="en-US" dirty="0" smtClean="0"/>
              <a:t>Ranks 10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Texas Adults Overweight and Obese:  65.9%</a:t>
            </a:r>
          </a:p>
          <a:p>
            <a:r>
              <a:rPr lang="en-US" dirty="0" smtClean="0"/>
              <a:t>Texas Children Overweight and Obese: 32.2%</a:t>
            </a:r>
          </a:p>
          <a:p>
            <a:pPr lvl="1"/>
            <a:r>
              <a:rPr lang="en-US" dirty="0" smtClean="0"/>
              <a:t>Ranks 20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Texas 2030 Obesity Rates: 57.2% </a:t>
            </a:r>
          </a:p>
          <a:p>
            <a:r>
              <a:rPr lang="en-US" dirty="0" smtClean="0"/>
              <a:t>Harris County</a:t>
            </a:r>
            <a:r>
              <a:rPr lang="en-US" dirty="0"/>
              <a:t>:  Overweight and </a:t>
            </a:r>
            <a:r>
              <a:rPr lang="en-US" dirty="0" smtClean="0"/>
              <a:t>Obese 63%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172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RWJF: F as in Fat Report, 2011,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6477000" cy="35636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People Don’t Eat Healthy Because….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People Would Eat Healthier if…</a:t>
            </a:r>
            <a:endParaRPr lang="en-US" dirty="0"/>
          </a:p>
        </p:txBody>
      </p:sp>
      <p:pic>
        <p:nvPicPr>
          <p:cNvPr id="18435" name="Picture 3" descr="C:\Users\e141217\AppData\Local\Microsoft\Windows\Temporary Internet Files\Content.IE5\6LT4XPYL\MC90011084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0"/>
            <a:ext cx="1973687" cy="195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8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Healthy Eating is…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819400" cy="4343400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 smtClean="0"/>
              <a:t>Healthy </a:t>
            </a:r>
          </a:p>
          <a:p>
            <a:pPr algn="ctr"/>
            <a:r>
              <a:rPr lang="en-US" sz="5400" dirty="0" smtClean="0"/>
              <a:t>Or </a:t>
            </a:r>
          </a:p>
          <a:p>
            <a:pPr algn="ctr"/>
            <a:r>
              <a:rPr lang="en-US" sz="5400" dirty="0" smtClean="0"/>
              <a:t>Not?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52600"/>
            <a:ext cx="4945380" cy="4495800"/>
          </a:xfrm>
        </p:spPr>
      </p:pic>
    </p:spTree>
    <p:extLst>
      <p:ext uri="{BB962C8B-B14F-4D97-AF65-F5344CB8AC3E}">
        <p14:creationId xmlns:p14="http://schemas.microsoft.com/office/powerpoint/2010/main" val="6342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53" y="3276600"/>
            <a:ext cx="4495800" cy="34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962400" cy="396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7" y="4876800"/>
            <a:ext cx="434657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09"/>
            <a:ext cx="3818447" cy="285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53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68885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53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311</TotalTime>
  <Words>861</Words>
  <Application>Microsoft Office PowerPoint</Application>
  <PresentationFormat>On-screen Show (4:3)</PresentationFormat>
  <Paragraphs>157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Median</vt:lpstr>
      <vt:lpstr>Healthy Eating: What does Community Have to do with It?</vt:lpstr>
      <vt:lpstr>Overview </vt:lpstr>
      <vt:lpstr>CDC Reports Overweight and Obesity</vt:lpstr>
      <vt:lpstr>2012 Overweight &amp; Obesity Trends</vt:lpstr>
      <vt:lpstr>Overweight and Obesity Facts</vt:lpstr>
      <vt:lpstr>        People Don’t Eat Healthy Because….  People Would Eat Healthier if…</vt:lpstr>
      <vt:lpstr>Healthy Eating 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we teach them, they will eat healthy?</vt:lpstr>
      <vt:lpstr>PowerPoint Presentation</vt:lpstr>
      <vt:lpstr>  Population Based (Community) Solutions </vt:lpstr>
      <vt:lpstr>Focus Areas </vt:lpstr>
      <vt:lpstr>A is for…</vt:lpstr>
      <vt:lpstr>Place Matters</vt:lpstr>
      <vt:lpstr>Availability and Access</vt:lpstr>
      <vt:lpstr>B is for…</vt:lpstr>
      <vt:lpstr>Thinking about the costs</vt:lpstr>
      <vt:lpstr>C is for…</vt:lpstr>
      <vt:lpstr>What is the easy choice?</vt:lpstr>
      <vt:lpstr>Brainstorming: Ways a Community can help to make healthy eating easy for our citizens?</vt:lpstr>
      <vt:lpstr>Brainstorming: Ways a Community can help to make healthy eating easy for our citizens?</vt:lpstr>
      <vt:lpstr>Brainstorming: Ways a Community can help to make healthy eating easy for our citizens?</vt:lpstr>
      <vt:lpstr>PowerPoint Presentation</vt:lpstr>
      <vt:lpstr>PowerPoint Presentation</vt:lpstr>
      <vt:lpstr>Policy + Environmental + Community Changes = Obesity Prevention</vt:lpstr>
      <vt:lpstr>Community Transformation Initiative</vt:lpstr>
      <vt:lpstr>PowerPoint Presentation</vt:lpstr>
      <vt:lpstr>communitytransformation@houstontx.gov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Eating: What does Community Have to do with It?</dc:title>
  <dc:creator>Moroni, Carra - HLT</dc:creator>
  <cp:lastModifiedBy>Pena, Johnny - PD</cp:lastModifiedBy>
  <cp:revision>25</cp:revision>
  <cp:lastPrinted>2012-09-28T17:50:19Z</cp:lastPrinted>
  <dcterms:created xsi:type="dcterms:W3CDTF">2012-09-27T22:03:41Z</dcterms:created>
  <dcterms:modified xsi:type="dcterms:W3CDTF">2012-10-05T17:15:24Z</dcterms:modified>
</cp:coreProperties>
</file>