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4"/>
  </p:notesMasterIdLst>
  <p:handoutMasterIdLst>
    <p:handoutMasterId r:id="rId15"/>
  </p:handoutMasterIdLst>
  <p:sldIdLst>
    <p:sldId id="313" r:id="rId2"/>
    <p:sldId id="259" r:id="rId3"/>
    <p:sldId id="292" r:id="rId4"/>
    <p:sldId id="277" r:id="rId5"/>
    <p:sldId id="315" r:id="rId6"/>
    <p:sldId id="304" r:id="rId7"/>
    <p:sldId id="305" r:id="rId8"/>
    <p:sldId id="310" r:id="rId9"/>
    <p:sldId id="306" r:id="rId10"/>
    <p:sldId id="309" r:id="rId11"/>
    <p:sldId id="308" r:id="rId12"/>
    <p:sldId id="314" r:id="rId13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60"/>
  </p:normalViewPr>
  <p:slideViewPr>
    <p:cSldViewPr>
      <p:cViewPr varScale="1">
        <p:scale>
          <a:sx n="84" d="100"/>
          <a:sy n="84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791DEAC-CF34-400D-8C93-77C8724EE9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6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6575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300">
                <a:latin typeface="Arial" charset="0"/>
              </a:defRPr>
            </a:lvl1pPr>
          </a:lstStyle>
          <a:p>
            <a:fld id="{88EDE46B-2913-4F62-8260-BB41323A4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14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A094A-0679-46AD-A2EC-12BF80E6C20E}" type="slidenum">
              <a:rPr lang="en-US"/>
              <a:pPr/>
              <a:t>1</a:t>
            </a:fld>
            <a:endParaRPr lang="en-US"/>
          </a:p>
        </p:txBody>
      </p:sp>
      <p:sp>
        <p:nvSpPr>
          <p:cNvPr id="2222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03" tIns="45702" rIns="91403" bIns="457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99B7E-681F-43FA-BF5C-85422B419B54}" type="slidenum">
              <a:rPr lang="en-US"/>
              <a:pPr/>
              <a:t>10</a:t>
            </a:fld>
            <a:endParaRPr lang="en-U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/>
          </a:p>
          <a:p>
            <a:endParaRPr lang="en-US" sz="1600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67A5B-2EBC-42DE-8ADB-9330A9F1FA2A}" type="slidenum">
              <a:rPr lang="en-US"/>
              <a:pPr/>
              <a:t>11</a:t>
            </a:fld>
            <a:endParaRPr lang="en-US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/>
          </a:p>
          <a:p>
            <a:endParaRPr lang="en-US" sz="1600"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BF996-0D18-4F61-BF23-C6353E164AFE}" type="slidenum">
              <a:rPr lang="en-US"/>
              <a:pPr/>
              <a:t>12</a:t>
            </a:fld>
            <a:endParaRPr lang="en-US"/>
          </a:p>
        </p:txBody>
      </p:sp>
      <p:sp>
        <p:nvSpPr>
          <p:cNvPr id="2263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58764-F716-4C67-8899-7488AC8EF5B2}" type="slidenum">
              <a:rPr lang="en-US"/>
              <a:pPr/>
              <a:t>2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37A93-A6D0-4295-BF8B-B0B1DB211BDA}" type="slidenum">
              <a:rPr lang="en-US"/>
              <a:pPr/>
              <a:t>3</a:t>
            </a:fld>
            <a:endParaRPr lang="en-U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E3752-11C1-4A31-8C94-C25FE55F4DB7}" type="slidenum">
              <a:rPr lang="en-US"/>
              <a:pPr/>
              <a:t>4</a:t>
            </a:fld>
            <a:endParaRPr lang="en-US"/>
          </a:p>
        </p:txBody>
      </p:sp>
      <p:sp>
        <p:nvSpPr>
          <p:cNvPr id="223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CAA2F-82CA-4D8F-BCB7-DD07278649B0}" type="slidenum">
              <a:rPr lang="en-US"/>
              <a:pPr/>
              <a:t>5</a:t>
            </a:fld>
            <a:endParaRPr lang="en-US"/>
          </a:p>
        </p:txBody>
      </p:sp>
      <p:sp>
        <p:nvSpPr>
          <p:cNvPr id="2283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01675" y="4421188"/>
            <a:ext cx="5616575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512F5-E360-419F-9F46-9C9C293CC3F7}" type="slidenum">
              <a:rPr lang="en-US"/>
              <a:pPr/>
              <a:t>6</a:t>
            </a:fld>
            <a:endParaRPr lang="en-US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1D062-2771-4C84-822F-B9278DE84EA5}" type="slidenum">
              <a:rPr lang="en-US"/>
              <a:pPr/>
              <a:t>7</a:t>
            </a:fld>
            <a:endParaRPr lang="en-US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575175"/>
          </a:xfrm>
        </p:spPr>
        <p:txBody>
          <a:bodyPr/>
          <a:lstStyle/>
          <a:p>
            <a:endParaRPr lang="en-US" sz="1400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F7AE7-33A7-4F3A-9A70-84FBAFC1F1D5}" type="slidenum">
              <a:rPr lang="en-US"/>
              <a:pPr/>
              <a:t>8</a:t>
            </a:fld>
            <a:endParaRPr lang="en-US"/>
          </a:p>
        </p:txBody>
      </p:sp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3FE5A-6F33-4257-B651-904BC977E89F}" type="slidenum">
              <a:rPr lang="en-US"/>
              <a:pPr/>
              <a:t>9</a:t>
            </a:fld>
            <a:endParaRPr lang="en-US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/>
          </a:p>
          <a:p>
            <a:endParaRPr lang="en-US" sz="16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E1767A-3C92-4D89-B5FA-FFA4109FC67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1197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1197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0F5BF-3E9F-4121-947A-955A86DE80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3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19F8E-5C63-459C-8B20-89EA49BDEC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1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349543-CEEB-4490-8E4D-A93900D8D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9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2445A-4693-478C-8926-57C38A4A52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87C7-B480-4A67-8D12-0211557574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47DEE-B978-4A74-8063-A037D6A774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C89E2-2A59-4597-91B8-DAE4C048A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6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9798-D0E1-46B4-ACAD-4DA38BCCC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4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EFCF-A29C-4FD6-8480-BAB91FB03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1773-A439-47BB-A919-FF4B27C69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7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00A1F-8680-42C5-9C76-3AEC35608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7EBBB53-A0D1-4821-95B4-45EA913518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" charset="0"/>
            </a:endParaRPr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" charset="0"/>
            </a:endParaRPr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mailto:atimm@lisc.org" TargetMode="External"/><Relationship Id="rId7" Type="http://schemas.openxmlformats.org/officeDocument/2006/relationships/hyperlink" Target="http://www.avenuecdc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enniferw@avenuecdc.or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lisc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11" Type="http://schemas.openxmlformats.org/officeDocument/2006/relationships/image" Target="../media/image3.jpeg"/><Relationship Id="rId5" Type="http://schemas.openxmlformats.org/officeDocument/2006/relationships/image" Target="../media/image6.jpeg"/><Relationship Id="rId10" Type="http://schemas.openxmlformats.org/officeDocument/2006/relationships/image" Target="../media/image4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304800" y="228600"/>
          <a:ext cx="35052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4" name="Acrobat Document" r:id="rId4" imgW="24688800" imgH="16459200" progId="AcroExch.Document.7">
                  <p:embed/>
                </p:oleObj>
              </mc:Choice>
              <mc:Fallback>
                <p:oleObj name="Acrobat Document" r:id="rId4" imgW="24688800" imgH="164592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637" b="23636"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3505200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305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  <a:latin typeface="Arial" charset="0"/>
              </a:rPr>
              <a:t>GO Neighborhoods</a:t>
            </a:r>
            <a:endParaRPr lang="en-US" sz="3000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r>
              <a:rPr lang="en-US" sz="2000">
                <a:solidFill>
                  <a:schemeClr val="tx2"/>
                </a:solidFill>
                <a:latin typeface="Arial" charset="0"/>
              </a:rPr>
              <a:t>Engaging Community Leaders for Neighborhood Change</a:t>
            </a:r>
            <a:endParaRPr lang="en-US" sz="3000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endParaRPr lang="en-US" sz="38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r>
              <a:rPr lang="en-US" sz="2400" b="1">
                <a:solidFill>
                  <a:schemeClr val="tx2"/>
                </a:solidFill>
                <a:latin typeface="Arial" charset="0"/>
              </a:rPr>
              <a:t>Presentation to Community U</a:t>
            </a:r>
            <a:endParaRPr lang="en-US" sz="38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Arial" charset="0"/>
              </a:rPr>
              <a:t>September 29, 2012</a:t>
            </a:r>
            <a:endParaRPr lang="en-US" sz="2700">
              <a:latin typeface="Arial" charset="0"/>
            </a:endParaRPr>
          </a:p>
          <a:p>
            <a:pPr algn="ctr" eaLnBrk="1" hangingPunct="1"/>
            <a:endParaRPr lang="en-US" sz="1200">
              <a:latin typeface="Arial" charset="0"/>
            </a:endParaRP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4724400"/>
            <a:ext cx="9144000" cy="11430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(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0" y="4800600"/>
            <a:ext cx="9144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Amanda Timm		Jenifer Wagley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Executive Director	Assistant Director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Houston LISC		Avenue CDC</a:t>
            </a:r>
          </a:p>
          <a:p>
            <a:pPr eaLnBrk="1" hangingPunct="1">
              <a:spcBef>
                <a:spcPct val="50000"/>
              </a:spcBef>
            </a:pP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1191" name="Picture 7" descr="uw-greater-houston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3" name="Picture 9" descr="GO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1570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1027" descr="G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570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8" name="Picture 10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6900"/>
            <a:ext cx="411480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6" name="Picture 10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191000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9" name="Picture 1033" descr="Picture 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6225"/>
            <a:ext cx="4191000" cy="313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 descr="G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570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9" name="Picture 7" descr="102_1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2175"/>
            <a:ext cx="4876800" cy="317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7650"/>
            <a:ext cx="4648200" cy="34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802" name="Picture 10" descr="Houston Food Bank 1"/>
          <p:cNvPicPr>
            <a:picLocks noChangeAspect="1" noChangeArrowheads="1"/>
          </p:cNvPicPr>
          <p:nvPr/>
        </p:nvPicPr>
        <p:blipFill>
          <a:blip r:embed="rId6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302000" cy="4953000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2000" b="1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2200" b="1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220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2200"/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914400" y="1741488"/>
            <a:ext cx="3124200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latin typeface="Arial" charset="0"/>
              </a:rPr>
              <a:t>Local Initiatives Support Corporation</a:t>
            </a:r>
            <a:endParaRPr lang="en-US" sz="2800">
              <a:latin typeface="Arial" charset="0"/>
            </a:endParaRPr>
          </a:p>
          <a:p>
            <a:pPr algn="ctr" eaLnBrk="1" hangingPunct="1"/>
            <a:r>
              <a:rPr lang="en-US">
                <a:latin typeface="Arial" charset="0"/>
              </a:rPr>
              <a:t>Amanda Timm</a:t>
            </a:r>
          </a:p>
          <a:p>
            <a:pPr algn="ctr" eaLnBrk="1" hangingPunct="1"/>
            <a:r>
              <a:rPr lang="en-US">
                <a:latin typeface="Arial" charset="0"/>
              </a:rPr>
              <a:t>Executive Director</a:t>
            </a:r>
          </a:p>
          <a:p>
            <a:pPr algn="ctr" eaLnBrk="1" hangingPunct="1"/>
            <a:r>
              <a:rPr lang="en-US">
                <a:latin typeface="Arial" charset="0"/>
                <a:hlinkClick r:id="rId3"/>
              </a:rPr>
              <a:t>atimm@lisc.org</a:t>
            </a:r>
            <a:endParaRPr lang="en-US">
              <a:latin typeface="Arial" charset="0"/>
            </a:endParaRPr>
          </a:p>
          <a:p>
            <a:pPr algn="ctr" eaLnBrk="1" hangingPunct="1"/>
            <a:endParaRPr lang="en-US">
              <a:latin typeface="Arial" charset="0"/>
            </a:endParaRPr>
          </a:p>
          <a:p>
            <a:pPr algn="ctr" eaLnBrk="1" hangingPunct="1"/>
            <a:r>
              <a:rPr lang="en-US">
                <a:latin typeface="Arial" charset="0"/>
                <a:hlinkClick r:id="rId4"/>
              </a:rPr>
              <a:t>www.lisc.org/houston</a:t>
            </a:r>
            <a:endParaRPr lang="en-US">
              <a:latin typeface="Arial" charset="0"/>
            </a:endParaRPr>
          </a:p>
          <a:p>
            <a:pPr algn="ctr" eaLnBrk="1" hangingPunct="1"/>
            <a:endParaRPr lang="en-US">
              <a:latin typeface="Arial" charset="0"/>
            </a:endParaRPr>
          </a:p>
          <a:p>
            <a:pPr algn="ctr" eaLnBrk="1" hangingPunct="1"/>
            <a:endParaRPr lang="en-US">
              <a:latin typeface="Arial" charset="0"/>
            </a:endParaRPr>
          </a:p>
        </p:txBody>
      </p:sp>
      <p:pic>
        <p:nvPicPr>
          <p:cNvPr id="225284" name="Picture 4" descr="uw-greater-houston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76913"/>
            <a:ext cx="106680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953000" y="1735138"/>
            <a:ext cx="3124200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latin typeface="Arial" charset="0"/>
              </a:rPr>
              <a:t>Avenue CDC </a:t>
            </a:r>
            <a:endParaRPr lang="en-US" sz="2800">
              <a:latin typeface="Arial" charset="0"/>
            </a:endParaRPr>
          </a:p>
          <a:p>
            <a:pPr algn="ctr" eaLnBrk="1" hangingPunct="1"/>
            <a:r>
              <a:rPr lang="en-US">
                <a:latin typeface="Arial" charset="0"/>
              </a:rPr>
              <a:t>Jenifer Wagley</a:t>
            </a:r>
          </a:p>
          <a:p>
            <a:pPr algn="ctr" eaLnBrk="1" hangingPunct="1"/>
            <a:r>
              <a:rPr lang="en-US">
                <a:latin typeface="Arial" charset="0"/>
              </a:rPr>
              <a:t>Assistant Director</a:t>
            </a:r>
          </a:p>
          <a:p>
            <a:pPr algn="ctr" eaLnBrk="1" hangingPunct="1"/>
            <a:r>
              <a:rPr lang="en-US">
                <a:latin typeface="Arial" charset="0"/>
                <a:hlinkClick r:id="rId6"/>
              </a:rPr>
              <a:t>Jenniferw@avenuecdc.org</a:t>
            </a:r>
            <a:r>
              <a:rPr lang="en-US">
                <a:latin typeface="Arial" charset="0"/>
              </a:rPr>
              <a:t> </a:t>
            </a:r>
          </a:p>
          <a:p>
            <a:pPr algn="ctr" eaLnBrk="1" hangingPunct="1"/>
            <a:endParaRPr lang="en-US">
              <a:latin typeface="Arial" charset="0"/>
            </a:endParaRPr>
          </a:p>
          <a:p>
            <a:pPr algn="ctr" eaLnBrk="1" hangingPunct="1"/>
            <a:r>
              <a:rPr lang="en-US">
                <a:latin typeface="Arial" charset="0"/>
                <a:hlinkClick r:id="rId7"/>
              </a:rPr>
              <a:t>www.avenuecdc.org</a:t>
            </a:r>
            <a:endParaRPr lang="en-US">
              <a:latin typeface="Arial" charset="0"/>
            </a:endParaRPr>
          </a:p>
          <a:p>
            <a:pPr algn="ctr" eaLnBrk="1" hangingPunct="1"/>
            <a:endParaRPr lang="en-US">
              <a:latin typeface="Arial" charset="0"/>
            </a:endParaRPr>
          </a:p>
          <a:p>
            <a:pPr algn="ctr" eaLnBrk="1" hangingPunct="1"/>
            <a:endParaRPr lang="en-US">
              <a:latin typeface="Arial" charset="0"/>
            </a:endParaRPr>
          </a:p>
        </p:txBody>
      </p:sp>
      <p:pic>
        <p:nvPicPr>
          <p:cNvPr id="225287" name="Picture 7" descr="GO Logo"/>
          <p:cNvPicPr>
            <a:picLocks noChangeAspect="1" noChangeArrowheads="1"/>
          </p:cNvPicPr>
          <p:nvPr>
            <p:ph type="title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28600"/>
            <a:ext cx="1600200" cy="9763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304800" y="1066800"/>
            <a:ext cx="838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45" name="Group 17"/>
          <p:cNvGrpSpPr>
            <a:grpSpLocks/>
          </p:cNvGrpSpPr>
          <p:nvPr/>
        </p:nvGrpSpPr>
        <p:grpSpPr bwMode="auto">
          <a:xfrm>
            <a:off x="457200" y="152400"/>
            <a:ext cx="8686800" cy="6159500"/>
            <a:chOff x="192" y="336"/>
            <a:chExt cx="5280" cy="3744"/>
          </a:xfrm>
        </p:grpSpPr>
        <p:sp>
          <p:nvSpPr>
            <p:cNvPr id="73730" name="Oval 2"/>
            <p:cNvSpPr>
              <a:spLocks noChangeArrowheads="1"/>
            </p:cNvSpPr>
            <p:nvPr/>
          </p:nvSpPr>
          <p:spPr bwMode="auto">
            <a:xfrm>
              <a:off x="1440" y="1104"/>
              <a:ext cx="2832" cy="2976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1" name="Text Box 3"/>
            <p:cNvSpPr txBox="1">
              <a:spLocks noChangeArrowheads="1"/>
            </p:cNvSpPr>
            <p:nvPr/>
          </p:nvSpPr>
          <p:spPr bwMode="auto">
            <a:xfrm>
              <a:off x="2304" y="336"/>
              <a:ext cx="1104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9851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2. Increasing family income and wealth</a:t>
              </a:r>
            </a:p>
          </p:txBody>
        </p:sp>
        <p:sp>
          <p:nvSpPr>
            <p:cNvPr id="73732" name="Text Box 4"/>
            <p:cNvSpPr txBox="1">
              <a:spLocks noChangeArrowheads="1"/>
            </p:cNvSpPr>
            <p:nvPr/>
          </p:nvSpPr>
          <p:spPr bwMode="auto">
            <a:xfrm>
              <a:off x="858" y="2884"/>
              <a:ext cx="1440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9851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5. Fostering livable, safe and healthy environments</a:t>
              </a:r>
            </a:p>
          </p:txBody>
        </p:sp>
        <p:pic>
          <p:nvPicPr>
            <p:cNvPr id="73733" name="Picture 5" descr="ladderm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672"/>
              <a:ext cx="77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34" name="Picture 6" descr="C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36"/>
              <a:ext cx="1296" cy="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35" name="Picture 7" descr="Family-main-spread_lowr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168"/>
              <a:ext cx="1296" cy="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36" name="Picture 8" descr="LISC_Plza_Latina_054_retouch_F_resiz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536"/>
              <a:ext cx="1248" cy="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37" name="Picture 9" descr="Sense charter center 2_resize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168"/>
              <a:ext cx="1296" cy="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38" name="Text Box 10"/>
            <p:cNvSpPr txBox="1">
              <a:spLocks noChangeArrowheads="1"/>
            </p:cNvSpPr>
            <p:nvPr/>
          </p:nvSpPr>
          <p:spPr bwMode="auto">
            <a:xfrm>
              <a:off x="3504" y="2880"/>
              <a:ext cx="1488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9851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4. Improving access to quality education</a:t>
              </a:r>
            </a:p>
          </p:txBody>
        </p:sp>
        <p:sp>
          <p:nvSpPr>
            <p:cNvPr id="73739" name="Text Box 11"/>
            <p:cNvSpPr txBox="1">
              <a:spLocks noChangeArrowheads="1"/>
            </p:cNvSpPr>
            <p:nvPr/>
          </p:nvSpPr>
          <p:spPr bwMode="auto">
            <a:xfrm>
              <a:off x="192" y="1272"/>
              <a:ext cx="1632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9851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1. Expanding investment in housing and other real estate</a:t>
              </a: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3936" y="1270"/>
              <a:ext cx="1536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9851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3. Stimulating economic activity, locally and regionally</a:t>
              </a:r>
            </a:p>
          </p:txBody>
        </p:sp>
        <p:sp>
          <p:nvSpPr>
            <p:cNvPr id="73741" name="Text Box 13"/>
            <p:cNvSpPr txBox="1">
              <a:spLocks noChangeArrowheads="1"/>
            </p:cNvSpPr>
            <p:nvPr/>
          </p:nvSpPr>
          <p:spPr bwMode="auto">
            <a:xfrm>
              <a:off x="1920" y="2064"/>
              <a:ext cx="2016" cy="1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Five Goals of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Building Sustainable</a:t>
              </a:r>
            </a:p>
            <a:p>
              <a:pPr algn="ctr" eaLnBrk="1" hangingPunct="1"/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Communities =</a:t>
              </a:r>
            </a:p>
            <a:p>
              <a:pPr algn="ctr" eaLnBrk="1" hangingPunct="1"/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Comprehensive Community Development</a:t>
              </a:r>
            </a:p>
          </p:txBody>
        </p:sp>
      </p:grpSp>
      <p:graphicFrame>
        <p:nvGraphicFramePr>
          <p:cNvPr id="73744" name="Object 16"/>
          <p:cNvGraphicFramePr>
            <a:graphicFrameLocks noChangeAspect="1"/>
          </p:cNvGraphicFramePr>
          <p:nvPr/>
        </p:nvGraphicFramePr>
        <p:xfrm>
          <a:off x="8229600" y="6324600"/>
          <a:ext cx="7620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Document" r:id="rId9" imgW="572040" imgH="286560" progId="Word.Document.8">
                  <p:embed/>
                </p:oleObj>
              </mc:Choice>
              <mc:Fallback>
                <p:oleObj name="Document" r:id="rId9" imgW="572040" imgH="28656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6324600"/>
                        <a:ext cx="7620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47" name="Picture 19" descr="GO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570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Go_NHoods_Enti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20000" cy="5132388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4" descr="GO Logo"/>
          <p:cNvPicPr>
            <a:picLocks noChangeAspect="1" noChangeArrowheads="1"/>
          </p:cNvPicPr>
          <p:nvPr>
            <p:ph type="title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"/>
            <a:ext cx="1570038" cy="1139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362200" y="304800"/>
            <a:ext cx="65532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Garamond" pitchFamily="1" charset="0"/>
              </a:rPr>
              <a:t>GO Neighborhoods and Pipeline Communities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81000" y="1219200"/>
            <a:ext cx="845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-152400"/>
            <a:ext cx="6858000" cy="1139825"/>
          </a:xfrm>
        </p:spPr>
        <p:txBody>
          <a:bodyPr/>
          <a:lstStyle/>
          <a:p>
            <a:r>
              <a:rPr lang="en-US"/>
              <a:t>GO Neighborhoods Process</a:t>
            </a:r>
          </a:p>
        </p:txBody>
      </p:sp>
      <p:pic>
        <p:nvPicPr>
          <p:cNvPr id="4" name="Content Placeholder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066800"/>
            <a:ext cx="9982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457200" y="990600"/>
            <a:ext cx="807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1623" name="Picture 7" descr="GO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570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Community Engagement</a:t>
            </a:r>
          </a:p>
          <a:p>
            <a:pPr>
              <a:lnSpc>
                <a:spcPct val="90000"/>
              </a:lnSpc>
            </a:pPr>
            <a:r>
              <a:rPr lang="en-US" sz="2000"/>
              <a:t>Early Action Projects</a:t>
            </a:r>
          </a:p>
          <a:p>
            <a:pPr>
              <a:lnSpc>
                <a:spcPct val="90000"/>
              </a:lnSpc>
            </a:pPr>
            <a:r>
              <a:rPr lang="en-US" sz="2000"/>
              <a:t>Quality of Life Agreements</a:t>
            </a:r>
          </a:p>
          <a:p>
            <a:pPr>
              <a:lnSpc>
                <a:spcPct val="90000"/>
              </a:lnSpc>
            </a:pPr>
            <a:r>
              <a:rPr lang="en-US" sz="2000"/>
              <a:t>Implementation - Projects and Programs </a:t>
            </a:r>
          </a:p>
          <a:p>
            <a:pPr>
              <a:lnSpc>
                <a:spcPct val="90000"/>
              </a:lnSpc>
            </a:pPr>
            <a:r>
              <a:rPr lang="en-US" sz="2000"/>
              <a:t>Leadership Development and Support</a:t>
            </a:r>
          </a:p>
          <a:p>
            <a:pPr>
              <a:lnSpc>
                <a:spcPct val="90000"/>
              </a:lnSpc>
            </a:pPr>
            <a:r>
              <a:rPr lang="en-US" sz="2000"/>
              <a:t>Partnerships and Resources</a:t>
            </a:r>
            <a:r>
              <a:rPr lang="en-US" sz="1800"/>
              <a:t> </a:t>
            </a:r>
            <a:endParaRPr lang="en-US" sz="2000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4708525" y="7143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22733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61722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8" name="Picture 10" descr="GO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570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667000" y="304800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  <a:latin typeface="Garamond" pitchFamily="1" charset="0"/>
              </a:rPr>
              <a:t>Elements</a:t>
            </a:r>
            <a:endParaRPr lang="en-US" sz="4000">
              <a:solidFill>
                <a:schemeClr val="tx2"/>
              </a:solidFill>
              <a:latin typeface="Garamond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133600" y="304800"/>
            <a:ext cx="624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Garamond" pitchFamily="1" charset="0"/>
              </a:rPr>
              <a:t>Quality of Life Agreements</a:t>
            </a:r>
            <a:br>
              <a:rPr lang="en-US" sz="4000">
                <a:solidFill>
                  <a:schemeClr val="tx2"/>
                </a:solidFill>
                <a:latin typeface="Garamond" pitchFamily="1" charset="0"/>
              </a:rPr>
            </a:br>
            <a:r>
              <a:rPr lang="en-US" sz="2000" b="1">
                <a:solidFill>
                  <a:schemeClr val="tx2"/>
                </a:solidFill>
                <a:latin typeface="Garamond" pitchFamily="1" charset="0"/>
              </a:rPr>
              <a:t>www.go-neighborhoods.org – Tools and Publications</a:t>
            </a:r>
          </a:p>
        </p:txBody>
      </p:sp>
      <p:pic>
        <p:nvPicPr>
          <p:cNvPr id="153603" name="Picture 3" descr="IH QLA Cover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581400" cy="284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4" name="Picture 4" descr="Northside_QLA Cover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656013" cy="282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685800" y="5029200"/>
            <a:ext cx="495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Physical Development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Social Services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Housing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Community Safety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4114800" y="5000625"/>
            <a:ext cx="464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Public Services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Health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Environment &amp; Beautification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447800" y="4267200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000">
                <a:solidFill>
                  <a:schemeClr val="tx2"/>
                </a:solidFill>
                <a:latin typeface="Garamond" pitchFamily="1" charset="0"/>
              </a:rPr>
              <a:t>Focus Areas</a:t>
            </a:r>
          </a:p>
        </p:txBody>
      </p:sp>
      <p:pic>
        <p:nvPicPr>
          <p:cNvPr id="153608" name="Picture 8" descr="GO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570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NN_Proj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7913"/>
            <a:ext cx="4038600" cy="3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2" name="Picture 4" descr="IH_Proj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14117" b="3529"/>
          <a:stretch>
            <a:fillRect/>
          </a:stretch>
        </p:blipFill>
        <p:spPr bwMode="auto">
          <a:xfrm>
            <a:off x="4267200" y="2362200"/>
            <a:ext cx="4876800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Northside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334000" y="17367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Independence Heights</a:t>
            </a:r>
          </a:p>
        </p:txBody>
      </p:sp>
      <p:pic>
        <p:nvPicPr>
          <p:cNvPr id="155655" name="Picture 7" descr="GO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570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2133600" y="304800"/>
            <a:ext cx="624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Garamond" pitchFamily="1" charset="0"/>
              </a:rPr>
              <a:t>Investments and Projects</a:t>
            </a:r>
          </a:p>
        </p:txBody>
      </p:sp>
      <p:pic>
        <p:nvPicPr>
          <p:cNvPr id="155657" name="Picture 9" descr="avenue cd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22860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 descr="GO Logo"/>
          <p:cNvPicPr>
            <a:picLocks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"/>
            <a:ext cx="1600200" cy="976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059" name="Rectangle 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sz="2400"/>
              <a:t>United Way of Greater Houston</a:t>
            </a:r>
          </a:p>
          <a:p>
            <a:pPr>
              <a:spcAft>
                <a:spcPct val="20000"/>
              </a:spcAft>
            </a:pPr>
            <a:r>
              <a:rPr lang="en-US" sz="2400"/>
              <a:t>Houston Endowment</a:t>
            </a:r>
          </a:p>
          <a:p>
            <a:pPr>
              <a:spcAft>
                <a:spcPct val="20000"/>
              </a:spcAft>
            </a:pPr>
            <a:r>
              <a:rPr lang="en-US" sz="2400"/>
              <a:t>U.S. Department of Housing and Urban Development</a:t>
            </a:r>
          </a:p>
          <a:p>
            <a:pPr>
              <a:spcAft>
                <a:spcPct val="20000"/>
              </a:spcAft>
            </a:pPr>
            <a:r>
              <a:rPr lang="en-US" sz="2400"/>
              <a:t>State Farm Insurance Companies</a:t>
            </a:r>
          </a:p>
          <a:p>
            <a:pPr>
              <a:spcAft>
                <a:spcPct val="20000"/>
              </a:spcAft>
            </a:pPr>
            <a:endParaRPr lang="en-US" sz="2400"/>
          </a:p>
        </p:txBody>
      </p:sp>
      <p:sp>
        <p:nvSpPr>
          <p:cNvPr id="172060" name="Rectangle 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sz="2400"/>
              <a:t>JPMorgan Chase Foundation</a:t>
            </a:r>
          </a:p>
          <a:p>
            <a:pPr>
              <a:spcAft>
                <a:spcPct val="20000"/>
              </a:spcAft>
            </a:pPr>
            <a:r>
              <a:rPr lang="en-US" sz="2400"/>
              <a:t>Barlovento Foundation</a:t>
            </a:r>
          </a:p>
          <a:p>
            <a:pPr>
              <a:spcAft>
                <a:spcPct val="20000"/>
              </a:spcAft>
            </a:pPr>
            <a:r>
              <a:rPr lang="en-US" sz="2400"/>
              <a:t>Bank of America</a:t>
            </a:r>
          </a:p>
          <a:p>
            <a:pPr>
              <a:spcAft>
                <a:spcPct val="20000"/>
              </a:spcAft>
            </a:pPr>
            <a:endParaRPr lang="en-US" sz="2400"/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4708525" y="7143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062" name="Text Box 30"/>
          <p:cNvSpPr txBox="1">
            <a:spLocks noChangeArrowheads="1"/>
          </p:cNvSpPr>
          <p:nvPr/>
        </p:nvSpPr>
        <p:spPr bwMode="auto">
          <a:xfrm>
            <a:off x="3048000" y="304800"/>
            <a:ext cx="5122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Garamond" pitchFamily="1" charset="0"/>
              </a:rPr>
              <a:t>Program Investors</a:t>
            </a:r>
            <a:r>
              <a:rPr lang="en-US" sz="4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2" name="Picture 6" descr="G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570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5" name="Picture 9" descr="320_AveCDC_NTA110311_D3A09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5029200" cy="327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6" name="Picture 10" descr="IMG_68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5486400" cy="356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4" name="Picture 8" descr="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191000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2004:Templates:Presentations:Designs:Sparkles</Template>
  <TotalTime>767</TotalTime>
  <Words>185</Words>
  <Application>Microsoft Office PowerPoint</Application>
  <PresentationFormat>On-screen Show (4:3)</PresentationFormat>
  <Paragraphs>73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Garamond</vt:lpstr>
      <vt:lpstr>Times New Roman</vt:lpstr>
      <vt:lpstr>Verdana</vt:lpstr>
      <vt:lpstr>Wingdings</vt:lpstr>
      <vt:lpstr>Level</vt:lpstr>
      <vt:lpstr>Adobe Acrobat 7.0 Document</vt:lpstr>
      <vt:lpstr>Microsoft Word Document</vt:lpstr>
      <vt:lpstr>PowerPoint Presentation</vt:lpstr>
      <vt:lpstr>PowerPoint Presentation</vt:lpstr>
      <vt:lpstr>PowerPoint Presentation</vt:lpstr>
      <vt:lpstr>GO Neighborhoods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Cornell</dc:creator>
  <cp:lastModifiedBy>Pena, Johnny - PD</cp:lastModifiedBy>
  <cp:revision>70</cp:revision>
  <dcterms:created xsi:type="dcterms:W3CDTF">2012-06-28T14:39:41Z</dcterms:created>
  <dcterms:modified xsi:type="dcterms:W3CDTF">2012-10-05T17:18:02Z</dcterms:modified>
</cp:coreProperties>
</file>