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5" r:id="rId2"/>
    <p:sldMasterId id="2147483680" r:id="rId3"/>
    <p:sldMasterId id="2147483692" r:id="rId4"/>
  </p:sldMasterIdLst>
  <p:notesMasterIdLst>
    <p:notesMasterId r:id="rId46"/>
  </p:notesMasterIdLst>
  <p:sldIdLst>
    <p:sldId id="256" r:id="rId5"/>
    <p:sldId id="269" r:id="rId6"/>
    <p:sldId id="257" r:id="rId7"/>
    <p:sldId id="258" r:id="rId8"/>
    <p:sldId id="260" r:id="rId9"/>
    <p:sldId id="294" r:id="rId10"/>
    <p:sldId id="295" r:id="rId11"/>
    <p:sldId id="273" r:id="rId12"/>
    <p:sldId id="276" r:id="rId13"/>
    <p:sldId id="270" r:id="rId14"/>
    <p:sldId id="268" r:id="rId15"/>
    <p:sldId id="259" r:id="rId16"/>
    <p:sldId id="279" r:id="rId17"/>
    <p:sldId id="282" r:id="rId18"/>
    <p:sldId id="285" r:id="rId19"/>
    <p:sldId id="284" r:id="rId20"/>
    <p:sldId id="283" r:id="rId21"/>
    <p:sldId id="281" r:id="rId22"/>
    <p:sldId id="263" r:id="rId23"/>
    <p:sldId id="278" r:id="rId24"/>
    <p:sldId id="277" r:id="rId25"/>
    <p:sldId id="266" r:id="rId26"/>
    <p:sldId id="271" r:id="rId27"/>
    <p:sldId id="272" r:id="rId28"/>
    <p:sldId id="302" r:id="rId29"/>
    <p:sldId id="304" r:id="rId30"/>
    <p:sldId id="305" r:id="rId31"/>
    <p:sldId id="307" r:id="rId32"/>
    <p:sldId id="306" r:id="rId33"/>
    <p:sldId id="296" r:id="rId34"/>
    <p:sldId id="299" r:id="rId35"/>
    <p:sldId id="301" r:id="rId36"/>
    <p:sldId id="275" r:id="rId37"/>
    <p:sldId id="286" r:id="rId38"/>
    <p:sldId id="287" r:id="rId39"/>
    <p:sldId id="288" r:id="rId40"/>
    <p:sldId id="289" r:id="rId41"/>
    <p:sldId id="290" r:id="rId42"/>
    <p:sldId id="308" r:id="rId43"/>
    <p:sldId id="280" r:id="rId44"/>
    <p:sldId id="274" r:id="rId4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D5D5"/>
    <a:srgbClr val="D5D0B5"/>
    <a:srgbClr val="C4BE98"/>
    <a:srgbClr val="B0A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94660" autoAdjust="0"/>
  </p:normalViewPr>
  <p:slideViewPr>
    <p:cSldViewPr>
      <p:cViewPr varScale="1">
        <p:scale>
          <a:sx n="84" d="100"/>
          <a:sy n="84" d="100"/>
        </p:scale>
        <p:origin x="-51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C306C08-D609-4DCE-AB9B-E7B351ABA75B}" type="datetimeFigureOut">
              <a:rPr lang="en-US"/>
              <a:pPr>
                <a:defRPr/>
              </a:pPr>
              <a:t>10/5/2012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3300F59-C9C0-4566-BF40-F4D8A4F678D4}" type="slidenum">
              <a:rPr lang="en-US"/>
              <a:pPr>
                <a:defRPr/>
              </a:pPr>
              <a:t>‹#›</a:t>
            </a:fld>
            <a:endParaRPr lang="en-US"/>
          </a:p>
        </p:txBody>
      </p:sp>
    </p:spTree>
    <p:extLst>
      <p:ext uri="{BB962C8B-B14F-4D97-AF65-F5344CB8AC3E}">
        <p14:creationId xmlns:p14="http://schemas.microsoft.com/office/powerpoint/2010/main" val="24327861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Introduction Page of the D.R.T. presentation, officers introduce themselves</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298902-9A98-4A48-9553-DC9C2F487B03}"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All municipalities are empowered by state law to enact ordinances similar to ours to regulate these public safety issue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ordinance is over 30 pages long, but this section encapsulates the spirit of the intent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Speaker will explain the limits of powers granted to Houston Police Officers when it comes to Municipal Codes.</a:t>
            </a: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C52504-2803-402E-A784-3FC3E4C2A78B}"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Best to least case outcomes, even moving the problem may cause an overall reduction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First DRT educates and warns usually with a written notice, then citations, next arrest if warranted, finally civil law suit by city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In training handbooks with photos and explanations are issued, initial certification is not complete until all field training items are completed, CW DRT provide guidance with check list, SOP’s and required annual training.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Many sources (stakeholders) send complaints that are directed to DRT officers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Complaint forms are given out at community meetings and can be Faxed, emailed or dropped off at the divisional DRT offices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DRT officers use written violation warning forms with due dates listed for compliance.  ID info for violator is listed and citations issued at a later date based on initial investigation</a:t>
            </a:r>
          </a:p>
          <a:p>
            <a:pPr eaLnBrk="1" hangingPunct="1"/>
            <a:r>
              <a:rPr lang="en-US" smtClean="0"/>
              <a:t>DRT officers use written violation warning forms with due dates listed for compliance.  ID info for violator is listed and citations issued at a later date based on initial investigation</a:t>
            </a:r>
          </a:p>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Multiple burglaries, patrol officer referred to DRT.  Solution found bar and lights added – no more burglaries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Paraphrase, explain nexus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Residences on both sides, elementary school one blk away, several men camped out on property.  Warnings given, citations issued, fines levied then progress lot cleaned up and maintained.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Auto facilities create water pollution and fire dangers, in Houston tires left outside quickly become breeding grounds for mosquitoes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These apartments are occupied, with residents trying to wash their clothes here.  This small complex averaged over 300 CFS a year. DRT worked with Public Works to “Red Tag” the property.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Black mold growing inside an occupied apartment, caused by roof leakage which owner refused to fix.</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After thousand of dollars in fines accessed and city PWE “Red Tags” requiring repair, owner sold the property to a Charter school.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Properties along the Antoine corridor </a:t>
            </a:r>
          </a:p>
        </p:txBody>
      </p:sp>
      <p:sp>
        <p:nvSpPr>
          <p:cNvPr id="4" name="Slide Number Placeholder 3"/>
          <p:cNvSpPr>
            <a:spLocks noGrp="1"/>
          </p:cNvSpPr>
          <p:nvPr>
            <p:ph type="sldNum" sz="quarter" idx="5"/>
          </p:nvPr>
        </p:nvSpPr>
        <p:spPr/>
        <p:txBody>
          <a:bodyPr/>
          <a:lstStyle/>
          <a:p>
            <a:pPr>
              <a:defRPr/>
            </a:pPr>
            <a:fld id="{E0DC95A8-20E5-4908-8DF2-A8E8E286E384}" type="slidenum">
              <a:rPr lang="en-US" smtClean="0">
                <a:solidFill>
                  <a:prstClr val="black"/>
                </a:solidFill>
              </a:rPr>
              <a:pPr>
                <a:defRPr/>
              </a:pPr>
              <a:t>27</a:t>
            </a:fld>
            <a:endParaRPr lang="en-US" dirty="0"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other apartment complexes got the hint at this point.  They either complied or became a parking lot.</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49409BF3-C5D8-4AF2-B714-7FC1CFE1BCA6}" type="slidenum">
              <a:rPr lang="en-US" smtClean="0">
                <a:solidFill>
                  <a:srgbClr val="000000"/>
                </a:solidFill>
                <a:cs typeface="Arial" charset="0"/>
              </a:rPr>
              <a:pPr fontAlgn="base">
                <a:spcBef>
                  <a:spcPct val="0"/>
                </a:spcBef>
                <a:spcAft>
                  <a:spcPct val="0"/>
                </a:spcAft>
              </a:pPr>
              <a:t>28</a:t>
            </a:fld>
            <a:endParaRPr lang="en-US" smtClean="0">
              <a:solidFill>
                <a:srgbClr val="000000"/>
              </a:solidFill>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Electricity diversion is more than a property crime… it’s a threat to human life from fire and electrocution.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Bad neighbor…  Rat infestation, fleas, other problems migrate from problem properties.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Some TABC establishments are fronts for prostitution, human trafficking, and narcotics sales.  This one was the first two.  Check coolers to see how much beer is on hand to sell, look for couches and bed in back rooms and closets.  The hidden room at this location was found by following and electrical cord used for lighting. Also had a hidden room for watching.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Speaker will go over the make-up and composition of a D.R.T. team.</a:t>
            </a:r>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5224B2-CEB4-4613-B3AA-8A7AF4CFE4B5}"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Faulting/bootleg wiring lead to fires, often the fire exits are blocked or chain closed.  Initial inspection during club hours, when violations discovered, manager ordered to meet officers during the day for a full inspection.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Good example of bootleg wiring and often may be accompanied by theft of electricity via electricity diversion, it’s a felony to tamper with a public utility regulating device (water, gas, electricity, cable)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Grab a taco as you leave the cantina…  no food handler’s license, no inspection by health dept. illegal trailer. Often they open only late a night, the health inspectors only work dayshift.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Cross contamination, “slime in the ice machine”, no caps on the condiments…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007B3AEF-41A4-4246-BBF4-2AB2D74EA1D5}" type="slidenum">
              <a:rPr lang="en-US" smtClean="0">
                <a:solidFill>
                  <a:srgbClr val="000000"/>
                </a:solidFill>
                <a:cs typeface="Arial" charset="0"/>
              </a:rPr>
              <a:pPr fontAlgn="base">
                <a:spcBef>
                  <a:spcPct val="0"/>
                </a:spcBef>
                <a:spcAft>
                  <a:spcPct val="0"/>
                </a:spcAft>
              </a:pPr>
              <a:t>39</a:t>
            </a:fld>
            <a:endParaRPr lang="en-US" smtClean="0">
              <a:solidFill>
                <a:srgbClr val="000000"/>
              </a:solidFil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Speaker will go over the qualifications of a D.R.T. unit member and give insight into their training. Our conversion from SARA to Problem solving</a:t>
            </a:r>
          </a:p>
          <a:p>
            <a:pPr eaLnBrk="1" hangingPunct="1">
              <a:spcBef>
                <a:spcPct val="0"/>
              </a:spcBef>
            </a:pPr>
            <a:endParaRPr 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EA4BDA-CE1C-4592-9B02-2A9B9D86B645}"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Speaker will explain the broken windows theory credit Wickipedia </a:t>
            </a:r>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300C26-571B-4784-9C36-2377469D0354}"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TextEdit="1"/>
          </p:cNvSpPr>
          <p:nvPr>
            <p:ph type="sldImg"/>
          </p:nvPr>
        </p:nvSpPr>
        <p:spPr bwMode="auto">
          <a:xfrm>
            <a:off x="1106488" y="66675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p:cNvSpPr>
            <a:spLocks noGrp="1"/>
          </p:cNvSpPr>
          <p:nvPr>
            <p:ph type="body" idx="1"/>
          </p:nvPr>
        </p:nvSpPr>
        <p:spPr bwMode="auto">
          <a:xfrm>
            <a:off x="904875" y="4373563"/>
            <a:ext cx="5048250" cy="4078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Pilot approved by Chief Hurtt in March 2007 at Fondren Division, approved for city-wide usage.  Used in conjunction with out Positive Intervention Program or PIP</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This is one of the earliest alerts from the pilot.  Several successful leads have been produced and the programs was  very well received by the PIP community.  Sketch by Lois Gibson from witness interview.</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three legs are in proportion to the stats…  V=42 O=55 L=60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Focus on the </a:t>
            </a:r>
            <a:r>
              <a:rPr lang="en-US" u="sng" smtClean="0"/>
              <a:t>location</a:t>
            </a:r>
            <a:r>
              <a:rPr lang="en-US" smtClean="0"/>
              <a:t> and the environment that makes it conducive to crime. CFS reduction will be lowered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04DAEA7-2C40-446C-AB54-6B5621172DFA}" type="datetimeFigureOut">
              <a:rPr lang="en-US"/>
              <a:pPr>
                <a:defRPr/>
              </a:pPr>
              <a:t>10/5/2012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D18C60-84EA-4674-9AD4-3DCBD9BC69D4}" type="slidenum">
              <a:rPr lang="en-US"/>
              <a:pPr>
                <a:defRPr/>
              </a:pPr>
              <a:t>‹#›</a:t>
            </a:fld>
            <a:endParaRPr lang="en-US"/>
          </a:p>
        </p:txBody>
      </p:sp>
    </p:spTree>
    <p:extLst>
      <p:ext uri="{BB962C8B-B14F-4D97-AF65-F5344CB8AC3E}">
        <p14:creationId xmlns:p14="http://schemas.microsoft.com/office/powerpoint/2010/main" val="1348887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2E85A9-3D18-40EA-B33B-49A924D8C515}" type="datetimeFigureOut">
              <a:rPr lang="en-US"/>
              <a:pPr>
                <a:defRPr/>
              </a:pPr>
              <a:t>10/5/2012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7750B6-07D7-46EB-939C-361309F134D7}" type="slidenum">
              <a:rPr lang="en-US"/>
              <a:pPr>
                <a:defRPr/>
              </a:pPr>
              <a:t>‹#›</a:t>
            </a:fld>
            <a:endParaRPr lang="en-US"/>
          </a:p>
        </p:txBody>
      </p:sp>
    </p:spTree>
    <p:extLst>
      <p:ext uri="{BB962C8B-B14F-4D97-AF65-F5344CB8AC3E}">
        <p14:creationId xmlns:p14="http://schemas.microsoft.com/office/powerpoint/2010/main" val="286034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38ADFD-7D0D-4122-A7F3-2A4939208D28}" type="datetimeFigureOut">
              <a:rPr lang="en-US"/>
              <a:pPr>
                <a:defRPr/>
              </a:pPr>
              <a:t>10/5/2012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86EDE0-239C-42AA-95E6-0FFC01443818}" type="slidenum">
              <a:rPr lang="en-US"/>
              <a:pPr>
                <a:defRPr/>
              </a:pPr>
              <a:t>‹#›</a:t>
            </a:fld>
            <a:endParaRPr lang="en-US"/>
          </a:p>
        </p:txBody>
      </p:sp>
    </p:spTree>
    <p:extLst>
      <p:ext uri="{BB962C8B-B14F-4D97-AF65-F5344CB8AC3E}">
        <p14:creationId xmlns:p14="http://schemas.microsoft.com/office/powerpoint/2010/main" val="276583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E264CF88-8264-4AE4-A343-0B9BE1DE3B87}" type="datetimeFigureOut">
              <a:rPr lang="en-US"/>
              <a:pPr>
                <a:defRPr/>
              </a:pPr>
              <a:t>10/5/2012</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148807C3-38AB-4600-B639-DC4D6CCCB736}" type="slidenum">
              <a:rPr lang="en-US"/>
              <a:pPr>
                <a:defRPr/>
              </a:pPr>
              <a:t>‹#›</a:t>
            </a:fld>
            <a:endParaRPr lang="en-US"/>
          </a:p>
        </p:txBody>
      </p:sp>
    </p:spTree>
    <p:extLst>
      <p:ext uri="{BB962C8B-B14F-4D97-AF65-F5344CB8AC3E}">
        <p14:creationId xmlns:p14="http://schemas.microsoft.com/office/powerpoint/2010/main" val="1126104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0205221-E5BE-4552-99CB-71796E8A7915}" type="datetimeFigureOut">
              <a:rPr lang="en-US"/>
              <a:pPr>
                <a:defRPr/>
              </a:pPr>
              <a:t>10/5/2012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E4CB63-0F6A-466D-A357-9B13FD98E1A1}" type="slidenum">
              <a:rPr lang="en-US"/>
              <a:pPr>
                <a:defRPr/>
              </a:pPr>
              <a:t>‹#›</a:t>
            </a:fld>
            <a:endParaRPr lang="en-US"/>
          </a:p>
        </p:txBody>
      </p:sp>
    </p:spTree>
    <p:extLst>
      <p:ext uri="{BB962C8B-B14F-4D97-AF65-F5344CB8AC3E}">
        <p14:creationId xmlns:p14="http://schemas.microsoft.com/office/powerpoint/2010/main" val="4221578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787DC6-DCFE-4221-A268-7FB3DD7F1C81}" type="datetimeFigureOut">
              <a:rPr lang="en-US"/>
              <a:pPr>
                <a:defRPr/>
              </a:pPr>
              <a:t>10/5/2012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7A414B-8ED1-40F6-8D67-B761E7B60D9E}" type="slidenum">
              <a:rPr lang="en-US"/>
              <a:pPr>
                <a:defRPr/>
              </a:pPr>
              <a:t>‹#›</a:t>
            </a:fld>
            <a:endParaRPr lang="en-US"/>
          </a:p>
        </p:txBody>
      </p:sp>
    </p:spTree>
    <p:extLst>
      <p:ext uri="{BB962C8B-B14F-4D97-AF65-F5344CB8AC3E}">
        <p14:creationId xmlns:p14="http://schemas.microsoft.com/office/powerpoint/2010/main" val="1914115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7AA99AC-8C02-4F4B-A433-E8E2705BC289}" type="datetimeFigureOut">
              <a:rPr lang="en-US"/>
              <a:pPr>
                <a:defRPr/>
              </a:pPr>
              <a:t>10/5/2012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987B18-C6D5-4CF6-BE49-1D3BC853E15A}" type="slidenum">
              <a:rPr lang="en-US"/>
              <a:pPr>
                <a:defRPr/>
              </a:pPr>
              <a:t>‹#›</a:t>
            </a:fld>
            <a:endParaRPr lang="en-US" dirty="0"/>
          </a:p>
        </p:txBody>
      </p:sp>
    </p:spTree>
    <p:extLst>
      <p:ext uri="{BB962C8B-B14F-4D97-AF65-F5344CB8AC3E}">
        <p14:creationId xmlns:p14="http://schemas.microsoft.com/office/powerpoint/2010/main" val="2485481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4F97129-49C8-4637-B09A-1AF063475347}" type="datetimeFigureOut">
              <a:rPr lang="en-US"/>
              <a:pPr>
                <a:defRPr/>
              </a:pPr>
              <a:t>10/5/2012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DD6342-441B-420B-8E51-43A6C5230A50}" type="slidenum">
              <a:rPr lang="en-US"/>
              <a:pPr>
                <a:defRPr/>
              </a:pPr>
              <a:t>‹#›</a:t>
            </a:fld>
            <a:endParaRPr lang="en-US" dirty="0"/>
          </a:p>
        </p:txBody>
      </p:sp>
    </p:spTree>
    <p:extLst>
      <p:ext uri="{BB962C8B-B14F-4D97-AF65-F5344CB8AC3E}">
        <p14:creationId xmlns:p14="http://schemas.microsoft.com/office/powerpoint/2010/main" val="2618530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9321A1-9EC2-48C0-BC64-A3AAB9279241}" type="datetimeFigureOut">
              <a:rPr lang="en-US"/>
              <a:pPr>
                <a:defRPr/>
              </a:pPr>
              <a:t>10/5/2012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41CA85-48C6-4BA1-8861-02C3E0317BEF}" type="slidenum">
              <a:rPr lang="en-US"/>
              <a:pPr>
                <a:defRPr/>
              </a:pPr>
              <a:t>‹#›</a:t>
            </a:fld>
            <a:endParaRPr lang="en-US" dirty="0"/>
          </a:p>
        </p:txBody>
      </p:sp>
    </p:spTree>
    <p:extLst>
      <p:ext uri="{BB962C8B-B14F-4D97-AF65-F5344CB8AC3E}">
        <p14:creationId xmlns:p14="http://schemas.microsoft.com/office/powerpoint/2010/main" val="1623184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D35E17-40F9-4204-962B-4E04C6B4874E}" type="datetimeFigureOut">
              <a:rPr lang="en-US"/>
              <a:pPr>
                <a:defRPr/>
              </a:pPr>
              <a:t>10/5/2012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5133C3-6188-4B9D-AF4B-2631CF1C39E4}" type="slidenum">
              <a:rPr lang="en-US"/>
              <a:pPr>
                <a:defRPr/>
              </a:pPr>
              <a:t>‹#›</a:t>
            </a:fld>
            <a:endParaRPr lang="en-US" dirty="0"/>
          </a:p>
        </p:txBody>
      </p:sp>
    </p:spTree>
    <p:extLst>
      <p:ext uri="{BB962C8B-B14F-4D97-AF65-F5344CB8AC3E}">
        <p14:creationId xmlns:p14="http://schemas.microsoft.com/office/powerpoint/2010/main" val="3074835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7E15193-5EE3-4877-BFDF-D83CAE3658FA}" type="datetimeFigureOut">
              <a:rPr lang="en-US"/>
              <a:pPr>
                <a:defRPr/>
              </a:pPr>
              <a:t>10/5/2012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7025F82-885B-4352-97C8-E692C362520B}" type="slidenum">
              <a:rPr lang="en-US"/>
              <a:pPr>
                <a:defRPr/>
              </a:pPr>
              <a:t>‹#›</a:t>
            </a:fld>
            <a:endParaRPr lang="en-US" dirty="0"/>
          </a:p>
        </p:txBody>
      </p:sp>
    </p:spTree>
    <p:extLst>
      <p:ext uri="{BB962C8B-B14F-4D97-AF65-F5344CB8AC3E}">
        <p14:creationId xmlns:p14="http://schemas.microsoft.com/office/powerpoint/2010/main" val="1052049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0C58F6A-79E4-4D0E-BA5E-4C22ABF15AA1}" type="datetimeFigureOut">
              <a:rPr lang="en-US"/>
              <a:pPr>
                <a:defRPr/>
              </a:pPr>
              <a:t>10/5/2012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92104F-D990-454A-BF0F-A3C3F7E95457}" type="slidenum">
              <a:rPr lang="en-US"/>
              <a:pPr>
                <a:defRPr/>
              </a:pPr>
              <a:t>‹#›</a:t>
            </a:fld>
            <a:endParaRPr lang="en-US"/>
          </a:p>
        </p:txBody>
      </p:sp>
    </p:spTree>
    <p:extLst>
      <p:ext uri="{BB962C8B-B14F-4D97-AF65-F5344CB8AC3E}">
        <p14:creationId xmlns:p14="http://schemas.microsoft.com/office/powerpoint/2010/main" val="3416136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7831BDE-A98F-41AF-A63F-596451D0C1DC}" type="datetimeFigureOut">
              <a:rPr lang="en-US"/>
              <a:pPr>
                <a:defRPr/>
              </a:pPr>
              <a:t>10/5/2012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9A4119-4F4B-43D7-8C4A-EAAE1F77964D}" type="slidenum">
              <a:rPr lang="en-US"/>
              <a:pPr>
                <a:defRPr/>
              </a:pPr>
              <a:t>‹#›</a:t>
            </a:fld>
            <a:endParaRPr lang="en-US" dirty="0"/>
          </a:p>
        </p:txBody>
      </p:sp>
    </p:spTree>
    <p:extLst>
      <p:ext uri="{BB962C8B-B14F-4D97-AF65-F5344CB8AC3E}">
        <p14:creationId xmlns:p14="http://schemas.microsoft.com/office/powerpoint/2010/main" val="513055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10FE98-BD72-4995-989F-A5C96395C92A}" type="datetimeFigureOut">
              <a:rPr lang="en-US"/>
              <a:pPr>
                <a:defRPr/>
              </a:pPr>
              <a:t>10/5/2012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C7A1A08-E360-4699-BAF3-131CB762F814}" type="slidenum">
              <a:rPr lang="en-US"/>
              <a:pPr>
                <a:defRPr/>
              </a:pPr>
              <a:t>‹#›</a:t>
            </a:fld>
            <a:endParaRPr lang="en-US" dirty="0"/>
          </a:p>
        </p:txBody>
      </p:sp>
    </p:spTree>
    <p:extLst>
      <p:ext uri="{BB962C8B-B14F-4D97-AF65-F5344CB8AC3E}">
        <p14:creationId xmlns:p14="http://schemas.microsoft.com/office/powerpoint/2010/main" val="387995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3E521D7-1436-4E51-80BA-BC3502ECAFBF}" type="datetimeFigureOut">
              <a:rPr lang="en-US"/>
              <a:pPr>
                <a:defRPr/>
              </a:pPr>
              <a:t>10/5/2012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7F07D6-2900-49D9-9731-B5F59C223848}" type="slidenum">
              <a:rPr lang="en-US"/>
              <a:pPr>
                <a:defRPr/>
              </a:pPr>
              <a:t>‹#›</a:t>
            </a:fld>
            <a:endParaRPr lang="en-US" dirty="0"/>
          </a:p>
        </p:txBody>
      </p:sp>
    </p:spTree>
    <p:extLst>
      <p:ext uri="{BB962C8B-B14F-4D97-AF65-F5344CB8AC3E}">
        <p14:creationId xmlns:p14="http://schemas.microsoft.com/office/powerpoint/2010/main" val="4145036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6038B9-A6D8-4A46-B754-28E05CEA8A01}" type="datetimeFigureOut">
              <a:rPr lang="en-US"/>
              <a:pPr>
                <a:defRPr/>
              </a:pPr>
              <a:t>10/5/2012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F9E44A-E409-4FF7-B794-4DC54C290909}" type="slidenum">
              <a:rPr lang="en-US"/>
              <a:pPr>
                <a:defRPr/>
              </a:pPr>
              <a:t>‹#›</a:t>
            </a:fld>
            <a:endParaRPr lang="en-US" dirty="0"/>
          </a:p>
        </p:txBody>
      </p:sp>
    </p:spTree>
    <p:extLst>
      <p:ext uri="{BB962C8B-B14F-4D97-AF65-F5344CB8AC3E}">
        <p14:creationId xmlns:p14="http://schemas.microsoft.com/office/powerpoint/2010/main" val="2685801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7FA2F9-F455-4111-AD7D-4808B1FDFFDE}" type="datetimeFigureOut">
              <a:rPr lang="en-US"/>
              <a:pPr>
                <a:defRPr/>
              </a:pPr>
              <a:t>10/5/2012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20827-C709-4510-AAE1-D2E13E14759C}" type="slidenum">
              <a:rPr lang="en-US"/>
              <a:pPr>
                <a:defRPr/>
              </a:pPr>
              <a:t>‹#›</a:t>
            </a:fld>
            <a:endParaRPr lang="en-US" dirty="0"/>
          </a:p>
        </p:txBody>
      </p:sp>
    </p:spTree>
    <p:extLst>
      <p:ext uri="{BB962C8B-B14F-4D97-AF65-F5344CB8AC3E}">
        <p14:creationId xmlns:p14="http://schemas.microsoft.com/office/powerpoint/2010/main" val="2526059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E6ABCFE-1566-48BC-94EA-94EC2C1314DB}" type="datetimeFigureOut">
              <a:rPr lang="en-US"/>
              <a:pPr>
                <a:defRPr/>
              </a:pPr>
              <a:t>10/5/2012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7ED83D-5EE0-4E5D-9B3B-636D0BE11237}" type="slidenum">
              <a:rPr lang="en-US"/>
              <a:pPr>
                <a:defRPr/>
              </a:pPr>
              <a:t>‹#›</a:t>
            </a:fld>
            <a:endParaRPr lang="en-US" dirty="0"/>
          </a:p>
        </p:txBody>
      </p:sp>
    </p:spTree>
    <p:extLst>
      <p:ext uri="{BB962C8B-B14F-4D97-AF65-F5344CB8AC3E}">
        <p14:creationId xmlns:p14="http://schemas.microsoft.com/office/powerpoint/2010/main" val="191381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71643F1B-D477-4C57-807B-94CE81AF276B}" type="datetimeFigureOut">
              <a:rPr lang="en-US"/>
              <a:pPr>
                <a:defRPr/>
              </a:pPr>
              <a:t>10/5/2012</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A600420-A0F4-4D66-9BB3-ED155211C6BE}" type="slidenum">
              <a:rPr lang="en-US"/>
              <a:pPr>
                <a:defRPr/>
              </a:pPr>
              <a:t>‹#›</a:t>
            </a:fld>
            <a:endParaRPr lang="en-US" dirty="0"/>
          </a:p>
        </p:txBody>
      </p:sp>
    </p:spTree>
    <p:extLst>
      <p:ext uri="{BB962C8B-B14F-4D97-AF65-F5344CB8AC3E}">
        <p14:creationId xmlns:p14="http://schemas.microsoft.com/office/powerpoint/2010/main" val="2865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9EA57E2-9E56-4E25-8BF3-C8E9E2B4662A}" type="datetimeFigureOut">
              <a:rPr lang="en-US"/>
              <a:pPr>
                <a:defRPr/>
              </a:pPr>
              <a:t>10/5/2012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951400A-769F-473F-8EB6-DFF15F76FCD4}" type="slidenum">
              <a:rPr lang="en-US"/>
              <a:pPr>
                <a:defRPr/>
              </a:pPr>
              <a:t>‹#›</a:t>
            </a:fld>
            <a:endParaRPr lang="en-US" dirty="0"/>
          </a:p>
        </p:txBody>
      </p:sp>
    </p:spTree>
    <p:extLst>
      <p:ext uri="{BB962C8B-B14F-4D97-AF65-F5344CB8AC3E}">
        <p14:creationId xmlns:p14="http://schemas.microsoft.com/office/powerpoint/2010/main" val="1976666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FE38C8-9809-4E4E-AD9C-63E2A444D8DE}" type="datetimeFigureOut">
              <a:rPr lang="en-US"/>
              <a:pPr>
                <a:defRPr/>
              </a:pPr>
              <a:t>10/5/2012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016D649-11E1-4544-9460-FEF55A79A418}" type="slidenum">
              <a:rPr lang="en-US"/>
              <a:pPr>
                <a:defRPr/>
              </a:pPr>
              <a:t>‹#›</a:t>
            </a:fld>
            <a:endParaRPr lang="en-US" dirty="0"/>
          </a:p>
        </p:txBody>
      </p:sp>
    </p:spTree>
    <p:extLst>
      <p:ext uri="{BB962C8B-B14F-4D97-AF65-F5344CB8AC3E}">
        <p14:creationId xmlns:p14="http://schemas.microsoft.com/office/powerpoint/2010/main" val="338019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149E849-6CE4-4F34-A030-1A698BCBF462}" type="slidenum">
              <a:rPr lang="en-US"/>
              <a:pPr>
                <a:defRPr/>
              </a:pPr>
              <a:t>‹#›</a:t>
            </a:fld>
            <a:endParaRPr lang="en-US"/>
          </a:p>
        </p:txBody>
      </p:sp>
    </p:spTree>
    <p:extLst>
      <p:ext uri="{BB962C8B-B14F-4D97-AF65-F5344CB8AC3E}">
        <p14:creationId xmlns:p14="http://schemas.microsoft.com/office/powerpoint/2010/main" val="256197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797CF0-B43D-47B8-BCBB-E07FBF74B2DE}" type="datetimeFigureOut">
              <a:rPr lang="en-US"/>
              <a:pPr>
                <a:defRPr/>
              </a:pPr>
              <a:t>10/5/2012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63A140-D967-4362-B62F-C906F59F652F}" type="slidenum">
              <a:rPr lang="en-US"/>
              <a:pPr>
                <a:defRPr/>
              </a:pPr>
              <a:t>‹#›</a:t>
            </a:fld>
            <a:endParaRPr lang="en-US"/>
          </a:p>
        </p:txBody>
      </p:sp>
    </p:spTree>
    <p:extLst>
      <p:ext uri="{BB962C8B-B14F-4D97-AF65-F5344CB8AC3E}">
        <p14:creationId xmlns:p14="http://schemas.microsoft.com/office/powerpoint/2010/main" val="714999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F8123D-3500-49FA-A80A-92719B956F92}" type="slidenum">
              <a:rPr lang="en-US"/>
              <a:pPr>
                <a:defRPr/>
              </a:pPr>
              <a:t>‹#›</a:t>
            </a:fld>
            <a:endParaRPr lang="en-US"/>
          </a:p>
        </p:txBody>
      </p:sp>
    </p:spTree>
    <p:extLst>
      <p:ext uri="{BB962C8B-B14F-4D97-AF65-F5344CB8AC3E}">
        <p14:creationId xmlns:p14="http://schemas.microsoft.com/office/powerpoint/2010/main" val="4223866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9412AC2-D8C4-4CD5-BEA9-90CBCFDB48AF}" type="slidenum">
              <a:rPr lang="en-US"/>
              <a:pPr>
                <a:defRPr/>
              </a:pPr>
              <a:t>‹#›</a:t>
            </a:fld>
            <a:endParaRPr lang="en-US"/>
          </a:p>
        </p:txBody>
      </p:sp>
    </p:spTree>
    <p:extLst>
      <p:ext uri="{BB962C8B-B14F-4D97-AF65-F5344CB8AC3E}">
        <p14:creationId xmlns:p14="http://schemas.microsoft.com/office/powerpoint/2010/main" val="212765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AD47E76-271C-490C-A6A8-74FC31A6B663}" type="slidenum">
              <a:rPr lang="en-US"/>
              <a:pPr>
                <a:defRPr/>
              </a:pPr>
              <a:t>‹#›</a:t>
            </a:fld>
            <a:endParaRPr lang="en-US"/>
          </a:p>
        </p:txBody>
      </p:sp>
    </p:spTree>
    <p:extLst>
      <p:ext uri="{BB962C8B-B14F-4D97-AF65-F5344CB8AC3E}">
        <p14:creationId xmlns:p14="http://schemas.microsoft.com/office/powerpoint/2010/main" val="3654313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F9A5AD3A-72D8-4408-BBBF-EBD68E2EAEDE}" type="slidenum">
              <a:rPr lang="en-US"/>
              <a:pPr>
                <a:defRPr/>
              </a:pPr>
              <a:t>‹#›</a:t>
            </a:fld>
            <a:endParaRPr lang="en-US"/>
          </a:p>
        </p:txBody>
      </p:sp>
    </p:spTree>
    <p:extLst>
      <p:ext uri="{BB962C8B-B14F-4D97-AF65-F5344CB8AC3E}">
        <p14:creationId xmlns:p14="http://schemas.microsoft.com/office/powerpoint/2010/main" val="1001031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0F2AFA55-968B-4026-B6FD-64236E4C70CA}" type="slidenum">
              <a:rPr lang="en-US"/>
              <a:pPr>
                <a:defRPr/>
              </a:pPr>
              <a:t>‹#›</a:t>
            </a:fld>
            <a:endParaRPr lang="en-US"/>
          </a:p>
        </p:txBody>
      </p:sp>
    </p:spTree>
    <p:extLst>
      <p:ext uri="{BB962C8B-B14F-4D97-AF65-F5344CB8AC3E}">
        <p14:creationId xmlns:p14="http://schemas.microsoft.com/office/powerpoint/2010/main" val="1590890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AF9BFBC7-019C-4210-A7CC-18CD662670AA}" type="slidenum">
              <a:rPr lang="en-US"/>
              <a:pPr>
                <a:defRPr/>
              </a:pPr>
              <a:t>‹#›</a:t>
            </a:fld>
            <a:endParaRPr lang="en-US"/>
          </a:p>
        </p:txBody>
      </p:sp>
    </p:spTree>
    <p:extLst>
      <p:ext uri="{BB962C8B-B14F-4D97-AF65-F5344CB8AC3E}">
        <p14:creationId xmlns:p14="http://schemas.microsoft.com/office/powerpoint/2010/main" val="2955269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69C14E9-FF2F-4DBA-9975-5F4BFD996976}" type="slidenum">
              <a:rPr lang="en-US"/>
              <a:pPr>
                <a:defRPr/>
              </a:pPr>
              <a:t>‹#›</a:t>
            </a:fld>
            <a:endParaRPr lang="en-US"/>
          </a:p>
        </p:txBody>
      </p:sp>
    </p:spTree>
    <p:extLst>
      <p:ext uri="{BB962C8B-B14F-4D97-AF65-F5344CB8AC3E}">
        <p14:creationId xmlns:p14="http://schemas.microsoft.com/office/powerpoint/2010/main" val="4149581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FDE229C-D584-4F3C-B048-88E54C312288}" type="slidenum">
              <a:rPr lang="en-US"/>
              <a:pPr>
                <a:defRPr/>
              </a:pPr>
              <a:t>‹#›</a:t>
            </a:fld>
            <a:endParaRPr lang="en-US"/>
          </a:p>
        </p:txBody>
      </p:sp>
    </p:spTree>
    <p:extLst>
      <p:ext uri="{BB962C8B-B14F-4D97-AF65-F5344CB8AC3E}">
        <p14:creationId xmlns:p14="http://schemas.microsoft.com/office/powerpoint/2010/main" val="9106220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3CDEBF6-4F80-4921-AD7C-A991082689CB}" type="slidenum">
              <a:rPr lang="en-US"/>
              <a:pPr>
                <a:defRPr/>
              </a:pPr>
              <a:t>‹#›</a:t>
            </a:fld>
            <a:endParaRPr lang="en-US"/>
          </a:p>
        </p:txBody>
      </p:sp>
    </p:spTree>
    <p:extLst>
      <p:ext uri="{BB962C8B-B14F-4D97-AF65-F5344CB8AC3E}">
        <p14:creationId xmlns:p14="http://schemas.microsoft.com/office/powerpoint/2010/main" val="3209489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A3CE25B-6056-4C5D-B5EB-E903A00F9CAC}" type="slidenum">
              <a:rPr lang="en-US"/>
              <a:pPr>
                <a:defRPr/>
              </a:pPr>
              <a:t>‹#›</a:t>
            </a:fld>
            <a:endParaRPr lang="en-US"/>
          </a:p>
        </p:txBody>
      </p:sp>
    </p:spTree>
    <p:extLst>
      <p:ext uri="{BB962C8B-B14F-4D97-AF65-F5344CB8AC3E}">
        <p14:creationId xmlns:p14="http://schemas.microsoft.com/office/powerpoint/2010/main" val="226934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4996050-F069-46D6-8A76-D5CF16C12BB0}" type="datetimeFigureOut">
              <a:rPr lang="en-US"/>
              <a:pPr>
                <a:defRPr/>
              </a:pPr>
              <a:t>10/5/2012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1DDECCA-534B-4BD5-9556-8CDA43054E2C}" type="slidenum">
              <a:rPr lang="en-US"/>
              <a:pPr>
                <a:defRPr/>
              </a:pPr>
              <a:t>‹#›</a:t>
            </a:fld>
            <a:endParaRPr lang="en-US"/>
          </a:p>
        </p:txBody>
      </p:sp>
    </p:spTree>
    <p:extLst>
      <p:ext uri="{BB962C8B-B14F-4D97-AF65-F5344CB8AC3E}">
        <p14:creationId xmlns:p14="http://schemas.microsoft.com/office/powerpoint/2010/main" val="3887285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82CB0C1-205D-441B-813C-F716D5D94B08}" type="slidenum">
              <a:rPr lang="en-US"/>
              <a:pPr>
                <a:defRPr/>
              </a:pPr>
              <a:t>‹#›</a:t>
            </a:fld>
            <a:endParaRPr lang="en-US"/>
          </a:p>
        </p:txBody>
      </p:sp>
    </p:spTree>
    <p:extLst>
      <p:ext uri="{BB962C8B-B14F-4D97-AF65-F5344CB8AC3E}">
        <p14:creationId xmlns:p14="http://schemas.microsoft.com/office/powerpoint/2010/main" val="3301899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DDFEC1E-8143-49FE-ABAA-77BE27474231}" type="slidenum">
              <a:rPr lang="en-US"/>
              <a:pPr>
                <a:defRPr/>
              </a:pPr>
              <a:t>‹#›</a:t>
            </a:fld>
            <a:endParaRPr lang="en-US"/>
          </a:p>
        </p:txBody>
      </p:sp>
    </p:spTree>
    <p:extLst>
      <p:ext uri="{BB962C8B-B14F-4D97-AF65-F5344CB8AC3E}">
        <p14:creationId xmlns:p14="http://schemas.microsoft.com/office/powerpoint/2010/main" val="37730393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EBAFC9D-648E-4070-B682-B7930F84F32E}" type="slidenum">
              <a:rPr lang="en-US"/>
              <a:pPr>
                <a:defRPr/>
              </a:pPr>
              <a:t>‹#›</a:t>
            </a:fld>
            <a:endParaRPr lang="en-US"/>
          </a:p>
        </p:txBody>
      </p:sp>
    </p:spTree>
    <p:extLst>
      <p:ext uri="{BB962C8B-B14F-4D97-AF65-F5344CB8AC3E}">
        <p14:creationId xmlns:p14="http://schemas.microsoft.com/office/powerpoint/2010/main" val="2728861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5DA72EA-1632-410A-9A28-75E19BFC3318}" type="slidenum">
              <a:rPr lang="en-US"/>
              <a:pPr>
                <a:defRPr/>
              </a:pPr>
              <a:t>‹#›</a:t>
            </a:fld>
            <a:endParaRPr lang="en-US"/>
          </a:p>
        </p:txBody>
      </p:sp>
    </p:spTree>
    <p:extLst>
      <p:ext uri="{BB962C8B-B14F-4D97-AF65-F5344CB8AC3E}">
        <p14:creationId xmlns:p14="http://schemas.microsoft.com/office/powerpoint/2010/main" val="1757689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78284DE6-0EB1-44A4-9C37-8EAA5E444DFE}" type="slidenum">
              <a:rPr lang="en-US"/>
              <a:pPr>
                <a:defRPr/>
              </a:pPr>
              <a:t>‹#›</a:t>
            </a:fld>
            <a:endParaRPr lang="en-US"/>
          </a:p>
        </p:txBody>
      </p:sp>
    </p:spTree>
    <p:extLst>
      <p:ext uri="{BB962C8B-B14F-4D97-AF65-F5344CB8AC3E}">
        <p14:creationId xmlns:p14="http://schemas.microsoft.com/office/powerpoint/2010/main" val="3610203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AD361389-C363-40A9-9E5D-AC7272965DD8}" type="slidenum">
              <a:rPr lang="en-US"/>
              <a:pPr>
                <a:defRPr/>
              </a:pPr>
              <a:t>‹#›</a:t>
            </a:fld>
            <a:endParaRPr lang="en-US"/>
          </a:p>
        </p:txBody>
      </p:sp>
    </p:spTree>
    <p:extLst>
      <p:ext uri="{BB962C8B-B14F-4D97-AF65-F5344CB8AC3E}">
        <p14:creationId xmlns:p14="http://schemas.microsoft.com/office/powerpoint/2010/main" val="2853207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66CC492C-30ED-44D9-B5D9-543A10EFF2AE}" type="slidenum">
              <a:rPr lang="en-US"/>
              <a:pPr>
                <a:defRPr/>
              </a:pPr>
              <a:t>‹#›</a:t>
            </a:fld>
            <a:endParaRPr lang="en-US"/>
          </a:p>
        </p:txBody>
      </p:sp>
    </p:spTree>
    <p:extLst>
      <p:ext uri="{BB962C8B-B14F-4D97-AF65-F5344CB8AC3E}">
        <p14:creationId xmlns:p14="http://schemas.microsoft.com/office/powerpoint/2010/main" val="3402071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C0679D4-50B1-42B6-AE6D-255AFA1B0AC3}" type="slidenum">
              <a:rPr lang="en-US"/>
              <a:pPr>
                <a:defRPr/>
              </a:pPr>
              <a:t>‹#›</a:t>
            </a:fld>
            <a:endParaRPr lang="en-US"/>
          </a:p>
        </p:txBody>
      </p:sp>
    </p:spTree>
    <p:extLst>
      <p:ext uri="{BB962C8B-B14F-4D97-AF65-F5344CB8AC3E}">
        <p14:creationId xmlns:p14="http://schemas.microsoft.com/office/powerpoint/2010/main" val="3808215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DA92A83-7B06-421E-BB98-7C75737EB0C6}" type="slidenum">
              <a:rPr lang="en-US"/>
              <a:pPr>
                <a:defRPr/>
              </a:pPr>
              <a:t>‹#›</a:t>
            </a:fld>
            <a:endParaRPr lang="en-US"/>
          </a:p>
        </p:txBody>
      </p:sp>
    </p:spTree>
    <p:extLst>
      <p:ext uri="{BB962C8B-B14F-4D97-AF65-F5344CB8AC3E}">
        <p14:creationId xmlns:p14="http://schemas.microsoft.com/office/powerpoint/2010/main" val="24369529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BC3CC5-380C-4D79-B8BB-D5EC76621CF8}" type="slidenum">
              <a:rPr lang="en-US"/>
              <a:pPr>
                <a:defRPr/>
              </a:pPr>
              <a:t>‹#›</a:t>
            </a:fld>
            <a:endParaRPr lang="en-US"/>
          </a:p>
        </p:txBody>
      </p:sp>
    </p:spTree>
    <p:extLst>
      <p:ext uri="{BB962C8B-B14F-4D97-AF65-F5344CB8AC3E}">
        <p14:creationId xmlns:p14="http://schemas.microsoft.com/office/powerpoint/2010/main" val="255388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A6DBFBB-2362-413B-B90D-D35F877611F4}" type="datetimeFigureOut">
              <a:rPr lang="en-US"/>
              <a:pPr>
                <a:defRPr/>
              </a:pPr>
              <a:t>10/5/2012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A91C022-95CD-41BE-AD5B-895A9C88D493}" type="slidenum">
              <a:rPr lang="en-US"/>
              <a:pPr>
                <a:defRPr/>
              </a:pPr>
              <a:t>‹#›</a:t>
            </a:fld>
            <a:endParaRPr lang="en-US"/>
          </a:p>
        </p:txBody>
      </p:sp>
    </p:spTree>
    <p:extLst>
      <p:ext uri="{BB962C8B-B14F-4D97-AF65-F5344CB8AC3E}">
        <p14:creationId xmlns:p14="http://schemas.microsoft.com/office/powerpoint/2010/main" val="2552909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947A509-0493-49BD-BF70-51986FB4AEC2}" type="slidenum">
              <a:rPr lang="en-US"/>
              <a:pPr>
                <a:defRPr/>
              </a:pPr>
              <a:t>‹#›</a:t>
            </a:fld>
            <a:endParaRPr lang="en-US"/>
          </a:p>
        </p:txBody>
      </p:sp>
    </p:spTree>
    <p:extLst>
      <p:ext uri="{BB962C8B-B14F-4D97-AF65-F5344CB8AC3E}">
        <p14:creationId xmlns:p14="http://schemas.microsoft.com/office/powerpoint/2010/main" val="258736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1A2E9A-356E-4A40-8565-59170A919AFB}" type="datetimeFigureOut">
              <a:rPr lang="en-US"/>
              <a:pPr>
                <a:defRPr/>
              </a:pPr>
              <a:t>10/5/2012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7C6BFF-7523-4427-AA0A-4AACC6DFC100}" type="slidenum">
              <a:rPr lang="en-US"/>
              <a:pPr>
                <a:defRPr/>
              </a:pPr>
              <a:t>‹#›</a:t>
            </a:fld>
            <a:endParaRPr lang="en-US"/>
          </a:p>
        </p:txBody>
      </p:sp>
    </p:spTree>
    <p:extLst>
      <p:ext uri="{BB962C8B-B14F-4D97-AF65-F5344CB8AC3E}">
        <p14:creationId xmlns:p14="http://schemas.microsoft.com/office/powerpoint/2010/main" val="121264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A01B7E-E012-42F8-957D-C0DE07C262A6}" type="datetimeFigureOut">
              <a:rPr lang="en-US"/>
              <a:pPr>
                <a:defRPr/>
              </a:pPr>
              <a:t>10/5/2012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65D641-665D-47D8-B732-FC2E3C4D25B1}" type="slidenum">
              <a:rPr lang="en-US"/>
              <a:pPr>
                <a:defRPr/>
              </a:pPr>
              <a:t>‹#›</a:t>
            </a:fld>
            <a:endParaRPr lang="en-US"/>
          </a:p>
        </p:txBody>
      </p:sp>
    </p:spTree>
    <p:extLst>
      <p:ext uri="{BB962C8B-B14F-4D97-AF65-F5344CB8AC3E}">
        <p14:creationId xmlns:p14="http://schemas.microsoft.com/office/powerpoint/2010/main" val="230890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F0107FE-FB8B-4CE2-8694-B3A8DCCC1923}" type="datetimeFigureOut">
              <a:rPr lang="en-US"/>
              <a:pPr>
                <a:defRPr/>
              </a:pPr>
              <a:t>10/5/2012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CB0F9D-1B58-4DBA-A380-16CCD3C2C64B}" type="slidenum">
              <a:rPr lang="en-US"/>
              <a:pPr>
                <a:defRPr/>
              </a:pPr>
              <a:t>‹#›</a:t>
            </a:fld>
            <a:endParaRPr lang="en-US"/>
          </a:p>
        </p:txBody>
      </p:sp>
    </p:spTree>
    <p:extLst>
      <p:ext uri="{BB962C8B-B14F-4D97-AF65-F5344CB8AC3E}">
        <p14:creationId xmlns:p14="http://schemas.microsoft.com/office/powerpoint/2010/main" val="197506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A9A18B-3A01-430A-82CD-BACDDBD01823}" type="datetimeFigureOut">
              <a:rPr lang="en-US"/>
              <a:pPr>
                <a:defRPr/>
              </a:pPr>
              <a:t>10/5/2012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EEC563-33EB-41BD-B912-0D03BC0CD197}" type="slidenum">
              <a:rPr lang="en-US"/>
              <a:pPr>
                <a:defRPr/>
              </a:pPr>
              <a:t>‹#›</a:t>
            </a:fld>
            <a:endParaRPr lang="en-US"/>
          </a:p>
        </p:txBody>
      </p:sp>
    </p:spTree>
    <p:extLst>
      <p:ext uri="{BB962C8B-B14F-4D97-AF65-F5344CB8AC3E}">
        <p14:creationId xmlns:p14="http://schemas.microsoft.com/office/powerpoint/2010/main" val="284346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1D6392E-D4E7-4638-9D61-C5BC91801340}" type="datetimeFigureOut">
              <a:rPr lang="en-US"/>
              <a:pPr>
                <a:defRPr/>
              </a:pPr>
              <a:t>10/5/2012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A5D9C9B-E3AF-45D5-891A-051AF73CE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0000">
                    <a:tint val="75000"/>
                  </a:srgbClr>
                </a:solidFill>
                <a:latin typeface="+mn-lt"/>
              </a:defRPr>
            </a:lvl1pPr>
          </a:lstStyle>
          <a:p>
            <a:pPr>
              <a:defRPr/>
            </a:pPr>
            <a:fld id="{CE3C4A02-6219-4473-8D3C-EB9F70AE5042}" type="datetimeFigureOut">
              <a:rPr lang="en-US"/>
              <a:pPr>
                <a:defRPr/>
              </a:pPr>
              <a:t>10/5/2012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0000">
                    <a:tint val="75000"/>
                  </a:srgb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rgbClr val="000000">
                    <a:tint val="75000"/>
                  </a:srgbClr>
                </a:solidFill>
                <a:latin typeface="+mn-lt"/>
              </a:defRPr>
            </a:lvl1pPr>
          </a:lstStyle>
          <a:p>
            <a:pPr>
              <a:defRPr/>
            </a:pPr>
            <a:fld id="{5C67FD45-4EAA-43C5-8C76-D373C2D9E6D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05468E7-C96B-4ABF-8BC9-0DE15B8842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3EFF7C1D-54AC-435B-9FF4-535666230E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5.xml"/><Relationship Id="rId7" Type="http://schemas.openxmlformats.org/officeDocument/2006/relationships/image" Target="../media/image8.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emf"/><Relationship Id="rId4" Type="http://schemas.openxmlformats.org/officeDocument/2006/relationships/oleObject" Target="../embeddings/oleObject1.bin"/><Relationship Id="rId9" Type="http://schemas.openxmlformats.org/officeDocument/2006/relationships/image" Target="../media/image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mailto:Mike.hill@cityofhouston.net"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wmf"/><Relationship Id="rId4" Type="http://schemas.openxmlformats.org/officeDocument/2006/relationships/oleObject" Target="../embeddings/Microsoft_Word_97_-_2003_Document1.doc"/></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idx="4294967295"/>
          </p:nvPr>
        </p:nvSpPr>
        <p:spPr>
          <a:xfrm>
            <a:off x="838200" y="762000"/>
            <a:ext cx="7772400" cy="1981200"/>
          </a:xfrm>
        </p:spPr>
        <p:txBody>
          <a:bodyPr/>
          <a:lstStyle/>
          <a:p>
            <a:pPr eaLnBrk="1" hangingPunct="1"/>
            <a:r>
              <a:rPr lang="en-US" b="1" smtClean="0"/>
              <a:t>Houston Police Department</a:t>
            </a:r>
            <a:r>
              <a:rPr lang="en-US" sz="4000" b="1" smtClean="0"/>
              <a:t> </a:t>
            </a:r>
            <a:br>
              <a:rPr lang="en-US" sz="4000" b="1" smtClean="0"/>
            </a:br>
            <a:r>
              <a:rPr lang="en-US" sz="3600" b="1" smtClean="0"/>
              <a:t>Differential Response Team</a:t>
            </a:r>
            <a:r>
              <a:rPr lang="en-US" sz="2400" b="1" smtClean="0"/>
              <a:t/>
            </a:r>
            <a:br>
              <a:rPr lang="en-US" sz="2400" b="1" smtClean="0"/>
            </a:br>
            <a:r>
              <a:rPr lang="en-US" sz="2400" b="1" smtClean="0"/>
              <a:t/>
            </a:r>
            <a:br>
              <a:rPr lang="en-US" sz="2400" b="1" smtClean="0"/>
            </a:br>
            <a:r>
              <a:rPr lang="en-US" sz="4000" b="1" smtClean="0"/>
              <a:t>C</a:t>
            </a:r>
            <a:r>
              <a:rPr lang="en-US" sz="3200" b="1" smtClean="0"/>
              <a:t>harles A. McClelland, Jr.</a:t>
            </a:r>
            <a:br>
              <a:rPr lang="en-US" sz="3200" b="1" smtClean="0"/>
            </a:br>
            <a:r>
              <a:rPr lang="en-US" sz="3200" b="1" smtClean="0"/>
              <a:t>Chief of Police</a:t>
            </a:r>
            <a:r>
              <a:rPr lang="en-US" sz="4000" b="1" smtClean="0"/>
              <a:t> </a:t>
            </a:r>
            <a:r>
              <a:rPr lang="en-US" sz="4000" b="1" smtClean="0">
                <a:latin typeface="OCR A Extended" pitchFamily="50" charset="0"/>
              </a:rPr>
              <a:t> </a:t>
            </a:r>
          </a:p>
        </p:txBody>
      </p:sp>
      <p:sp>
        <p:nvSpPr>
          <p:cNvPr id="31747" name="Subtitle 2"/>
          <p:cNvSpPr>
            <a:spLocks noGrp="1"/>
          </p:cNvSpPr>
          <p:nvPr>
            <p:ph type="subTitle" idx="4294967295"/>
          </p:nvPr>
        </p:nvSpPr>
        <p:spPr>
          <a:xfrm>
            <a:off x="1371600" y="3352800"/>
            <a:ext cx="6400800" cy="1295400"/>
          </a:xfrm>
        </p:spPr>
        <p:txBody>
          <a:bodyPr/>
          <a:lstStyle/>
          <a:p>
            <a:pPr marL="0" indent="0" algn="ctr" eaLnBrk="1" hangingPunct="1">
              <a:buFont typeface="Arial" charset="0"/>
              <a:buNone/>
            </a:pPr>
            <a:r>
              <a:rPr lang="en-US" b="1" smtClean="0"/>
              <a:t>Problem Solving Strategies Community Policing Concepts</a:t>
            </a:r>
            <a:r>
              <a:rPr lang="en-US" smtClean="0"/>
              <a:t> </a:t>
            </a:r>
            <a:endParaRPr lang="en-US" sz="1000" smtClean="0"/>
          </a:p>
          <a:p>
            <a:pPr marL="0" indent="0" algn="ctr" eaLnBrk="1" hangingPunct="1">
              <a:buFont typeface="Arial" charset="0"/>
              <a:buNone/>
            </a:pPr>
            <a:r>
              <a:rPr lang="en-US" sz="1200" smtClean="0"/>
              <a:t>Presented by Sgt. Mike Hill</a:t>
            </a:r>
          </a:p>
        </p:txBody>
      </p:sp>
      <p:pic>
        <p:nvPicPr>
          <p:cNvPr id="31748" name="Picture 10"/>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505200" y="4667250"/>
            <a:ext cx="2286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9938" name="Rectangle 2"/>
          <p:cNvSpPr>
            <a:spLocks noGrp="1"/>
          </p:cNvSpPr>
          <p:nvPr>
            <p:ph type="title"/>
          </p:nvPr>
        </p:nvSpPr>
        <p:spPr>
          <a:xfrm>
            <a:off x="457200" y="274638"/>
            <a:ext cx="8229600" cy="868362"/>
          </a:xfrm>
        </p:spPr>
        <p:txBody>
          <a:bodyPr/>
          <a:lstStyle/>
          <a:p>
            <a:pPr eaLnBrk="1" hangingPunct="1"/>
            <a:r>
              <a:rPr lang="en-US" smtClean="0"/>
              <a:t>State Law</a:t>
            </a:r>
          </a:p>
        </p:txBody>
      </p:sp>
      <p:sp>
        <p:nvSpPr>
          <p:cNvPr id="39939" name="Rectangle 3"/>
          <p:cNvSpPr>
            <a:spLocks noGrp="1"/>
          </p:cNvSpPr>
          <p:nvPr>
            <p:ph type="body" idx="1"/>
          </p:nvPr>
        </p:nvSpPr>
        <p:spPr>
          <a:xfrm>
            <a:off x="457200" y="1219200"/>
            <a:ext cx="8229600" cy="4906963"/>
          </a:xfrm>
        </p:spPr>
        <p:txBody>
          <a:bodyPr/>
          <a:lstStyle/>
          <a:p>
            <a:pPr algn="ctr" eaLnBrk="1" hangingPunct="1">
              <a:lnSpc>
                <a:spcPct val="80000"/>
              </a:lnSpc>
              <a:buFont typeface="Arial" charset="0"/>
              <a:buNone/>
            </a:pPr>
            <a:r>
              <a:rPr lang="en-US" sz="1600" smtClean="0"/>
              <a:t>	</a:t>
            </a:r>
            <a:r>
              <a:rPr lang="en-US" sz="1800" b="1" smtClean="0"/>
              <a:t>LOCAL GOVERNMENT CODE</a:t>
            </a:r>
          </a:p>
          <a:p>
            <a:pPr algn="ctr" eaLnBrk="1" hangingPunct="1">
              <a:lnSpc>
                <a:spcPct val="80000"/>
              </a:lnSpc>
              <a:buFont typeface="Arial" charset="0"/>
              <a:buNone/>
            </a:pPr>
            <a:r>
              <a:rPr lang="en-US" sz="1600" smtClean="0"/>
              <a:t/>
            </a:r>
            <a:br>
              <a:rPr lang="en-US" sz="1600" smtClean="0"/>
            </a:br>
            <a:r>
              <a:rPr lang="en-US" sz="1600" smtClean="0"/>
              <a:t>TITLE 2. ORGANIZATION OF MUNICIPAL GOVERNMENT</a:t>
            </a:r>
          </a:p>
          <a:p>
            <a:pPr algn="ctr" eaLnBrk="1" hangingPunct="1">
              <a:lnSpc>
                <a:spcPct val="80000"/>
              </a:lnSpc>
              <a:buFont typeface="Arial" charset="0"/>
              <a:buNone/>
            </a:pPr>
            <a:r>
              <a:rPr lang="en-US" sz="1600" smtClean="0"/>
              <a:t/>
            </a:r>
            <a:br>
              <a:rPr lang="en-US" sz="1600" smtClean="0"/>
            </a:br>
            <a:r>
              <a:rPr lang="en-US" sz="1600" smtClean="0"/>
              <a:t>SUBTITLE D. GENERAL POWERS OF MUNICIPALITIES</a:t>
            </a:r>
          </a:p>
          <a:p>
            <a:pPr algn="ctr" eaLnBrk="1" hangingPunct="1">
              <a:lnSpc>
                <a:spcPct val="80000"/>
              </a:lnSpc>
              <a:buFont typeface="Arial" charset="0"/>
              <a:buNone/>
            </a:pPr>
            <a:r>
              <a:rPr lang="en-US" sz="1600" smtClean="0"/>
              <a:t/>
            </a:r>
            <a:br>
              <a:rPr lang="en-US" sz="1600" smtClean="0"/>
            </a:br>
            <a:r>
              <a:rPr lang="en-US" sz="1600" smtClean="0"/>
              <a:t> </a:t>
            </a:r>
            <a:r>
              <a:rPr lang="en-US" sz="1600" b="1" i="1" smtClean="0"/>
              <a:t>CHAPTER</a:t>
            </a:r>
            <a:r>
              <a:rPr lang="en-US" sz="1600" smtClean="0"/>
              <a:t>   </a:t>
            </a:r>
            <a:r>
              <a:rPr lang="en-US" sz="1600" b="1" i="1" smtClean="0"/>
              <a:t>54</a:t>
            </a:r>
            <a:r>
              <a:rPr lang="en-US" sz="1600" smtClean="0"/>
              <a:t> . ENFORCEMENT OF MUNICIPAL ORDINANCES</a:t>
            </a:r>
            <a:br>
              <a:rPr lang="en-US" sz="1600" smtClean="0"/>
            </a:br>
            <a:endParaRPr lang="en-US" sz="1600" smtClean="0"/>
          </a:p>
          <a:p>
            <a:pPr algn="ctr" eaLnBrk="1" hangingPunct="1">
              <a:lnSpc>
                <a:spcPct val="80000"/>
              </a:lnSpc>
              <a:buFont typeface="Arial" charset="0"/>
              <a:buNone/>
            </a:pPr>
            <a:r>
              <a:rPr lang="en-US" sz="1600" smtClean="0"/>
              <a:t>	SUBCHAPTER A. GENERAL PROVISIONS</a:t>
            </a:r>
          </a:p>
          <a:p>
            <a:pPr eaLnBrk="1" hangingPunct="1">
              <a:lnSpc>
                <a:spcPct val="80000"/>
              </a:lnSpc>
              <a:buFont typeface="Arial" charset="0"/>
              <a:buNone/>
            </a:pPr>
            <a:r>
              <a:rPr lang="en-US" sz="1600" smtClean="0"/>
              <a:t/>
            </a:r>
            <a:br>
              <a:rPr lang="en-US" sz="1600" smtClean="0"/>
            </a:br>
            <a:r>
              <a:rPr lang="en-US" sz="1400" smtClean="0"/>
              <a:t>Sec. 54.001.  GENERAL ENFORCEMENT AUTHORITY OF MUNICIPALITIES; PENALTY.</a:t>
            </a:r>
            <a:r>
              <a:rPr lang="en-US" sz="1600" smtClean="0"/>
              <a:t> </a:t>
            </a:r>
          </a:p>
          <a:p>
            <a:pPr eaLnBrk="1" hangingPunct="1">
              <a:lnSpc>
                <a:spcPct val="80000"/>
              </a:lnSpc>
            </a:pPr>
            <a:r>
              <a:rPr lang="en-US" sz="1600" smtClean="0"/>
              <a:t>(a)  The governing body of a municipality may enforce each rule, ordinance, or police regulation of the municipality and may punish a violation of a rule, ordinance, or police regulation.</a:t>
            </a:r>
          </a:p>
          <a:p>
            <a:pPr eaLnBrk="1" hangingPunct="1">
              <a:lnSpc>
                <a:spcPct val="80000"/>
              </a:lnSpc>
            </a:pPr>
            <a:r>
              <a:rPr lang="en-US" sz="1600" smtClean="0"/>
              <a:t>(b)  A fine or penalty for the violation of a rule, ordinance, or police regulation may not exceed $500. However, </a:t>
            </a:r>
            <a:r>
              <a:rPr lang="en-US" sz="1600" b="1" smtClean="0"/>
              <a:t>a fine or penalty for the violation of a rule, ordinance, or police regulation that governs fire safety, zoning, or public health and sanitation, including dumping of refuse, may not exceed $2,000.</a:t>
            </a:r>
          </a:p>
          <a:p>
            <a:pPr eaLnBrk="1" hangingPunct="1">
              <a:lnSpc>
                <a:spcPct val="80000"/>
              </a:lnSpc>
            </a:pPr>
            <a:r>
              <a:rPr lang="en-US" sz="1600" smtClean="0"/>
              <a:t>(c)  This section applies to a municipality regardless of any contrary provision in a municipal charter.</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0962" name="Title 1"/>
          <p:cNvSpPr>
            <a:spLocks noGrp="1"/>
          </p:cNvSpPr>
          <p:nvPr>
            <p:ph type="title" idx="4294967295"/>
          </p:nvPr>
        </p:nvSpPr>
        <p:spPr/>
        <p:txBody>
          <a:bodyPr/>
          <a:lstStyle/>
          <a:p>
            <a:pPr eaLnBrk="1" hangingPunct="1"/>
            <a:r>
              <a:rPr lang="en-US" smtClean="0"/>
              <a:t>Chapter 10</a:t>
            </a:r>
          </a:p>
        </p:txBody>
      </p:sp>
      <p:sp>
        <p:nvSpPr>
          <p:cNvPr id="40963" name="Content Placeholder 2"/>
          <p:cNvSpPr>
            <a:spLocks noGrp="1"/>
          </p:cNvSpPr>
          <p:nvPr>
            <p:ph idx="4294967295"/>
          </p:nvPr>
        </p:nvSpPr>
        <p:spPr/>
        <p:txBody>
          <a:bodyPr/>
          <a:lstStyle/>
          <a:p>
            <a:pPr eaLnBrk="1" hangingPunct="1">
              <a:buFont typeface="Arial" charset="0"/>
              <a:buNone/>
            </a:pPr>
            <a:r>
              <a:rPr lang="en-US" smtClean="0"/>
              <a:t>	Houston does not have Zoning we have Chapter 10 which focuses on Neighborhood Protection </a:t>
            </a:r>
          </a:p>
          <a:p>
            <a:pPr eaLnBrk="1" hangingPunct="1"/>
            <a:r>
              <a:rPr lang="en-US" smtClean="0"/>
              <a:t>Sec. 10-451. - Nuisances, generally.</a:t>
            </a:r>
          </a:p>
          <a:p>
            <a:pPr eaLnBrk="1" hangingPunct="1">
              <a:buFont typeface="Arial" charset="0"/>
              <a:buNone/>
            </a:pPr>
            <a:r>
              <a:rPr lang="en-US" smtClean="0"/>
              <a:t>(a) - </a:t>
            </a:r>
            <a:r>
              <a:rPr lang="en-US" i="1" smtClean="0"/>
              <a:t>Whatever is dangerous to human health or welfare, or whatever renders the ground, the water, the air, or food a hazard to human health is hereby declared to be a nuisance</a:t>
            </a:r>
            <a:r>
              <a:rPr lang="en-US"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1986" name="Title 1"/>
          <p:cNvSpPr>
            <a:spLocks noGrp="1"/>
          </p:cNvSpPr>
          <p:nvPr>
            <p:ph type="title" idx="4294967295"/>
          </p:nvPr>
        </p:nvSpPr>
        <p:spPr/>
        <p:txBody>
          <a:bodyPr/>
          <a:lstStyle/>
          <a:p>
            <a:pPr eaLnBrk="1" hangingPunct="1"/>
            <a:r>
              <a:rPr lang="en-US" smtClean="0"/>
              <a:t>Our Authority	</a:t>
            </a:r>
          </a:p>
        </p:txBody>
      </p:sp>
      <p:sp>
        <p:nvSpPr>
          <p:cNvPr id="3" name="Content Placeholder 2"/>
          <p:cNvSpPr>
            <a:spLocks noGrp="1"/>
          </p:cNvSpPr>
          <p:nvPr>
            <p:ph idx="4294967295"/>
          </p:nvPr>
        </p:nvSpPr>
        <p:spPr/>
        <p:txBody>
          <a:bodyPr>
            <a:normAutofit lnSpcReduction="10000"/>
          </a:bodyPr>
          <a:lstStyle/>
          <a:p>
            <a:pPr eaLnBrk="1" hangingPunct="1">
              <a:lnSpc>
                <a:spcPct val="90000"/>
              </a:lnSpc>
              <a:defRPr/>
            </a:pPr>
            <a:r>
              <a:rPr lang="en-US" smtClean="0"/>
              <a:t>Houston Police Officers are authorized to write city code violations (non-traditional for police), with additional training in the areas of the violations</a:t>
            </a:r>
          </a:p>
          <a:p>
            <a:pPr eaLnBrk="1" hangingPunct="1">
              <a:lnSpc>
                <a:spcPct val="90000"/>
              </a:lnSpc>
              <a:defRPr/>
            </a:pPr>
            <a:r>
              <a:rPr lang="en-US" smtClean="0"/>
              <a:t>D.R.T. Officers first take a departmental certification class consisting of several disciplines (Health Dept, Building Inspectors, ect.) then continue with field training by experienced officers and inspectors on investigations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3010" name="Rectangle 2"/>
          <p:cNvSpPr>
            <a:spLocks noGrp="1"/>
          </p:cNvSpPr>
          <p:nvPr>
            <p:ph type="title"/>
          </p:nvPr>
        </p:nvSpPr>
        <p:spPr/>
        <p:txBody>
          <a:bodyPr/>
          <a:lstStyle/>
          <a:p>
            <a:pPr eaLnBrk="1" hangingPunct="1"/>
            <a:r>
              <a:rPr lang="en-US" sz="4000" b="1" smtClean="0">
                <a:latin typeface="Arial" charset="0"/>
                <a:cs typeface="Arial" charset="0"/>
              </a:rPr>
              <a:t>Legitimate Expectations of  Problem Solving</a:t>
            </a:r>
          </a:p>
        </p:txBody>
      </p:sp>
      <p:sp>
        <p:nvSpPr>
          <p:cNvPr id="43011" name="Rectangle 3"/>
          <p:cNvSpPr>
            <a:spLocks noGrp="1"/>
          </p:cNvSpPr>
          <p:nvPr>
            <p:ph type="body" idx="1"/>
          </p:nvPr>
        </p:nvSpPr>
        <p:spPr>
          <a:xfrm>
            <a:off x="609600" y="2057400"/>
            <a:ext cx="8229600" cy="4525963"/>
          </a:xfrm>
        </p:spPr>
        <p:txBody>
          <a:bodyPr/>
          <a:lstStyle/>
          <a:p>
            <a:pPr algn="ctr" eaLnBrk="1" hangingPunct="1">
              <a:spcBef>
                <a:spcPct val="0"/>
              </a:spcBef>
              <a:buFontTx/>
              <a:buNone/>
            </a:pPr>
            <a:r>
              <a:rPr lang="en-US" sz="3700" smtClean="0">
                <a:latin typeface="Arial" charset="0"/>
                <a:cs typeface="Arial" charset="0"/>
              </a:rPr>
              <a:t>Eliminate the problem</a:t>
            </a:r>
          </a:p>
          <a:p>
            <a:pPr algn="ctr" eaLnBrk="1" hangingPunct="1">
              <a:spcBef>
                <a:spcPct val="0"/>
              </a:spcBef>
              <a:buFontTx/>
              <a:buNone/>
            </a:pPr>
            <a:r>
              <a:rPr lang="en-US" sz="3700" smtClean="0">
                <a:latin typeface="Arial" charset="0"/>
                <a:cs typeface="Arial" charset="0"/>
              </a:rPr>
              <a:t> </a:t>
            </a:r>
          </a:p>
          <a:p>
            <a:pPr algn="ctr" eaLnBrk="1" hangingPunct="1">
              <a:spcBef>
                <a:spcPct val="0"/>
              </a:spcBef>
              <a:buFontTx/>
              <a:buNone/>
            </a:pPr>
            <a:r>
              <a:rPr lang="en-US" sz="3700" smtClean="0">
                <a:latin typeface="Arial" charset="0"/>
                <a:cs typeface="Arial" charset="0"/>
              </a:rPr>
              <a:t>Reduce the problem</a:t>
            </a:r>
          </a:p>
          <a:p>
            <a:pPr algn="ctr" eaLnBrk="1" hangingPunct="1">
              <a:spcBef>
                <a:spcPct val="0"/>
              </a:spcBef>
              <a:buFontTx/>
              <a:buNone/>
            </a:pPr>
            <a:endParaRPr lang="en-US" sz="3700" smtClean="0">
              <a:latin typeface="Arial" charset="0"/>
              <a:cs typeface="Arial" charset="0"/>
            </a:endParaRPr>
          </a:p>
          <a:p>
            <a:pPr algn="ctr" eaLnBrk="1" hangingPunct="1">
              <a:spcBef>
                <a:spcPct val="0"/>
              </a:spcBef>
              <a:buFontTx/>
              <a:buNone/>
            </a:pPr>
            <a:r>
              <a:rPr lang="en-US" sz="3700" smtClean="0">
                <a:latin typeface="Arial" charset="0"/>
                <a:cs typeface="Arial" charset="0"/>
              </a:rPr>
              <a:t>Repair an Element of the problem</a:t>
            </a:r>
          </a:p>
          <a:p>
            <a:pPr algn="ctr" eaLnBrk="1" hangingPunct="1">
              <a:spcBef>
                <a:spcPct val="0"/>
              </a:spcBef>
              <a:buFontTx/>
              <a:buNone/>
            </a:pPr>
            <a:endParaRPr lang="en-US" sz="3700" smtClean="0">
              <a:latin typeface="Arial" charset="0"/>
              <a:cs typeface="Arial" charset="0"/>
            </a:endParaRPr>
          </a:p>
          <a:p>
            <a:pPr algn="ctr" eaLnBrk="1" hangingPunct="1">
              <a:spcBef>
                <a:spcPct val="0"/>
              </a:spcBef>
              <a:buFontTx/>
              <a:buNone/>
            </a:pPr>
            <a:r>
              <a:rPr lang="en-US" sz="3700" smtClean="0">
                <a:latin typeface="Arial" charset="0"/>
                <a:cs typeface="Arial" charset="0"/>
              </a:rPr>
              <a:t>Move the problem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4034" name="Rectangle 2"/>
          <p:cNvSpPr>
            <a:spLocks noGrp="1"/>
          </p:cNvSpPr>
          <p:nvPr>
            <p:ph type="title"/>
          </p:nvPr>
        </p:nvSpPr>
        <p:spPr/>
        <p:txBody>
          <a:bodyPr/>
          <a:lstStyle/>
          <a:p>
            <a:pPr eaLnBrk="1" hangingPunct="1"/>
            <a:r>
              <a:rPr lang="en-US" smtClean="0"/>
              <a:t>OUR  GOAL</a:t>
            </a:r>
          </a:p>
        </p:txBody>
      </p:sp>
      <p:sp>
        <p:nvSpPr>
          <p:cNvPr id="44035" name="Rectangle 3"/>
          <p:cNvSpPr>
            <a:spLocks noGrp="1"/>
          </p:cNvSpPr>
          <p:nvPr>
            <p:ph type="body" idx="1"/>
          </p:nvPr>
        </p:nvSpPr>
        <p:spPr/>
        <p:txBody>
          <a:bodyPr/>
          <a:lstStyle/>
          <a:p>
            <a:pPr algn="ctr" eaLnBrk="1" hangingPunct="1">
              <a:lnSpc>
                <a:spcPct val="80000"/>
              </a:lnSpc>
              <a:buFont typeface="Arial" charset="0"/>
              <a:buNone/>
            </a:pPr>
            <a:r>
              <a:rPr lang="en-US" sz="3600" smtClean="0"/>
              <a:t>Abatement!!</a:t>
            </a:r>
          </a:p>
          <a:p>
            <a:pPr algn="ctr" eaLnBrk="1" hangingPunct="1">
              <a:lnSpc>
                <a:spcPct val="80000"/>
              </a:lnSpc>
              <a:buFont typeface="Arial" charset="0"/>
              <a:buNone/>
            </a:pPr>
            <a:endParaRPr lang="en-US" sz="3600" smtClean="0"/>
          </a:p>
          <a:p>
            <a:pPr eaLnBrk="1" hangingPunct="1">
              <a:lnSpc>
                <a:spcPct val="80000"/>
              </a:lnSpc>
            </a:pPr>
            <a:r>
              <a:rPr lang="en-US" sz="2800" smtClean="0"/>
              <a:t>DRT’s primary objective is:  </a:t>
            </a:r>
          </a:p>
          <a:p>
            <a:pPr lvl="1" eaLnBrk="1" hangingPunct="1">
              <a:lnSpc>
                <a:spcPct val="80000"/>
              </a:lnSpc>
              <a:buFont typeface="Arial" charset="0"/>
              <a:buNone/>
            </a:pPr>
            <a:endParaRPr lang="en-US" sz="2400" smtClean="0"/>
          </a:p>
          <a:p>
            <a:pPr lvl="1" algn="ctr" eaLnBrk="1" hangingPunct="1">
              <a:lnSpc>
                <a:spcPct val="80000"/>
              </a:lnSpc>
              <a:buFont typeface="Arial" charset="0"/>
              <a:buNone/>
            </a:pPr>
            <a:r>
              <a:rPr lang="en-US" sz="3200" b="1" smtClean="0"/>
              <a:t>Take care of the problem!</a:t>
            </a:r>
          </a:p>
          <a:p>
            <a:pPr lvl="1" eaLnBrk="1" hangingPunct="1">
              <a:lnSpc>
                <a:spcPct val="80000"/>
              </a:lnSpc>
              <a:buFont typeface="Arial" charset="0"/>
              <a:buNone/>
            </a:pPr>
            <a:endParaRPr lang="en-US" sz="3200" b="1" smtClean="0"/>
          </a:p>
          <a:p>
            <a:pPr lvl="1" eaLnBrk="1" hangingPunct="1">
              <a:lnSpc>
                <a:spcPct val="80000"/>
              </a:lnSpc>
            </a:pPr>
            <a:r>
              <a:rPr lang="en-US" sz="2400" smtClean="0"/>
              <a:t>Warnings (verbal and written)</a:t>
            </a:r>
          </a:p>
          <a:p>
            <a:pPr lvl="1" eaLnBrk="1" hangingPunct="1">
              <a:lnSpc>
                <a:spcPct val="80000"/>
              </a:lnSpc>
            </a:pPr>
            <a:r>
              <a:rPr lang="en-US" sz="2400" smtClean="0"/>
              <a:t>Citations (criminal and civil summons)</a:t>
            </a:r>
          </a:p>
          <a:p>
            <a:pPr lvl="1" eaLnBrk="1" hangingPunct="1">
              <a:lnSpc>
                <a:spcPct val="80000"/>
              </a:lnSpc>
            </a:pPr>
            <a:r>
              <a:rPr lang="en-US" sz="2400" smtClean="0"/>
              <a:t>Arrest</a:t>
            </a:r>
          </a:p>
          <a:p>
            <a:pPr lvl="1" eaLnBrk="1" hangingPunct="1">
              <a:lnSpc>
                <a:spcPct val="80000"/>
              </a:lnSpc>
            </a:pPr>
            <a:r>
              <a:rPr lang="en-US" sz="2400" smtClean="0"/>
              <a:t>Civil lawsuits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2054" name="Rectangle 2"/>
          <p:cNvSpPr>
            <a:spLocks noGrp="1"/>
          </p:cNvSpPr>
          <p:nvPr>
            <p:ph type="title"/>
          </p:nvPr>
        </p:nvSpPr>
        <p:spPr/>
        <p:txBody>
          <a:bodyPr/>
          <a:lstStyle/>
          <a:p>
            <a:pPr eaLnBrk="1" hangingPunct="1"/>
            <a:r>
              <a:rPr lang="en-US" smtClean="0"/>
              <a:t>Training</a:t>
            </a:r>
          </a:p>
        </p:txBody>
      </p:sp>
      <p:graphicFrame>
        <p:nvGraphicFramePr>
          <p:cNvPr id="2050" name="Object 4"/>
          <p:cNvGraphicFramePr>
            <a:graphicFrameLocks noChangeAspect="1"/>
          </p:cNvGraphicFramePr>
          <p:nvPr>
            <p:ph sz="half" idx="1"/>
          </p:nvPr>
        </p:nvGraphicFramePr>
        <p:xfrm>
          <a:off x="0" y="1752600"/>
          <a:ext cx="2808288" cy="4267200"/>
        </p:xfrm>
        <a:graphic>
          <a:graphicData uri="http://schemas.openxmlformats.org/presentationml/2006/ole">
            <mc:AlternateContent xmlns:mc="http://schemas.openxmlformats.org/markup-compatibility/2006">
              <mc:Choice xmlns:v="urn:schemas-microsoft-com:vml" Requires="v">
                <p:oleObj spid="_x0000_s2055" name="Acrobat Document" r:id="rId4" imgW="4914731" imgH="6933997" progId="AcroExch.Document.7">
                  <p:embed/>
                </p:oleObj>
              </mc:Choice>
              <mc:Fallback>
                <p:oleObj name="Acrobat Document" r:id="rId4" imgW="4914731" imgH="6933997" progId="AcroExch.Document.7">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280828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1" name="Object 6"/>
          <p:cNvGraphicFramePr>
            <a:graphicFrameLocks noChangeAspect="1"/>
          </p:cNvGraphicFramePr>
          <p:nvPr>
            <p:ph sz="quarter" idx="3"/>
          </p:nvPr>
        </p:nvGraphicFramePr>
        <p:xfrm>
          <a:off x="6146800" y="1752600"/>
          <a:ext cx="2997200" cy="4267200"/>
        </p:xfrm>
        <a:graphic>
          <a:graphicData uri="http://schemas.openxmlformats.org/presentationml/2006/ole">
            <mc:AlternateContent xmlns:mc="http://schemas.openxmlformats.org/markup-compatibility/2006">
              <mc:Choice xmlns:v="urn:schemas-microsoft-com:vml" Requires="v">
                <p:oleObj spid="_x0000_s2056" name="Acrobat Document" r:id="rId6" imgW="5829131" imgH="7543597" progId="AcroExch.Document.7">
                  <p:embed/>
                </p:oleObj>
              </mc:Choice>
              <mc:Fallback>
                <p:oleObj name="Acrobat Document" r:id="rId6" imgW="5829131" imgH="7543597" progId="AcroExch.Document.7">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6800" y="1752600"/>
                        <a:ext cx="2997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9"/>
          <p:cNvGraphicFramePr>
            <a:graphicFrameLocks noChangeAspect="1"/>
          </p:cNvGraphicFramePr>
          <p:nvPr>
            <p:ph sz="quarter" idx="2"/>
          </p:nvPr>
        </p:nvGraphicFramePr>
        <p:xfrm>
          <a:off x="2819400" y="1752600"/>
          <a:ext cx="3297238" cy="4267200"/>
        </p:xfrm>
        <a:graphic>
          <a:graphicData uri="http://schemas.openxmlformats.org/presentationml/2006/ole">
            <mc:AlternateContent xmlns:mc="http://schemas.openxmlformats.org/markup-compatibility/2006">
              <mc:Choice xmlns:v="urn:schemas-microsoft-com:vml" Requires="v">
                <p:oleObj spid="_x0000_s2057" name="Acrobat Document" r:id="rId8" imgW="5829131" imgH="7543597" progId="AcroExch.Document.7">
                  <p:embed/>
                </p:oleObj>
              </mc:Choice>
              <mc:Fallback>
                <p:oleObj name="Acrobat Document" r:id="rId8" imgW="5829131" imgH="7543597" progId="AcroExch.Document.7">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1752600"/>
                        <a:ext cx="329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5058" name="Rectangle 2"/>
          <p:cNvSpPr>
            <a:spLocks noGrp="1"/>
          </p:cNvSpPr>
          <p:nvPr>
            <p:ph type="title"/>
          </p:nvPr>
        </p:nvSpPr>
        <p:spPr/>
        <p:txBody>
          <a:bodyPr/>
          <a:lstStyle/>
          <a:p>
            <a:pPr eaLnBrk="1" hangingPunct="1"/>
            <a:r>
              <a:rPr lang="en-US" smtClean="0"/>
              <a:t>How Do We Get There?</a:t>
            </a:r>
          </a:p>
        </p:txBody>
      </p:sp>
      <p:sp>
        <p:nvSpPr>
          <p:cNvPr id="45059" name="Rectangle 3"/>
          <p:cNvSpPr>
            <a:spLocks noGrp="1"/>
          </p:cNvSpPr>
          <p:nvPr>
            <p:ph type="body" idx="1"/>
          </p:nvPr>
        </p:nvSpPr>
        <p:spPr>
          <a:xfrm>
            <a:off x="457200" y="1752600"/>
            <a:ext cx="8229600" cy="4525963"/>
          </a:xfrm>
        </p:spPr>
        <p:txBody>
          <a:bodyPr/>
          <a:lstStyle/>
          <a:p>
            <a:pPr eaLnBrk="1" hangingPunct="1">
              <a:lnSpc>
                <a:spcPct val="90000"/>
              </a:lnSpc>
            </a:pPr>
            <a:r>
              <a:rPr lang="en-US" smtClean="0"/>
              <a:t>Positive Interaction Program - </a:t>
            </a:r>
            <a:r>
              <a:rPr lang="en-US" b="1" smtClean="0"/>
              <a:t>P.I.P</a:t>
            </a:r>
          </a:p>
          <a:p>
            <a:pPr eaLnBrk="1" hangingPunct="1">
              <a:lnSpc>
                <a:spcPct val="90000"/>
              </a:lnSpc>
            </a:pPr>
            <a:r>
              <a:rPr lang="en-US" smtClean="0"/>
              <a:t>Super Neighborhood groups</a:t>
            </a:r>
          </a:p>
          <a:p>
            <a:pPr eaLnBrk="1" hangingPunct="1">
              <a:lnSpc>
                <a:spcPct val="90000"/>
              </a:lnSpc>
            </a:pPr>
            <a:r>
              <a:rPr lang="en-US" smtClean="0"/>
              <a:t>Homeowners Associations</a:t>
            </a:r>
          </a:p>
          <a:p>
            <a:pPr eaLnBrk="1" hangingPunct="1">
              <a:lnSpc>
                <a:spcPct val="90000"/>
              </a:lnSpc>
            </a:pPr>
            <a:r>
              <a:rPr lang="en-US" smtClean="0"/>
              <a:t>Crime prevention presentations</a:t>
            </a:r>
          </a:p>
          <a:p>
            <a:pPr eaLnBrk="1" hangingPunct="1">
              <a:lnSpc>
                <a:spcPct val="90000"/>
              </a:lnSpc>
            </a:pPr>
            <a:r>
              <a:rPr lang="en-US" smtClean="0"/>
              <a:t>311 (phoned or email)</a:t>
            </a:r>
          </a:p>
          <a:p>
            <a:pPr eaLnBrk="1" hangingPunct="1">
              <a:lnSpc>
                <a:spcPct val="90000"/>
              </a:lnSpc>
            </a:pPr>
            <a:r>
              <a:rPr lang="en-US" smtClean="0"/>
              <a:t>Emails and letters to elected officials </a:t>
            </a:r>
          </a:p>
          <a:p>
            <a:pPr eaLnBrk="1" hangingPunct="1">
              <a:lnSpc>
                <a:spcPct val="90000"/>
              </a:lnSpc>
            </a:pPr>
            <a:r>
              <a:rPr lang="en-US" smtClean="0"/>
              <a:t>Complaints to units by: Phone /Email/Fax</a:t>
            </a:r>
          </a:p>
          <a:p>
            <a:pPr eaLnBrk="1" hangingPunct="1">
              <a:lnSpc>
                <a:spcPct val="90000"/>
              </a:lnSpc>
            </a:pPr>
            <a:r>
              <a:rPr lang="en-US" smtClean="0"/>
              <a:t>Mayor, City Council and Chief of Police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076" name="Rectangle 4"/>
          <p:cNvSpPr>
            <a:spLocks noGrp="1"/>
          </p:cNvSpPr>
          <p:nvPr>
            <p:ph type="ctrTitle"/>
          </p:nvPr>
        </p:nvSpPr>
        <p:spPr>
          <a:xfrm>
            <a:off x="762000" y="152400"/>
            <a:ext cx="7772400" cy="612775"/>
          </a:xfrm>
        </p:spPr>
        <p:txBody>
          <a:bodyPr/>
          <a:lstStyle/>
          <a:p>
            <a:pPr eaLnBrk="1" hangingPunct="1"/>
            <a:r>
              <a:rPr lang="en-US" sz="4000" smtClean="0"/>
              <a:t>Citizen’s complaint form</a:t>
            </a:r>
          </a:p>
        </p:txBody>
      </p:sp>
      <p:graphicFrame>
        <p:nvGraphicFramePr>
          <p:cNvPr id="3074" name="Object 5"/>
          <p:cNvGraphicFramePr>
            <a:graphicFrameLocks noChangeAspect="1"/>
          </p:cNvGraphicFramePr>
          <p:nvPr>
            <p:ph type="subTitle" idx="1"/>
          </p:nvPr>
        </p:nvGraphicFramePr>
        <p:xfrm>
          <a:off x="2362200" y="838200"/>
          <a:ext cx="4651375" cy="6019800"/>
        </p:xfrm>
        <a:graphic>
          <a:graphicData uri="http://schemas.openxmlformats.org/presentationml/2006/ole">
            <mc:AlternateContent xmlns:mc="http://schemas.openxmlformats.org/markup-compatibility/2006">
              <mc:Choice xmlns:v="urn:schemas-microsoft-com:vml" Requires="v">
                <p:oleObj spid="_x0000_s3077" name="Acrobat Document" r:id="rId4" imgW="5829131" imgH="7543597" progId="AcroExch.Document.7">
                  <p:embed/>
                </p:oleObj>
              </mc:Choice>
              <mc:Fallback>
                <p:oleObj name="Acrobat Document" r:id="rId4" imgW="5829131" imgH="7543597" progId="AcroExch.Document.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838200"/>
                        <a:ext cx="4651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100" name="Rectangle 4"/>
          <p:cNvSpPr>
            <a:spLocks noGrp="1"/>
          </p:cNvSpPr>
          <p:nvPr>
            <p:ph type="ctrTitle"/>
          </p:nvPr>
        </p:nvSpPr>
        <p:spPr>
          <a:xfrm>
            <a:off x="838200" y="0"/>
            <a:ext cx="7772400" cy="762000"/>
          </a:xfrm>
        </p:spPr>
        <p:txBody>
          <a:bodyPr/>
          <a:lstStyle/>
          <a:p>
            <a:pPr eaLnBrk="1" hangingPunct="1"/>
            <a:r>
              <a:rPr lang="en-US" smtClean="0"/>
              <a:t>NOTICE OF VIOLATION</a:t>
            </a:r>
          </a:p>
        </p:txBody>
      </p:sp>
      <p:graphicFrame>
        <p:nvGraphicFramePr>
          <p:cNvPr id="4098" name="Object 6"/>
          <p:cNvGraphicFramePr>
            <a:graphicFrameLocks noChangeAspect="1"/>
          </p:cNvGraphicFramePr>
          <p:nvPr>
            <p:ph type="subTitle" idx="1"/>
          </p:nvPr>
        </p:nvGraphicFramePr>
        <p:xfrm>
          <a:off x="2362200" y="838200"/>
          <a:ext cx="4651375" cy="6019800"/>
        </p:xfrm>
        <a:graphic>
          <a:graphicData uri="http://schemas.openxmlformats.org/presentationml/2006/ole">
            <mc:AlternateContent xmlns:mc="http://schemas.openxmlformats.org/markup-compatibility/2006">
              <mc:Choice xmlns:v="urn:schemas-microsoft-com:vml" Requires="v">
                <p:oleObj spid="_x0000_s4101" name="Acrobat Document" r:id="rId4" imgW="5829131" imgH="7543800" progId="AcroExch.Document.7">
                  <p:embed/>
                </p:oleObj>
              </mc:Choice>
              <mc:Fallback>
                <p:oleObj name="Acrobat Document" r:id="rId4" imgW="5829131" imgH="7543800" progId="AcroExch.Document.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838200"/>
                        <a:ext cx="46513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solidFill>
          <a:srgbClr val="D5D0B5"/>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z="3600" b="1" smtClean="0"/>
              <a:t>Solving Problems Through Traditional and Untraditional Means</a:t>
            </a:r>
            <a:br>
              <a:rPr lang="en-US" sz="3600" b="1" smtClean="0"/>
            </a:br>
            <a:r>
              <a:rPr lang="en-US" sz="3600" b="1" smtClean="0"/>
              <a:t>INSERT CHESHIRE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2770" name="Rectangle 7"/>
          <p:cNvSpPr>
            <a:spLocks noChangeArrowheads="1"/>
          </p:cNvSpPr>
          <p:nvPr/>
        </p:nvSpPr>
        <p:spPr bwMode="auto">
          <a:xfrm>
            <a:off x="762000" y="304800"/>
            <a:ext cx="7620000"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pPr>
            <a:r>
              <a:rPr lang="en-US" sz="2000" b="1">
                <a:latin typeface="Calibri" pitchFamily="34" charset="0"/>
                <a:cs typeface="Arial" charset="0"/>
              </a:rPr>
              <a:t>Differential Response Team </a:t>
            </a:r>
          </a:p>
          <a:p>
            <a:pPr algn="ctr" eaLnBrk="1" hangingPunct="1">
              <a:spcBef>
                <a:spcPct val="50000"/>
              </a:spcBef>
            </a:pPr>
            <a:r>
              <a:rPr lang="en-US" sz="2000" b="1">
                <a:latin typeface="Calibri" pitchFamily="34" charset="0"/>
                <a:cs typeface="Arial" charset="0"/>
              </a:rPr>
              <a:t>Mission Statement </a:t>
            </a:r>
          </a:p>
          <a:p>
            <a:pPr algn="ctr" eaLnBrk="1" hangingPunct="1">
              <a:spcBef>
                <a:spcPct val="50000"/>
              </a:spcBef>
            </a:pPr>
            <a:r>
              <a:rPr lang="en-US" sz="2400">
                <a:latin typeface="Calibri" pitchFamily="34" charset="0"/>
                <a:cs typeface="Arial" charset="0"/>
              </a:rPr>
              <a:t>The mission of the Houston Police Department’s Differential Response Team (DRT) is to use </a:t>
            </a:r>
            <a:r>
              <a:rPr lang="en-US" sz="2400" b="1">
                <a:latin typeface="Calibri" pitchFamily="34" charset="0"/>
                <a:cs typeface="Arial" charset="0"/>
              </a:rPr>
              <a:t>non-traditional policing methodology</a:t>
            </a:r>
            <a:r>
              <a:rPr lang="en-US" sz="2400">
                <a:latin typeface="Calibri" pitchFamily="34" charset="0"/>
                <a:cs typeface="Arial" charset="0"/>
              </a:rPr>
              <a:t> to improve the quality of life in the community.  The mission is accomplished by </a:t>
            </a:r>
            <a:r>
              <a:rPr lang="en-US" sz="2400" b="1">
                <a:latin typeface="Calibri" pitchFamily="34" charset="0"/>
                <a:cs typeface="Arial" charset="0"/>
              </a:rPr>
              <a:t>actively seeking the involvement of all stakeholders</a:t>
            </a:r>
            <a:r>
              <a:rPr lang="en-US" sz="2400">
                <a:latin typeface="Calibri" pitchFamily="34" charset="0"/>
                <a:cs typeface="Arial" charset="0"/>
              </a:rPr>
              <a:t> in the community to identify quality of life issues with a crime nexus, which are then addressed by DRT officers via direct involvement using applicable available resources.  The neighborhoods are the basic segments of the community and the DRT officers work pro-actively to solve problems and </a:t>
            </a:r>
            <a:r>
              <a:rPr lang="en-US" sz="2400" b="1">
                <a:latin typeface="Calibri" pitchFamily="34" charset="0"/>
                <a:cs typeface="Arial" charset="0"/>
              </a:rPr>
              <a:t>reduce the fear of crime at the neighborhood level</a:t>
            </a:r>
            <a:r>
              <a:rPr lang="en-US" sz="2400">
                <a:latin typeface="Calibri" pitchFamily="34" charset="0"/>
                <a:cs typeface="Arial" charset="0"/>
              </a:rPr>
              <a:t>.</a:t>
            </a:r>
          </a:p>
          <a:p>
            <a:pPr algn="ctr" eaLnBrk="1" hangingPunct="1">
              <a:spcBef>
                <a:spcPct val="50000"/>
              </a:spcBef>
            </a:pPr>
            <a:endParaRPr lang="en-US" sz="2400">
              <a:latin typeface="Calibri" pitchFamily="34" charset="0"/>
              <a:cs typeface="Arial" charset="0"/>
            </a:endParaRPr>
          </a:p>
          <a:p>
            <a:pPr algn="ctr" eaLnBrk="1" hangingPunct="1">
              <a:spcBef>
                <a:spcPct val="50000"/>
              </a:spcBef>
            </a:pPr>
            <a:endParaRPr lang="en-US">
              <a:latin typeface="Calibri" pitchFamily="34" charset="0"/>
              <a:cs typeface="Arial" charset="0"/>
            </a:endParaRPr>
          </a:p>
          <a:p>
            <a:pPr algn="ctr" eaLnBrk="1" hangingPunct="1">
              <a:spcBef>
                <a:spcPct val="50000"/>
              </a:spcBef>
            </a:pPr>
            <a:endParaRPr lang="en-US">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7106" name="Rectangle 9"/>
          <p:cNvSpPr>
            <a:spLocks noGrp="1"/>
          </p:cNvSpPr>
          <p:nvPr>
            <p:ph type="title"/>
          </p:nvPr>
        </p:nvSpPr>
        <p:spPr/>
        <p:txBody>
          <a:bodyPr/>
          <a:lstStyle/>
          <a:p>
            <a:pPr eaLnBrk="1" hangingPunct="1"/>
            <a:r>
              <a:rPr lang="en-US" smtClean="0"/>
              <a:t>Weeded Lots</a:t>
            </a:r>
          </a:p>
        </p:txBody>
      </p:sp>
      <p:pic>
        <p:nvPicPr>
          <p:cNvPr id="47107" name="Picture 8" descr="Weeded lot Before 2"/>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76800" y="1600200"/>
            <a:ext cx="4267200" cy="3048000"/>
          </a:xfrm>
        </p:spPr>
      </p:pic>
      <p:pic>
        <p:nvPicPr>
          <p:cNvPr id="47108" name="Picture 11" descr="Weeded lot After 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590800" y="4419600"/>
            <a:ext cx="4878388" cy="2743200"/>
          </a:xfrm>
        </p:spPr>
      </p:pic>
      <p:pic>
        <p:nvPicPr>
          <p:cNvPr id="47109" name="Picture 13" descr="Weeded lot  Before 1"/>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52400" y="1600200"/>
            <a:ext cx="5029200" cy="282892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48130" name="Title 1"/>
          <p:cNvSpPr>
            <a:spLocks noGrp="1"/>
          </p:cNvSpPr>
          <p:nvPr>
            <p:ph type="title" sz="quarter"/>
          </p:nvPr>
        </p:nvSpPr>
        <p:spPr/>
        <p:txBody>
          <a:bodyPr anchor="t"/>
          <a:lstStyle/>
          <a:p>
            <a:pPr eaLnBrk="1" hangingPunct="1"/>
            <a:r>
              <a:rPr lang="en-US" sz="3600" smtClean="0">
                <a:cs typeface="Arial" charset="0"/>
              </a:rPr>
              <a:t>Auto Repair Facilities</a:t>
            </a:r>
          </a:p>
        </p:txBody>
      </p:sp>
      <p:pic>
        <p:nvPicPr>
          <p:cNvPr id="48131" name="Picture 8" descr="Garage Investigations 2"/>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3400" y="1600200"/>
            <a:ext cx="3886200" cy="2185988"/>
          </a:xfrm>
        </p:spPr>
      </p:pic>
      <p:pic>
        <p:nvPicPr>
          <p:cNvPr id="48132" name="Picture 9" descr="Unk chem Storeag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24400" y="1600200"/>
            <a:ext cx="3886200" cy="2185988"/>
          </a:xfrm>
        </p:spPr>
      </p:pic>
      <p:pic>
        <p:nvPicPr>
          <p:cNvPr id="48133" name="Picture 10" descr="Trash - rubbish Before"/>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1813" y="3938588"/>
            <a:ext cx="3889375" cy="2187575"/>
          </a:xfrm>
        </p:spPr>
      </p:pic>
      <p:pic>
        <p:nvPicPr>
          <p:cNvPr id="48134" name="Picture 11" descr="Cleaner garage"/>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722813" y="3938588"/>
            <a:ext cx="3889375" cy="218757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smtClean="0">
                <a:latin typeface="OCR A Extended" pitchFamily="50" charset="0"/>
              </a:rPr>
              <a:t>Apartment Buildings</a:t>
            </a:r>
          </a:p>
        </p:txBody>
      </p:sp>
      <p:pic>
        <p:nvPicPr>
          <p:cNvPr id="49155" name="Picture 7" descr="Apt Hability Invt 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1219200"/>
            <a:ext cx="5181600" cy="2914650"/>
          </a:xfrm>
        </p:spPr>
      </p:pic>
      <p:pic>
        <p:nvPicPr>
          <p:cNvPr id="49156" name="Picture 9" descr="Apt Hability Invt 3"/>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352800" y="3752850"/>
            <a:ext cx="5791200" cy="310515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Apt Hability Inv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pt Happy E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1125"/>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itle 3"/>
          <p:cNvSpPr>
            <a:spLocks noGrp="1"/>
          </p:cNvSpPr>
          <p:nvPr>
            <p:ph type="title"/>
          </p:nvPr>
        </p:nvSpPr>
        <p:spPr/>
        <p:txBody>
          <a:bodyPr/>
          <a:lstStyle/>
          <a:p>
            <a:pPr eaLnBrk="1" hangingPunct="1"/>
            <a:r>
              <a:rPr lang="en-US" smtClean="0"/>
              <a:t>North Division 6B30’s                       Apartments Closed or Demolished</a:t>
            </a:r>
          </a:p>
        </p:txBody>
      </p:sp>
      <p:sp>
        <p:nvSpPr>
          <p:cNvPr id="54275" name="Text Placeholder 4"/>
          <p:cNvSpPr>
            <a:spLocks noGrp="1"/>
          </p:cNvSpPr>
          <p:nvPr>
            <p:ph type="body" idx="1"/>
          </p:nvPr>
        </p:nvSpPr>
        <p:spPr/>
        <p:txBody>
          <a:bodyPr/>
          <a:lstStyle/>
          <a:p>
            <a:pPr eaLnBrk="1" hangingPunct="1"/>
            <a:endParaRPr lang="en-US" smtClean="0"/>
          </a:p>
        </p:txBody>
      </p:sp>
      <p:sp>
        <p:nvSpPr>
          <p:cNvPr id="54276" name="Content Placeholder 5"/>
          <p:cNvSpPr>
            <a:spLocks noGrp="1"/>
          </p:cNvSpPr>
          <p:nvPr>
            <p:ph sz="half" idx="2"/>
          </p:nvPr>
        </p:nvSpPr>
        <p:spPr>
          <a:xfrm>
            <a:off x="381000" y="1981200"/>
            <a:ext cx="4040188" cy="4678363"/>
          </a:xfrm>
        </p:spPr>
        <p:txBody>
          <a:bodyPr/>
          <a:lstStyle/>
          <a:p>
            <a:pPr eaLnBrk="1" hangingPunct="1"/>
            <a:r>
              <a:rPr lang="en-US" sz="2000" smtClean="0"/>
              <a:t>5600 Holly View Demolished         (The Gables)</a:t>
            </a:r>
          </a:p>
          <a:p>
            <a:pPr eaLnBrk="1" hangingPunct="1"/>
            <a:r>
              <a:rPr lang="en-US" sz="2000" smtClean="0"/>
              <a:t>5900 DeSoto Demolished (Candlelight Trails)</a:t>
            </a:r>
          </a:p>
          <a:p>
            <a:pPr eaLnBrk="1" hangingPunct="1"/>
            <a:r>
              <a:rPr lang="en-US" sz="2000" smtClean="0"/>
              <a:t>5353 DeSoto Closed- Demolition Pending (Oakbrook)</a:t>
            </a:r>
          </a:p>
          <a:p>
            <a:pPr eaLnBrk="1" hangingPunct="1"/>
            <a:r>
              <a:rPr lang="en-US" sz="2000" smtClean="0"/>
              <a:t>5399 DeSoto Partially Closed</a:t>
            </a:r>
          </a:p>
          <a:p>
            <a:pPr eaLnBrk="1" hangingPunct="1"/>
            <a:r>
              <a:rPr lang="en-US" sz="2000" smtClean="0"/>
              <a:t>	(Candlewood Glen)</a:t>
            </a:r>
          </a:p>
          <a:p>
            <a:pPr eaLnBrk="1" hangingPunct="1"/>
            <a:r>
              <a:rPr lang="en-US" sz="2000" smtClean="0"/>
              <a:t>3902 W. Little York Closed- Demolition Pending           (Inwood Oaks)</a:t>
            </a:r>
          </a:p>
          <a:p>
            <a:pPr eaLnBrk="1" hangingPunct="1"/>
            <a:r>
              <a:rPr lang="en-US" sz="2000" smtClean="0"/>
              <a:t>3500 W. Little York Partially Closed (Oak Villa)</a:t>
            </a:r>
          </a:p>
          <a:p>
            <a:pPr eaLnBrk="1" hangingPunct="1"/>
            <a:endParaRPr lang="en-US" smtClean="0"/>
          </a:p>
        </p:txBody>
      </p:sp>
      <p:sp>
        <p:nvSpPr>
          <p:cNvPr id="54277" name="Text Placeholder 6"/>
          <p:cNvSpPr>
            <a:spLocks noGrp="1"/>
          </p:cNvSpPr>
          <p:nvPr>
            <p:ph type="body" sz="quarter" idx="3"/>
          </p:nvPr>
        </p:nvSpPr>
        <p:spPr/>
        <p:txBody>
          <a:bodyPr/>
          <a:lstStyle/>
          <a:p>
            <a:pPr eaLnBrk="1" hangingPunct="1"/>
            <a:endParaRPr lang="en-US" smtClean="0"/>
          </a:p>
        </p:txBody>
      </p:sp>
      <p:pic>
        <p:nvPicPr>
          <p:cNvPr id="542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1514475"/>
            <a:ext cx="4648200"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010025" y="4668838"/>
            <a:ext cx="5133975" cy="2189162"/>
          </a:xfr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95300" y="152400"/>
            <a:ext cx="8229600" cy="792163"/>
          </a:xfrm>
          <a:solidFill>
            <a:schemeClr val="bg1"/>
          </a:solidFill>
        </p:spPr>
        <p:txBody>
          <a:bodyPr/>
          <a:lstStyle/>
          <a:p>
            <a:pPr eaLnBrk="1" hangingPunct="1"/>
            <a:r>
              <a:rPr lang="en-US" sz="3600" smtClean="0"/>
              <a:t>Mayor Parker Takes Care of Business</a:t>
            </a:r>
          </a:p>
        </p:txBody>
      </p:sp>
      <p:pic>
        <p:nvPicPr>
          <p:cNvPr id="552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69963"/>
            <a:ext cx="78486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sz="3200" smtClean="0"/>
              <a:t>North Division 6B30’s                             Apartments Remodeled and Rehabilitated </a:t>
            </a:r>
          </a:p>
        </p:txBody>
      </p:sp>
      <p:sp>
        <p:nvSpPr>
          <p:cNvPr id="56323" name="Text Placeholder 3"/>
          <p:cNvSpPr>
            <a:spLocks noGrp="1"/>
          </p:cNvSpPr>
          <p:nvPr>
            <p:ph type="body" idx="1"/>
          </p:nvPr>
        </p:nvSpPr>
        <p:spPr/>
        <p:txBody>
          <a:bodyPr/>
          <a:lstStyle/>
          <a:p>
            <a:pPr eaLnBrk="1" hangingPunct="1"/>
            <a:endParaRPr lang="en-US" smtClean="0"/>
          </a:p>
        </p:txBody>
      </p:sp>
      <p:sp>
        <p:nvSpPr>
          <p:cNvPr id="56324" name="Content Placeholder 4"/>
          <p:cNvSpPr>
            <a:spLocks noGrp="1"/>
          </p:cNvSpPr>
          <p:nvPr>
            <p:ph sz="half" idx="2"/>
          </p:nvPr>
        </p:nvSpPr>
        <p:spPr/>
        <p:txBody>
          <a:bodyPr/>
          <a:lstStyle/>
          <a:p>
            <a:pPr eaLnBrk="1" hangingPunct="1"/>
            <a:r>
              <a:rPr lang="en-US" smtClean="0"/>
              <a:t>5555 Hollyview</a:t>
            </a:r>
          </a:p>
          <a:p>
            <a:pPr eaLnBrk="1" hangingPunct="1"/>
            <a:r>
              <a:rPr lang="en-US" smtClean="0"/>
              <a:t>5550 Hollyview</a:t>
            </a:r>
          </a:p>
          <a:p>
            <a:pPr eaLnBrk="1" hangingPunct="1"/>
            <a:r>
              <a:rPr lang="en-US" smtClean="0"/>
              <a:t>6240 Antoine</a:t>
            </a:r>
          </a:p>
          <a:p>
            <a:pPr eaLnBrk="1" hangingPunct="1"/>
            <a:r>
              <a:rPr lang="en-US" smtClean="0"/>
              <a:t>6101 Antoine</a:t>
            </a:r>
          </a:p>
          <a:p>
            <a:pPr eaLnBrk="1" hangingPunct="1"/>
            <a:r>
              <a:rPr lang="en-US" smtClean="0"/>
              <a:t>5300 DeSoto</a:t>
            </a:r>
          </a:p>
          <a:p>
            <a:pPr eaLnBrk="1" hangingPunct="1"/>
            <a:endParaRPr lang="en-US" smtClean="0"/>
          </a:p>
          <a:p>
            <a:pPr eaLnBrk="1" hangingPunct="1"/>
            <a:r>
              <a:rPr lang="en-US" smtClean="0"/>
              <a:t>HPD worked with C.O.H. and Management District to get block grants for apartment complex rehab</a:t>
            </a:r>
          </a:p>
          <a:p>
            <a:pPr eaLnBrk="1" hangingPunct="1"/>
            <a:endParaRPr lang="en-US" smtClean="0"/>
          </a:p>
        </p:txBody>
      </p:sp>
      <p:sp>
        <p:nvSpPr>
          <p:cNvPr id="56325" name="Text Placeholder 5"/>
          <p:cNvSpPr>
            <a:spLocks noGrp="1"/>
          </p:cNvSpPr>
          <p:nvPr>
            <p:ph type="body" sz="quarter" idx="3"/>
          </p:nvPr>
        </p:nvSpPr>
        <p:spPr/>
        <p:txBody>
          <a:bodyPr/>
          <a:lstStyle/>
          <a:p>
            <a:pPr eaLnBrk="1" hangingPunct="1"/>
            <a:endParaRPr lang="en-US" smtClean="0"/>
          </a:p>
        </p:txBody>
      </p:sp>
      <p:pic>
        <p:nvPicPr>
          <p:cNvPr id="563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716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3"/>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800600" y="4103688"/>
            <a:ext cx="4175125" cy="2982912"/>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3794" name="Title 1"/>
          <p:cNvSpPr>
            <a:spLocks noGrp="1"/>
          </p:cNvSpPr>
          <p:nvPr>
            <p:ph type="title" idx="4294967295"/>
          </p:nvPr>
        </p:nvSpPr>
        <p:spPr/>
        <p:txBody>
          <a:bodyPr/>
          <a:lstStyle/>
          <a:p>
            <a:pPr eaLnBrk="1" hangingPunct="1"/>
            <a:r>
              <a:rPr lang="en-US" b="1" smtClean="0"/>
              <a:t>D.R.T. - About </a:t>
            </a:r>
            <a:r>
              <a:rPr lang="en-US" b="1" i="1" smtClean="0"/>
              <a:t>Us</a:t>
            </a:r>
          </a:p>
        </p:txBody>
      </p:sp>
      <p:sp>
        <p:nvSpPr>
          <p:cNvPr id="33795" name="Content Placeholder 2"/>
          <p:cNvSpPr>
            <a:spLocks noGrp="1"/>
          </p:cNvSpPr>
          <p:nvPr>
            <p:ph idx="4294967295"/>
          </p:nvPr>
        </p:nvSpPr>
        <p:spPr>
          <a:xfrm>
            <a:off x="457200" y="1600200"/>
            <a:ext cx="8229600" cy="5029200"/>
          </a:xfrm>
        </p:spPr>
        <p:txBody>
          <a:bodyPr/>
          <a:lstStyle/>
          <a:p>
            <a:pPr eaLnBrk="1" hangingPunct="1"/>
            <a:r>
              <a:rPr lang="en-US" sz="2800" smtClean="0"/>
              <a:t>Uniformed officers that operate as separate units within patrol divisions</a:t>
            </a:r>
          </a:p>
          <a:p>
            <a:pPr eaLnBrk="1" hangingPunct="1"/>
            <a:r>
              <a:rPr lang="en-US" sz="2800" smtClean="0"/>
              <a:t>All patrol divisions have at least one D.R.T.  Officer - the largest having 18</a:t>
            </a:r>
          </a:p>
          <a:p>
            <a:pPr eaLnBrk="1" hangingPunct="1"/>
            <a:r>
              <a:rPr lang="en-US" sz="2800" smtClean="0"/>
              <a:t>Separate chain of command working closely with patrol </a:t>
            </a:r>
          </a:p>
          <a:p>
            <a:pPr eaLnBrk="1" hangingPunct="1"/>
            <a:r>
              <a:rPr lang="en-US" sz="2800" smtClean="0"/>
              <a:t>Division Commander directs the focus of the unit for the community they serve</a:t>
            </a:r>
          </a:p>
          <a:p>
            <a:pPr eaLnBrk="1" hangingPunct="1"/>
            <a:r>
              <a:rPr lang="en-US" sz="2800" smtClean="0"/>
              <a:t>Shifts vary from among the divisions</a:t>
            </a:r>
          </a:p>
          <a:p>
            <a:pPr eaLnBrk="1" hangingPunct="1"/>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4BE98"/>
        </a:solidFill>
        <a:effectLst/>
      </p:bgPr>
    </p:bg>
    <p:spTree>
      <p:nvGrpSpPr>
        <p:cNvPr id="1" name=""/>
        <p:cNvGrpSpPr/>
        <p:nvPr/>
      </p:nvGrpSpPr>
      <p:grpSpPr>
        <a:xfrm>
          <a:off x="0" y="0"/>
          <a:ext cx="0" cy="0"/>
          <a:chOff x="0" y="0"/>
          <a:chExt cx="0" cy="0"/>
        </a:xfrm>
      </p:grpSpPr>
      <p:sp>
        <p:nvSpPr>
          <p:cNvPr id="57346" name="Title 1"/>
          <p:cNvSpPr>
            <a:spLocks noGrp="1"/>
          </p:cNvSpPr>
          <p:nvPr>
            <p:ph type="ctrTitle"/>
          </p:nvPr>
        </p:nvSpPr>
        <p:spPr>
          <a:xfrm>
            <a:off x="685800" y="228600"/>
            <a:ext cx="7772400" cy="1470025"/>
          </a:xfrm>
        </p:spPr>
        <p:txBody>
          <a:bodyPr/>
          <a:lstStyle/>
          <a:p>
            <a:pPr eaLnBrk="1" hangingPunct="1"/>
            <a:r>
              <a:rPr lang="en-US" b="1" smtClean="0">
                <a:latin typeface="OCR A Extended" pitchFamily="50" charset="0"/>
              </a:rPr>
              <a:t>Narcotics Trafficking</a:t>
            </a:r>
            <a:br>
              <a:rPr lang="en-US" b="1" smtClean="0">
                <a:latin typeface="OCR A Extended" pitchFamily="50" charset="0"/>
              </a:rPr>
            </a:br>
            <a:r>
              <a:rPr lang="en-US" b="1" smtClean="0">
                <a:latin typeface="OCR A Extended" pitchFamily="50" charset="0"/>
              </a:rPr>
              <a:t>Prostitution</a:t>
            </a:r>
          </a:p>
        </p:txBody>
      </p:sp>
      <p:sp>
        <p:nvSpPr>
          <p:cNvPr id="57347" name="Rectangle 3"/>
          <p:cNvSpPr>
            <a:spLocks noGrp="1"/>
          </p:cNvSpPr>
          <p:nvPr>
            <p:ph type="subTitle" idx="1"/>
          </p:nvPr>
        </p:nvSpPr>
        <p:spPr>
          <a:xfrm>
            <a:off x="1143000" y="2438400"/>
            <a:ext cx="6705600" cy="3124200"/>
          </a:xfrm>
        </p:spPr>
        <p:txBody>
          <a:bodyPr/>
          <a:lstStyle/>
          <a:p>
            <a:pPr eaLnBrk="1" hangingPunct="1"/>
            <a:r>
              <a:rPr lang="en-US" smtClean="0"/>
              <a:t>Chapter 125 Investigations</a:t>
            </a:r>
          </a:p>
          <a:p>
            <a:pPr eaLnBrk="1" hangingPunct="1"/>
            <a:endParaRPr lang="en-US" smtClean="0"/>
          </a:p>
          <a:p>
            <a:pPr eaLnBrk="1" hangingPunct="1"/>
            <a:r>
              <a:rPr lang="en-US" smtClean="0"/>
              <a:t>F.A.S.T. Unit</a:t>
            </a:r>
          </a:p>
          <a:p>
            <a:pPr eaLnBrk="1" hangingPunct="1"/>
            <a:endParaRPr lang="en-US" smtClean="0"/>
          </a:p>
          <a:p>
            <a:pPr eaLnBrk="1" hangingPunct="1"/>
            <a:r>
              <a:rPr lang="en-US" smtClean="0"/>
              <a:t>Integrated investigations</a:t>
            </a:r>
          </a:p>
          <a:p>
            <a:pPr eaLnBrk="1" hangingPunct="1"/>
            <a:endParaRPr lang="en-US"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0"/>
            <a:ext cx="93599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9050" y="-1371600"/>
            <a:ext cx="15544800" cy="1165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60418" name="Rectangle 4"/>
          <p:cNvSpPr>
            <a:spLocks noGrp="1"/>
          </p:cNvSpPr>
          <p:nvPr>
            <p:ph type="title"/>
          </p:nvPr>
        </p:nvSpPr>
        <p:spPr/>
        <p:txBody>
          <a:bodyPr/>
          <a:lstStyle/>
          <a:p>
            <a:pPr eaLnBrk="1" hangingPunct="1"/>
            <a:r>
              <a:rPr lang="en-US" sz="4000" smtClean="0"/>
              <a:t>Transition from Inspector to Officer</a:t>
            </a:r>
            <a:br>
              <a:rPr lang="en-US" sz="4000" smtClean="0"/>
            </a:br>
            <a:r>
              <a:rPr lang="en-US" sz="4000" smtClean="0"/>
              <a:t> </a:t>
            </a:r>
            <a:r>
              <a:rPr lang="en-US" sz="4500" b="1" smtClean="0">
                <a:latin typeface="Arial" charset="0"/>
                <a:cs typeface="Arial" charset="0"/>
              </a:rPr>
              <a:t>Officer David Eagan</a:t>
            </a:r>
            <a:r>
              <a:rPr lang="en-US" sz="4500" smtClean="0">
                <a:latin typeface="Arial" charset="0"/>
                <a:cs typeface="Arial" charset="0"/>
              </a:rPr>
              <a:t> </a:t>
            </a:r>
          </a:p>
        </p:txBody>
      </p:sp>
      <p:sp>
        <p:nvSpPr>
          <p:cNvPr id="60419" name="Rectangle 5"/>
          <p:cNvSpPr>
            <a:spLocks noGrp="1"/>
          </p:cNvSpPr>
          <p:nvPr>
            <p:ph type="body" sz="half" idx="1"/>
          </p:nvPr>
        </p:nvSpPr>
        <p:spPr>
          <a:xfrm>
            <a:off x="152400" y="1676400"/>
            <a:ext cx="4038600" cy="4525963"/>
          </a:xfrm>
        </p:spPr>
        <p:txBody>
          <a:bodyPr/>
          <a:lstStyle/>
          <a:p>
            <a:pPr eaLnBrk="1" hangingPunct="1">
              <a:lnSpc>
                <a:spcPct val="90000"/>
              </a:lnSpc>
              <a:buFont typeface="Arial" charset="0"/>
              <a:buNone/>
            </a:pPr>
            <a:r>
              <a:rPr lang="en-US" sz="3300" smtClean="0">
                <a:latin typeface="Arial" charset="0"/>
                <a:cs typeface="Arial" charset="0"/>
              </a:rPr>
              <a:t>   3600  lbs of Marijuana during D.R.T. investigation</a:t>
            </a:r>
          </a:p>
          <a:p>
            <a:pPr eaLnBrk="1" hangingPunct="1">
              <a:lnSpc>
                <a:spcPct val="90000"/>
              </a:lnSpc>
              <a:buFont typeface="Arial" charset="0"/>
              <a:buNone/>
            </a:pPr>
            <a:r>
              <a:rPr lang="en-US" sz="3300" smtClean="0">
                <a:latin typeface="Arial" charset="0"/>
                <a:cs typeface="Arial" charset="0"/>
              </a:rPr>
              <a:t>   He is D.R.T.  certified and one of the original D.R.T. officers of North Division </a:t>
            </a:r>
          </a:p>
        </p:txBody>
      </p:sp>
      <p:pic>
        <p:nvPicPr>
          <p:cNvPr id="60420" name="Picture 2"/>
          <p:cNvPicPr>
            <a:picLocks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038600" y="2209800"/>
            <a:ext cx="5257800" cy="3781425"/>
          </a:xfr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DSC01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42900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62466" name="Picture 4" descr="DSC027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1450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63490" name="Picture 4" descr="DSC027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64514" name="Rectangle 4"/>
          <p:cNvSpPr>
            <a:spLocks noGrp="1"/>
          </p:cNvSpPr>
          <p:nvPr>
            <p:ph type="title"/>
          </p:nvPr>
        </p:nvSpPr>
        <p:spPr/>
        <p:txBody>
          <a:bodyPr/>
          <a:lstStyle/>
          <a:p>
            <a:pPr eaLnBrk="1" hangingPunct="1"/>
            <a:r>
              <a:rPr lang="en-US" smtClean="0"/>
              <a:t>Fresh Tacos Anyone??</a:t>
            </a:r>
          </a:p>
        </p:txBody>
      </p:sp>
      <p:pic>
        <p:nvPicPr>
          <p:cNvPr id="64515" name="Picture 5" descr="DSC005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3413"/>
            <a:ext cx="9144000"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pic>
        <p:nvPicPr>
          <p:cNvPr id="65538" name="Picture 4" descr="DSC005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743200"/>
            <a:ext cx="18072100" cy="101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3000"/>
            <a:lum/>
          </a:blip>
          <a:srcRect/>
          <a:stretch>
            <a:fillRect l="-5000" r="-5000"/>
          </a:stretch>
        </a:blipFill>
        <a:effectLst/>
      </p:bgPr>
    </p:bg>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smtClean="0"/>
              <a:t> DRT Partnerships</a:t>
            </a:r>
          </a:p>
        </p:txBody>
      </p:sp>
      <p:pic>
        <p:nvPicPr>
          <p:cNvPr id="665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763" y="1703388"/>
            <a:ext cx="1198562"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684338"/>
            <a:ext cx="1516063"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675" y="4778375"/>
            <a:ext cx="1298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7875" y="3100388"/>
            <a:ext cx="9525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1100" y="4784725"/>
            <a:ext cx="1154113"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8013" y="1631950"/>
            <a:ext cx="1292225"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3152775"/>
            <a:ext cx="12668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0763" y="3067050"/>
            <a:ext cx="1295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9063" y="3067050"/>
            <a:ext cx="130333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79513" y="4784725"/>
            <a:ext cx="1389062"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4818" name="Title 1"/>
          <p:cNvSpPr>
            <a:spLocks noGrp="1"/>
          </p:cNvSpPr>
          <p:nvPr>
            <p:ph type="title" idx="4294967295"/>
          </p:nvPr>
        </p:nvSpPr>
        <p:spPr/>
        <p:txBody>
          <a:bodyPr/>
          <a:lstStyle/>
          <a:p>
            <a:pPr eaLnBrk="1" hangingPunct="1"/>
            <a:r>
              <a:rPr lang="en-US" b="1" smtClean="0"/>
              <a:t>D.R.T. </a:t>
            </a:r>
            <a:r>
              <a:rPr lang="en-US" b="1" i="1" smtClean="0"/>
              <a:t>Explained</a:t>
            </a:r>
          </a:p>
        </p:txBody>
      </p:sp>
      <p:sp>
        <p:nvSpPr>
          <p:cNvPr id="34819" name="Content Placeholder 2"/>
          <p:cNvSpPr>
            <a:spLocks noGrp="1"/>
          </p:cNvSpPr>
          <p:nvPr>
            <p:ph idx="4294967295"/>
          </p:nvPr>
        </p:nvSpPr>
        <p:spPr>
          <a:xfrm>
            <a:off x="457200" y="1295400"/>
            <a:ext cx="8229600" cy="4525963"/>
          </a:xfrm>
        </p:spPr>
        <p:txBody>
          <a:bodyPr/>
          <a:lstStyle/>
          <a:p>
            <a:pPr eaLnBrk="1" hangingPunct="1">
              <a:lnSpc>
                <a:spcPct val="150000"/>
              </a:lnSpc>
            </a:pPr>
            <a:r>
              <a:rPr lang="en-US" smtClean="0"/>
              <a:t>Highly trained multi-discipline unit</a:t>
            </a:r>
          </a:p>
          <a:p>
            <a:pPr eaLnBrk="1" hangingPunct="1">
              <a:lnSpc>
                <a:spcPct val="150000"/>
              </a:lnSpc>
            </a:pPr>
            <a:r>
              <a:rPr lang="en-US" smtClean="0"/>
              <a:t>Expertise in City Codes and their applications as enforcement tools</a:t>
            </a:r>
          </a:p>
          <a:p>
            <a:pPr eaLnBrk="1" hangingPunct="1">
              <a:lnSpc>
                <a:spcPct val="150000"/>
              </a:lnSpc>
            </a:pPr>
            <a:r>
              <a:rPr lang="en-US" smtClean="0"/>
              <a:t>Scan Analysis Response Access (S.A.R.A) method  (Problem Solving)</a:t>
            </a:r>
          </a:p>
          <a:p>
            <a:pPr eaLnBrk="1" hangingPunct="1">
              <a:lnSpc>
                <a:spcPct val="150000"/>
              </a:lnSpc>
            </a:pPr>
            <a:r>
              <a:rPr lang="en-US" smtClean="0"/>
              <a:t>Broken Windows Theory</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p:cNvSpPr>
          <p:nvPr>
            <p:ph type="ctrTitle" idx="4294967295"/>
          </p:nvPr>
        </p:nvSpPr>
        <p:spPr>
          <a:xfrm>
            <a:off x="914400" y="2133600"/>
            <a:ext cx="7772400" cy="1470025"/>
          </a:xfrm>
        </p:spPr>
        <p:txBody>
          <a:bodyPr/>
          <a:lstStyle/>
          <a:p>
            <a:pPr eaLnBrk="1" hangingPunct="1"/>
            <a:r>
              <a:rPr lang="en-US" smtClean="0"/>
              <a:t/>
            </a:r>
            <a:br>
              <a:rPr lang="en-US" smtClean="0"/>
            </a:br>
            <a:r>
              <a:rPr lang="en-US" smtClean="0"/>
              <a:t>QUESTIONS?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p:nvPr>
        </p:nvSpPr>
        <p:spPr/>
        <p:txBody>
          <a:bodyPr/>
          <a:lstStyle/>
          <a:p>
            <a:pPr eaLnBrk="1" hangingPunct="1"/>
            <a:r>
              <a:rPr lang="en-US" sz="4800" smtClean="0"/>
              <a:t>Thank You!!</a:t>
            </a:r>
          </a:p>
        </p:txBody>
      </p:sp>
      <p:sp>
        <p:nvSpPr>
          <p:cNvPr id="68611" name="Rectangle 3"/>
          <p:cNvSpPr>
            <a:spLocks noGrp="1"/>
          </p:cNvSpPr>
          <p:nvPr>
            <p:ph type="body" idx="1"/>
          </p:nvPr>
        </p:nvSpPr>
        <p:spPr>
          <a:xfrm>
            <a:off x="533400" y="2332038"/>
            <a:ext cx="8229600" cy="4525962"/>
          </a:xfrm>
        </p:spPr>
        <p:txBody>
          <a:bodyPr/>
          <a:lstStyle/>
          <a:p>
            <a:pPr algn="ctr" eaLnBrk="1" hangingPunct="1">
              <a:lnSpc>
                <a:spcPct val="90000"/>
              </a:lnSpc>
              <a:buFont typeface="Arial" charset="0"/>
              <a:buNone/>
            </a:pPr>
            <a:endParaRPr lang="en-US" sz="2800" smtClean="0"/>
          </a:p>
          <a:p>
            <a:pPr algn="ctr" eaLnBrk="1" hangingPunct="1">
              <a:lnSpc>
                <a:spcPct val="90000"/>
              </a:lnSpc>
              <a:buFont typeface="Arial" charset="0"/>
              <a:buNone/>
            </a:pPr>
            <a:r>
              <a:rPr lang="en-US" sz="2800" smtClean="0"/>
              <a:t>Sergeant Mike Hill</a:t>
            </a:r>
          </a:p>
          <a:p>
            <a:pPr algn="ctr" eaLnBrk="1" hangingPunct="1">
              <a:lnSpc>
                <a:spcPct val="90000"/>
              </a:lnSpc>
              <a:buFont typeface="Arial" charset="0"/>
              <a:buNone/>
            </a:pPr>
            <a:r>
              <a:rPr lang="en-US" sz="2800" smtClean="0"/>
              <a:t>City-Wide DRT Coordinator</a:t>
            </a:r>
          </a:p>
          <a:p>
            <a:pPr algn="ctr" eaLnBrk="1" hangingPunct="1">
              <a:lnSpc>
                <a:spcPct val="90000"/>
              </a:lnSpc>
            </a:pPr>
            <a:endParaRPr lang="en-US" sz="2800" smtClean="0"/>
          </a:p>
          <a:p>
            <a:pPr algn="ctr" eaLnBrk="1" hangingPunct="1">
              <a:lnSpc>
                <a:spcPct val="90000"/>
              </a:lnSpc>
              <a:buFont typeface="Arial" charset="0"/>
              <a:buNone/>
            </a:pPr>
            <a:r>
              <a:rPr lang="en-US" sz="2800" smtClean="0">
                <a:hlinkClick r:id="rId2"/>
              </a:rPr>
              <a:t>Mike.hill@cityofhouston.net</a:t>
            </a:r>
            <a:endParaRPr lang="en-US" sz="2800" smtClean="0"/>
          </a:p>
          <a:p>
            <a:pPr algn="ctr" eaLnBrk="1" hangingPunct="1">
              <a:lnSpc>
                <a:spcPct val="90000"/>
              </a:lnSpc>
              <a:buFont typeface="Arial" charset="0"/>
              <a:buNone/>
            </a:pPr>
            <a:r>
              <a:rPr lang="en-US" sz="2800" smtClean="0"/>
              <a:t>832.394.1350 (office)</a:t>
            </a:r>
          </a:p>
          <a:p>
            <a:pPr algn="ctr" eaLnBrk="1" hangingPunct="1">
              <a:lnSpc>
                <a:spcPct val="90000"/>
              </a:lnSpc>
              <a:buFont typeface="Arial" charset="0"/>
              <a:buNone/>
            </a:pPr>
            <a:r>
              <a:rPr lang="en-US" sz="2800" smtClean="0"/>
              <a:t>Office 217</a:t>
            </a:r>
          </a:p>
          <a:p>
            <a:pPr algn="ctr" eaLnBrk="1" hangingPunct="1">
              <a:lnSpc>
                <a:spcPct val="90000"/>
              </a:lnSpc>
              <a:buFont typeface="Arial" charset="0"/>
              <a:buNone/>
            </a:pPr>
            <a:r>
              <a:rPr lang="en-US" sz="2800" smtClean="0"/>
              <a:t>7277 Regency Square</a:t>
            </a:r>
          </a:p>
          <a:p>
            <a:pPr algn="ctr" eaLnBrk="1" hangingPunct="1">
              <a:lnSpc>
                <a:spcPct val="90000"/>
              </a:lnSpc>
              <a:buFont typeface="Arial" charset="0"/>
              <a:buNone/>
            </a:pPr>
            <a:r>
              <a:rPr lang="en-US" sz="2800" smtClean="0"/>
              <a:t>Houston, Texas 77036</a:t>
            </a:r>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5842" name="Title 1"/>
          <p:cNvSpPr>
            <a:spLocks noGrp="1"/>
          </p:cNvSpPr>
          <p:nvPr>
            <p:ph type="title" idx="4294967295"/>
          </p:nvPr>
        </p:nvSpPr>
        <p:spPr/>
        <p:txBody>
          <a:bodyPr/>
          <a:lstStyle/>
          <a:p>
            <a:pPr eaLnBrk="1" hangingPunct="1"/>
            <a:r>
              <a:rPr lang="en-US" b="1" smtClean="0">
                <a:latin typeface="OCR A Extended" pitchFamily="50" charset="0"/>
              </a:rPr>
              <a:t> </a:t>
            </a:r>
            <a:r>
              <a:rPr lang="en-US" b="1" smtClean="0"/>
              <a:t>The Broken Windows Theory</a:t>
            </a:r>
          </a:p>
        </p:txBody>
      </p:sp>
      <p:sp>
        <p:nvSpPr>
          <p:cNvPr id="35843" name="Content Placeholder 2"/>
          <p:cNvSpPr>
            <a:spLocks noGrp="1"/>
          </p:cNvSpPr>
          <p:nvPr>
            <p:ph idx="4294967295"/>
          </p:nvPr>
        </p:nvSpPr>
        <p:spPr/>
        <p:txBody>
          <a:bodyPr/>
          <a:lstStyle/>
          <a:p>
            <a:pPr marL="0" indent="0" algn="just" eaLnBrk="1" hangingPunct="1">
              <a:lnSpc>
                <a:spcPct val="80000"/>
              </a:lnSpc>
              <a:buFont typeface="Arial" charset="0"/>
              <a:buNone/>
            </a:pPr>
            <a:r>
              <a:rPr lang="en-US" sz="2700" smtClean="0"/>
              <a:t>	A broken window, a weeded lot or a junk motor vehicle, do no great harm to a neighborhood if promptly addressed. But left untended, it sends a signal: </a:t>
            </a:r>
            <a:r>
              <a:rPr lang="en-US" sz="2700" b="1" smtClean="0"/>
              <a:t>no one cares about this neighborhood</a:t>
            </a:r>
            <a:r>
              <a:rPr lang="en-US" sz="2700" smtClean="0"/>
              <a:t>. Those who engage in such behaviors will feel safe here.</a:t>
            </a:r>
          </a:p>
          <a:p>
            <a:pPr marL="0" indent="0" algn="just" eaLnBrk="1" hangingPunct="1">
              <a:lnSpc>
                <a:spcPct val="80000"/>
              </a:lnSpc>
              <a:buFont typeface="Arial" charset="0"/>
              <a:buNone/>
            </a:pPr>
            <a:endParaRPr lang="en-US" sz="2700" smtClean="0"/>
          </a:p>
          <a:p>
            <a:pPr marL="0" indent="0" algn="just" eaLnBrk="1" hangingPunct="1">
              <a:lnSpc>
                <a:spcPct val="80000"/>
              </a:lnSpc>
              <a:buFont typeface="Arial" charset="0"/>
              <a:buNone/>
            </a:pPr>
            <a:r>
              <a:rPr lang="en-US" sz="2700" smtClean="0"/>
              <a:t>	In short the smallest symptoms of antisocial behavior will, left to fester, breed greater and greater crimes, all the way down to murder.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D5D5"/>
        </a:solidFill>
        <a:effectLst/>
      </p:bgPr>
    </p:bg>
    <p:spTree>
      <p:nvGrpSpPr>
        <p:cNvPr id="1" name=""/>
        <p:cNvGrpSpPr/>
        <p:nvPr/>
      </p:nvGrpSpPr>
      <p:grpSpPr>
        <a:xfrm>
          <a:off x="0" y="0"/>
          <a:ext cx="0" cy="0"/>
          <a:chOff x="0" y="0"/>
          <a:chExt cx="0" cy="0"/>
        </a:xfrm>
      </p:grpSpPr>
      <p:sp>
        <p:nvSpPr>
          <p:cNvPr id="1028" name="Rectangle 2"/>
          <p:cNvSpPr>
            <a:spLocks noChangeArrowheads="1"/>
          </p:cNvSpPr>
          <p:nvPr>
            <p:ph type="ctrTitle"/>
          </p:nvPr>
        </p:nvSpPr>
        <p:spPr>
          <a:xfrm>
            <a:off x="2209800" y="304800"/>
            <a:ext cx="6934200" cy="1371600"/>
          </a:xfrm>
          <a:noFill/>
        </p:spPr>
        <p:txBody>
          <a:bodyPr lIns="92075" tIns="46038" rIns="92075" bIns="46038"/>
          <a:lstStyle/>
          <a:p>
            <a:pPr eaLnBrk="1" hangingPunct="1"/>
            <a:r>
              <a:rPr lang="en-US" sz="4000" smtClean="0"/>
              <a:t>Divisional Crime Alert Network (DCAN)</a:t>
            </a:r>
          </a:p>
        </p:txBody>
      </p:sp>
      <p:sp>
        <p:nvSpPr>
          <p:cNvPr id="1029" name="Rectangle 3"/>
          <p:cNvSpPr>
            <a:spLocks noChangeArrowheads="1"/>
          </p:cNvSpPr>
          <p:nvPr/>
        </p:nvSpPr>
        <p:spPr bwMode="auto">
          <a:xfrm>
            <a:off x="457200" y="3810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algn="ctr"/>
            <a:r>
              <a:rPr kumimoji="1" lang="en-US" sz="2400">
                <a:latin typeface="Arial Narrow" pitchFamily="34" charset="0"/>
              </a:rPr>
              <a:t>Your Logo </a:t>
            </a:r>
            <a:br>
              <a:rPr kumimoji="1" lang="en-US" sz="2400">
                <a:latin typeface="Arial Narrow" pitchFamily="34" charset="0"/>
              </a:rPr>
            </a:br>
            <a:r>
              <a:rPr kumimoji="1" lang="en-US" sz="2400">
                <a:latin typeface="Arial Narrow" pitchFamily="34" charset="0"/>
              </a:rPr>
              <a:t>Here</a:t>
            </a:r>
            <a:endParaRPr kumimoji="1" lang="en-US" sz="2400">
              <a:latin typeface="Times New Roman" pitchFamily="1" charset="0"/>
            </a:endParaRPr>
          </a:p>
        </p:txBody>
      </p:sp>
      <p:sp>
        <p:nvSpPr>
          <p:cNvPr id="32772" name="Rectangle 4"/>
          <p:cNvSpPr>
            <a:spLocks noGrp="1" noChangeArrowheads="1"/>
          </p:cNvSpPr>
          <p:nvPr>
            <p:ph type="subTitle" idx="1"/>
          </p:nvPr>
        </p:nvSpPr>
        <p:spPr>
          <a:xfrm>
            <a:off x="1219200" y="2895600"/>
            <a:ext cx="7010400" cy="3581400"/>
          </a:xfrm>
          <a:solidFill>
            <a:schemeClr val="hlink"/>
          </a:solidFill>
          <a:ln w="12700" cap="sq">
            <a:solidFill>
              <a:schemeClr val="tx1"/>
            </a:solidFill>
          </a:ln>
          <a:effectLst>
            <a:outerShdw dist="197566" dir="2700000" algn="ctr" rotWithShape="0">
              <a:schemeClr val="bg2"/>
            </a:outerShdw>
          </a:effectLst>
        </p:spPr>
        <p:txBody>
          <a:bodyPr lIns="92075" tIns="46038" rIns="92075" bIns="46038" anchor="ctr" anchorCtr="1"/>
          <a:lstStyle/>
          <a:p>
            <a:pPr eaLnBrk="1" hangingPunct="1">
              <a:defRPr/>
            </a:pPr>
            <a:endParaRPr lang="en-US" smtClean="0"/>
          </a:p>
          <a:p>
            <a:pPr eaLnBrk="1" hangingPunct="1">
              <a:defRPr/>
            </a:pPr>
            <a:r>
              <a:rPr lang="en-US" sz="3600" b="1" smtClean="0"/>
              <a:t>The DCAN network is being activated to look for a suspect in your area</a:t>
            </a:r>
            <a:r>
              <a:rPr lang="en-US" smtClean="0"/>
              <a:t> </a:t>
            </a:r>
          </a:p>
          <a:p>
            <a:pPr eaLnBrk="1" hangingPunct="1">
              <a:defRPr/>
            </a:pPr>
            <a:endParaRPr lang="en-US" smtClean="0"/>
          </a:p>
          <a:p>
            <a:pPr eaLnBrk="1" hangingPunct="1">
              <a:defRPr/>
            </a:pPr>
            <a:endParaRPr lang="en-US" smtClean="0"/>
          </a:p>
        </p:txBody>
      </p:sp>
      <p:graphicFrame>
        <p:nvGraphicFramePr>
          <p:cNvPr id="1026" name="Object 5"/>
          <p:cNvGraphicFramePr>
            <a:graphicFrameLocks noChangeAspect="1"/>
          </p:cNvGraphicFramePr>
          <p:nvPr/>
        </p:nvGraphicFramePr>
        <p:xfrm>
          <a:off x="762000" y="304800"/>
          <a:ext cx="1358900" cy="1438275"/>
        </p:xfrm>
        <a:graphic>
          <a:graphicData uri="http://schemas.openxmlformats.org/presentationml/2006/ole">
            <mc:AlternateContent xmlns:mc="http://schemas.openxmlformats.org/markup-compatibility/2006">
              <mc:Choice xmlns:v="urn:schemas-microsoft-com:vml" Requires="v">
                <p:oleObj spid="_x0000_s1031" name="Document" r:id="rId4" imgW="1359408" imgH="1438656" progId="Word.Document.8">
                  <p:embed/>
                </p:oleObj>
              </mc:Choice>
              <mc:Fallback>
                <p:oleObj name="Document" r:id="rId4" imgW="1359408" imgH="1438656"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04800"/>
                        <a:ext cx="13589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304800" y="228600"/>
            <a:ext cx="9067800" cy="7010400"/>
            <a:chOff x="576" y="587"/>
            <a:chExt cx="5184" cy="3733"/>
          </a:xfrm>
        </p:grpSpPr>
        <p:sp>
          <p:nvSpPr>
            <p:cNvPr id="36867" name="Rectangle 3"/>
            <p:cNvSpPr>
              <a:spLocks noChangeArrowheads="1"/>
            </p:cNvSpPr>
            <p:nvPr/>
          </p:nvSpPr>
          <p:spPr bwMode="auto">
            <a:xfrm>
              <a:off x="576" y="912"/>
              <a:ext cx="5184" cy="3408"/>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sp>
          <p:nvSpPr>
            <p:cNvPr id="36868" name="Rectangle 4"/>
            <p:cNvSpPr>
              <a:spLocks noChangeArrowheads="1"/>
            </p:cNvSpPr>
            <p:nvPr/>
          </p:nvSpPr>
          <p:spPr bwMode="auto">
            <a:xfrm>
              <a:off x="1840" y="587"/>
              <a:ext cx="25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ALERT</a:t>
              </a:r>
              <a:endParaRPr lang="en-US" sz="2400">
                <a:latin typeface="Times New Roman" pitchFamily="1" charset="0"/>
              </a:endParaRPr>
            </a:p>
          </p:txBody>
        </p:sp>
        <p:sp>
          <p:nvSpPr>
            <p:cNvPr id="36869" name="Rectangle 5"/>
            <p:cNvSpPr>
              <a:spLocks noChangeArrowheads="1"/>
            </p:cNvSpPr>
            <p:nvPr/>
          </p:nvSpPr>
          <p:spPr bwMode="auto">
            <a:xfrm>
              <a:off x="2654" y="587"/>
              <a:ext cx="25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ALERT</a:t>
              </a:r>
              <a:endParaRPr lang="en-US" sz="2400">
                <a:latin typeface="Times New Roman" pitchFamily="1" charset="0"/>
              </a:endParaRPr>
            </a:p>
          </p:txBody>
        </p:sp>
        <p:sp>
          <p:nvSpPr>
            <p:cNvPr id="36870" name="Rectangle 6"/>
            <p:cNvSpPr>
              <a:spLocks noChangeArrowheads="1"/>
            </p:cNvSpPr>
            <p:nvPr/>
          </p:nvSpPr>
          <p:spPr bwMode="auto">
            <a:xfrm>
              <a:off x="3468" y="587"/>
              <a:ext cx="25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ALERT</a:t>
              </a:r>
              <a:endParaRPr lang="en-US" sz="2400">
                <a:latin typeface="Times New Roman" pitchFamily="1" charset="0"/>
              </a:endParaRPr>
            </a:p>
          </p:txBody>
        </p:sp>
        <p:sp>
          <p:nvSpPr>
            <p:cNvPr id="36871" name="Rectangle 7"/>
            <p:cNvSpPr>
              <a:spLocks noChangeArrowheads="1"/>
            </p:cNvSpPr>
            <p:nvPr/>
          </p:nvSpPr>
          <p:spPr bwMode="auto">
            <a:xfrm>
              <a:off x="2855" y="682"/>
              <a:ext cx="2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b="1">
                  <a:solidFill>
                    <a:srgbClr val="000000"/>
                  </a:solidFill>
                  <a:latin typeface="Times New Roman" pitchFamily="1" charset="0"/>
                </a:rPr>
                <a:t> </a:t>
              </a:r>
              <a:endParaRPr lang="en-US" sz="2400">
                <a:latin typeface="Times New Roman" pitchFamily="1" charset="0"/>
              </a:endParaRPr>
            </a:p>
          </p:txBody>
        </p:sp>
        <p:sp>
          <p:nvSpPr>
            <p:cNvPr id="36872" name="Rectangle 8"/>
            <p:cNvSpPr>
              <a:spLocks noChangeArrowheads="1"/>
            </p:cNvSpPr>
            <p:nvPr/>
          </p:nvSpPr>
          <p:spPr bwMode="auto">
            <a:xfrm>
              <a:off x="2561" y="816"/>
              <a:ext cx="566"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New Roman" pitchFamily="1" charset="0"/>
                </a:rPr>
                <a:t> FONDREN</a:t>
              </a:r>
              <a:endParaRPr lang="en-US" sz="2400">
                <a:latin typeface="Times New Roman" pitchFamily="1" charset="0"/>
              </a:endParaRPr>
            </a:p>
          </p:txBody>
        </p:sp>
        <p:sp>
          <p:nvSpPr>
            <p:cNvPr id="36873" name="Rectangle 9"/>
            <p:cNvSpPr>
              <a:spLocks noChangeArrowheads="1"/>
            </p:cNvSpPr>
            <p:nvPr/>
          </p:nvSpPr>
          <p:spPr bwMode="auto">
            <a:xfrm>
              <a:off x="2443" y="959"/>
              <a:ext cx="779"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New Roman" pitchFamily="1" charset="0"/>
                </a:rPr>
                <a:t>CRIME ALERT</a:t>
              </a:r>
              <a:endParaRPr lang="en-US" sz="2400">
                <a:latin typeface="Times New Roman" pitchFamily="1" charset="0"/>
              </a:endParaRPr>
            </a:p>
          </p:txBody>
        </p:sp>
        <p:sp>
          <p:nvSpPr>
            <p:cNvPr id="36874" name="Rectangle 10"/>
            <p:cNvSpPr>
              <a:spLocks noChangeArrowheads="1"/>
            </p:cNvSpPr>
            <p:nvPr/>
          </p:nvSpPr>
          <p:spPr bwMode="auto">
            <a:xfrm>
              <a:off x="2554" y="1101"/>
              <a:ext cx="58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000000"/>
                  </a:solidFill>
                  <a:latin typeface="Times New Roman" pitchFamily="1" charset="0"/>
                </a:rPr>
                <a:t>NETWORK</a:t>
              </a:r>
              <a:endParaRPr lang="en-US" sz="2400">
                <a:latin typeface="Times New Roman" pitchFamily="1" charset="0"/>
              </a:endParaRPr>
            </a:p>
          </p:txBody>
        </p:sp>
        <p:sp>
          <p:nvSpPr>
            <p:cNvPr id="36875" name="Rectangle 11"/>
            <p:cNvSpPr>
              <a:spLocks noChangeArrowheads="1"/>
            </p:cNvSpPr>
            <p:nvPr/>
          </p:nvSpPr>
          <p:spPr bwMode="auto">
            <a:xfrm>
              <a:off x="2277" y="1243"/>
              <a:ext cx="1091"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b="1">
                  <a:solidFill>
                    <a:srgbClr val="000000"/>
                  </a:solidFill>
                  <a:latin typeface="Times New Roman" pitchFamily="1" charset="0"/>
                </a:rPr>
                <a:t>     Positive Interaction Program</a:t>
              </a:r>
              <a:endParaRPr lang="en-US" sz="2400">
                <a:latin typeface="Times New Roman" pitchFamily="1" charset="0"/>
              </a:endParaRPr>
            </a:p>
          </p:txBody>
        </p:sp>
        <p:sp>
          <p:nvSpPr>
            <p:cNvPr id="36876" name="Rectangle 12"/>
            <p:cNvSpPr>
              <a:spLocks noChangeArrowheads="1"/>
            </p:cNvSpPr>
            <p:nvPr/>
          </p:nvSpPr>
          <p:spPr bwMode="auto">
            <a:xfrm>
              <a:off x="1841" y="1343"/>
              <a:ext cx="189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a:solidFill>
                    <a:srgbClr val="000000"/>
                  </a:solidFill>
                  <a:latin typeface="Times New Roman" pitchFamily="1" charset="0"/>
                </a:rPr>
                <a:t>                 </a:t>
              </a:r>
              <a:r>
                <a:rPr lang="en-US" sz="800">
                  <a:solidFill>
                    <a:srgbClr val="000000"/>
                  </a:solidFill>
                  <a:latin typeface="Times New Roman" pitchFamily="1" charset="0"/>
                </a:rPr>
                <a:t>The FCAN network is being activated to look for a suspect in your area.</a:t>
              </a:r>
              <a:endParaRPr lang="en-US" sz="2800">
                <a:latin typeface="Times New Roman" pitchFamily="1" charset="0"/>
              </a:endParaRPr>
            </a:p>
          </p:txBody>
        </p:sp>
        <p:sp>
          <p:nvSpPr>
            <p:cNvPr id="36877" name="Rectangle 13"/>
            <p:cNvSpPr>
              <a:spLocks noChangeArrowheads="1"/>
            </p:cNvSpPr>
            <p:nvPr/>
          </p:nvSpPr>
          <p:spPr bwMode="auto">
            <a:xfrm>
              <a:off x="1903" y="2433"/>
              <a:ext cx="1775"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If you see this person  DO NOT APPROACH OR MAKE</a:t>
              </a:r>
              <a:endParaRPr lang="en-US" sz="2400">
                <a:latin typeface="Times New Roman" pitchFamily="1" charset="0"/>
              </a:endParaRPr>
            </a:p>
          </p:txBody>
        </p:sp>
        <p:sp>
          <p:nvSpPr>
            <p:cNvPr id="36878" name="Rectangle 14"/>
            <p:cNvSpPr>
              <a:spLocks noChangeArrowheads="1"/>
            </p:cNvSpPr>
            <p:nvPr/>
          </p:nvSpPr>
          <p:spPr bwMode="auto">
            <a:xfrm>
              <a:off x="1963" y="2526"/>
              <a:ext cx="166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CONTACT CALL THE POLICE IMMEDIATELY!!</a:t>
              </a:r>
              <a:endParaRPr lang="en-US" sz="2400">
                <a:latin typeface="Times New Roman" pitchFamily="1" charset="0"/>
              </a:endParaRPr>
            </a:p>
          </p:txBody>
        </p:sp>
        <p:sp>
          <p:nvSpPr>
            <p:cNvPr id="36879" name="Rectangle 15"/>
            <p:cNvSpPr>
              <a:spLocks noChangeArrowheads="1"/>
            </p:cNvSpPr>
            <p:nvPr/>
          </p:nvSpPr>
          <p:spPr bwMode="auto">
            <a:xfrm>
              <a:off x="2493" y="2619"/>
              <a:ext cx="109"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911</a:t>
              </a:r>
              <a:endParaRPr lang="en-US" sz="2400">
                <a:latin typeface="Times New Roman" pitchFamily="1" charset="0"/>
              </a:endParaRPr>
            </a:p>
          </p:txBody>
        </p:sp>
        <p:sp>
          <p:nvSpPr>
            <p:cNvPr id="36880" name="Rectangle 16"/>
            <p:cNvSpPr>
              <a:spLocks noChangeArrowheads="1"/>
            </p:cNvSpPr>
            <p:nvPr/>
          </p:nvSpPr>
          <p:spPr bwMode="auto">
            <a:xfrm>
              <a:off x="2651" y="2619"/>
              <a:ext cx="6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  -</a:t>
              </a:r>
              <a:endParaRPr lang="en-US" sz="2400">
                <a:latin typeface="Times New Roman" pitchFamily="1" charset="0"/>
              </a:endParaRPr>
            </a:p>
          </p:txBody>
        </p:sp>
        <p:sp>
          <p:nvSpPr>
            <p:cNvPr id="36881" name="Rectangle 17"/>
            <p:cNvSpPr>
              <a:spLocks noChangeArrowheads="1"/>
            </p:cNvSpPr>
            <p:nvPr/>
          </p:nvSpPr>
          <p:spPr bwMode="auto">
            <a:xfrm>
              <a:off x="2809" y="2619"/>
              <a:ext cx="109"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911</a:t>
              </a:r>
              <a:endParaRPr lang="en-US" sz="2400">
                <a:latin typeface="Times New Roman" pitchFamily="1" charset="0"/>
              </a:endParaRPr>
            </a:p>
          </p:txBody>
        </p:sp>
        <p:sp>
          <p:nvSpPr>
            <p:cNvPr id="36882" name="Rectangle 18"/>
            <p:cNvSpPr>
              <a:spLocks noChangeArrowheads="1"/>
            </p:cNvSpPr>
            <p:nvPr/>
          </p:nvSpPr>
          <p:spPr bwMode="auto">
            <a:xfrm>
              <a:off x="2968" y="2619"/>
              <a:ext cx="62"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  -</a:t>
              </a:r>
              <a:endParaRPr lang="en-US" sz="2400">
                <a:latin typeface="Times New Roman" pitchFamily="1" charset="0"/>
              </a:endParaRPr>
            </a:p>
          </p:txBody>
        </p:sp>
        <p:sp>
          <p:nvSpPr>
            <p:cNvPr id="36883" name="Rectangle 19"/>
            <p:cNvSpPr>
              <a:spLocks noChangeArrowheads="1"/>
            </p:cNvSpPr>
            <p:nvPr/>
          </p:nvSpPr>
          <p:spPr bwMode="auto">
            <a:xfrm>
              <a:off x="3126" y="2619"/>
              <a:ext cx="109"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911</a:t>
              </a:r>
              <a:endParaRPr lang="en-US" sz="2400">
                <a:latin typeface="Times New Roman" pitchFamily="1" charset="0"/>
              </a:endParaRPr>
            </a:p>
          </p:txBody>
        </p:sp>
        <p:sp>
          <p:nvSpPr>
            <p:cNvPr id="36884" name="Rectangle 20"/>
            <p:cNvSpPr>
              <a:spLocks noChangeArrowheads="1"/>
            </p:cNvSpPr>
            <p:nvPr/>
          </p:nvSpPr>
          <p:spPr bwMode="auto">
            <a:xfrm>
              <a:off x="1824" y="2880"/>
              <a:ext cx="1336"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Wanted in an Aggravated Robbery case # 57325208</a:t>
              </a:r>
              <a:endParaRPr lang="en-US" sz="3200">
                <a:latin typeface="Times New Roman" pitchFamily="1" charset="0"/>
              </a:endParaRPr>
            </a:p>
          </p:txBody>
        </p:sp>
        <p:sp>
          <p:nvSpPr>
            <p:cNvPr id="36885" name="Rectangle 21"/>
            <p:cNvSpPr>
              <a:spLocks noChangeArrowheads="1"/>
            </p:cNvSpPr>
            <p:nvPr/>
          </p:nvSpPr>
          <p:spPr bwMode="auto">
            <a:xfrm>
              <a:off x="1824" y="2976"/>
              <a:ext cx="27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Black Male</a:t>
              </a:r>
              <a:endParaRPr lang="en-US" sz="3200">
                <a:latin typeface="Times New Roman" pitchFamily="1" charset="0"/>
              </a:endParaRPr>
            </a:p>
          </p:txBody>
        </p:sp>
        <p:sp>
          <p:nvSpPr>
            <p:cNvPr id="36886" name="Rectangle 22"/>
            <p:cNvSpPr>
              <a:spLocks noChangeArrowheads="1"/>
            </p:cNvSpPr>
            <p:nvPr/>
          </p:nvSpPr>
          <p:spPr bwMode="auto">
            <a:xfrm>
              <a:off x="1824" y="3072"/>
              <a:ext cx="1161"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20 to 30 years of age  5'05" to 5'08" in height</a:t>
              </a:r>
              <a:endParaRPr lang="en-US" sz="3200">
                <a:latin typeface="Times New Roman" pitchFamily="1" charset="0"/>
              </a:endParaRPr>
            </a:p>
          </p:txBody>
        </p:sp>
        <p:sp>
          <p:nvSpPr>
            <p:cNvPr id="36887" name="Rectangle 23"/>
            <p:cNvSpPr>
              <a:spLocks noChangeArrowheads="1"/>
            </p:cNvSpPr>
            <p:nvPr/>
          </p:nvSpPr>
          <p:spPr bwMode="auto">
            <a:xfrm>
              <a:off x="1824" y="3157"/>
              <a:ext cx="175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medium to heavy build  (suspect’s baggy clothing hid some features)</a:t>
              </a:r>
              <a:endParaRPr lang="en-US" sz="3200">
                <a:latin typeface="Times New Roman" pitchFamily="1" charset="0"/>
              </a:endParaRPr>
            </a:p>
          </p:txBody>
        </p:sp>
        <p:sp>
          <p:nvSpPr>
            <p:cNvPr id="36888" name="Rectangle 24"/>
            <p:cNvSpPr>
              <a:spLocks noChangeArrowheads="1"/>
            </p:cNvSpPr>
            <p:nvPr/>
          </p:nvSpPr>
          <p:spPr bwMode="auto">
            <a:xfrm>
              <a:off x="1824" y="3264"/>
              <a:ext cx="2014"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light brown skin complexion, Used a described black semi automatic handgun. </a:t>
              </a:r>
              <a:endParaRPr lang="en-US" sz="3200">
                <a:latin typeface="Times New Roman" pitchFamily="1" charset="0"/>
              </a:endParaRPr>
            </a:p>
          </p:txBody>
        </p:sp>
        <p:sp>
          <p:nvSpPr>
            <p:cNvPr id="36889" name="Rectangle 25"/>
            <p:cNvSpPr>
              <a:spLocks noChangeArrowheads="1"/>
            </p:cNvSpPr>
            <p:nvPr/>
          </p:nvSpPr>
          <p:spPr bwMode="auto">
            <a:xfrm>
              <a:off x="1824" y="3360"/>
              <a:ext cx="1130"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A .25 caliber casing was found on the scene.</a:t>
              </a:r>
              <a:endParaRPr lang="en-US" sz="3200">
                <a:latin typeface="Times New Roman" pitchFamily="1" charset="0"/>
              </a:endParaRPr>
            </a:p>
          </p:txBody>
        </p:sp>
        <p:sp>
          <p:nvSpPr>
            <p:cNvPr id="36890" name="Rectangle 26"/>
            <p:cNvSpPr>
              <a:spLocks noChangeArrowheads="1"/>
            </p:cNvSpPr>
            <p:nvPr/>
          </p:nvSpPr>
          <p:spPr bwMode="auto">
            <a:xfrm>
              <a:off x="1824" y="3456"/>
              <a:ext cx="1211"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700" b="1">
                  <a:solidFill>
                    <a:srgbClr val="000000"/>
                  </a:solidFill>
                  <a:latin typeface="Tahoma" pitchFamily="34" charset="0"/>
                </a:rPr>
                <a:t>Vehicle description: Large White 4 Door Vehicle</a:t>
              </a:r>
              <a:endParaRPr lang="en-US" sz="3200">
                <a:latin typeface="Times New Roman" pitchFamily="1" charset="0"/>
              </a:endParaRPr>
            </a:p>
          </p:txBody>
        </p:sp>
        <p:sp>
          <p:nvSpPr>
            <p:cNvPr id="36891" name="Rectangle 27"/>
            <p:cNvSpPr>
              <a:spLocks noChangeArrowheads="1"/>
            </p:cNvSpPr>
            <p:nvPr/>
          </p:nvSpPr>
          <p:spPr bwMode="auto">
            <a:xfrm>
              <a:off x="1824" y="3648"/>
              <a:ext cx="159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For more information call Officer J. Esquivel, P.I.P</a:t>
              </a:r>
              <a:endParaRPr lang="en-US" sz="2400">
                <a:latin typeface="Times New Roman" pitchFamily="1" charset="0"/>
              </a:endParaRPr>
            </a:p>
          </p:txBody>
        </p:sp>
        <p:sp>
          <p:nvSpPr>
            <p:cNvPr id="36892" name="Rectangle 28"/>
            <p:cNvSpPr>
              <a:spLocks noChangeArrowheads="1"/>
            </p:cNvSpPr>
            <p:nvPr/>
          </p:nvSpPr>
          <p:spPr bwMode="auto">
            <a:xfrm>
              <a:off x="1824" y="3744"/>
              <a:ext cx="1814"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Coordinator at (713) 981-7051 at the Braeburn Storefront,</a:t>
              </a:r>
              <a:endParaRPr lang="en-US" sz="2400">
                <a:latin typeface="Times New Roman" pitchFamily="1" charset="0"/>
              </a:endParaRPr>
            </a:p>
          </p:txBody>
        </p:sp>
        <p:sp>
          <p:nvSpPr>
            <p:cNvPr id="36893" name="Rectangle 29"/>
            <p:cNvSpPr>
              <a:spLocks noChangeArrowheads="1"/>
            </p:cNvSpPr>
            <p:nvPr/>
          </p:nvSpPr>
          <p:spPr bwMode="auto">
            <a:xfrm>
              <a:off x="1824" y="3840"/>
              <a:ext cx="165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Times New Roman" pitchFamily="1" charset="0"/>
                </a:rPr>
                <a:t>or Officer Beasley (281) 584-4773, Westside Robbery.</a:t>
              </a:r>
              <a:endParaRPr lang="en-US" sz="2400">
                <a:latin typeface="Times New Roman" pitchFamily="1" charset="0"/>
              </a:endParaRPr>
            </a:p>
          </p:txBody>
        </p:sp>
        <p:pic>
          <p:nvPicPr>
            <p:cNvPr id="3689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 y="904"/>
              <a:ext cx="467"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5" name="Line 31"/>
            <p:cNvSpPr>
              <a:spLocks noChangeShapeType="1"/>
            </p:cNvSpPr>
            <p:nvPr/>
          </p:nvSpPr>
          <p:spPr bwMode="auto">
            <a:xfrm>
              <a:off x="1651" y="901"/>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6" name="Line 32"/>
            <p:cNvSpPr>
              <a:spLocks noChangeShapeType="1"/>
            </p:cNvSpPr>
            <p:nvPr/>
          </p:nvSpPr>
          <p:spPr bwMode="auto">
            <a:xfrm>
              <a:off x="1651" y="901"/>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7" name="Line 33"/>
            <p:cNvSpPr>
              <a:spLocks noChangeShapeType="1"/>
            </p:cNvSpPr>
            <p:nvPr/>
          </p:nvSpPr>
          <p:spPr bwMode="auto">
            <a:xfrm>
              <a:off x="1651" y="901"/>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8" name="Line 34"/>
            <p:cNvSpPr>
              <a:spLocks noChangeShapeType="1"/>
            </p:cNvSpPr>
            <p:nvPr/>
          </p:nvSpPr>
          <p:spPr bwMode="auto">
            <a:xfrm>
              <a:off x="1651" y="901"/>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99" name="Line 35"/>
            <p:cNvSpPr>
              <a:spLocks noChangeShapeType="1"/>
            </p:cNvSpPr>
            <p:nvPr/>
          </p:nvSpPr>
          <p:spPr bwMode="auto">
            <a:xfrm>
              <a:off x="1654" y="901"/>
              <a:ext cx="48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0" name="Line 36"/>
            <p:cNvSpPr>
              <a:spLocks noChangeShapeType="1"/>
            </p:cNvSpPr>
            <p:nvPr/>
          </p:nvSpPr>
          <p:spPr bwMode="auto">
            <a:xfrm>
              <a:off x="2142" y="901"/>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1" name="Line 37"/>
            <p:cNvSpPr>
              <a:spLocks noChangeShapeType="1"/>
            </p:cNvSpPr>
            <p:nvPr/>
          </p:nvSpPr>
          <p:spPr bwMode="auto">
            <a:xfrm>
              <a:off x="2142" y="901"/>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2" name="Line 38"/>
            <p:cNvSpPr>
              <a:spLocks noChangeShapeType="1"/>
            </p:cNvSpPr>
            <p:nvPr/>
          </p:nvSpPr>
          <p:spPr bwMode="auto">
            <a:xfrm>
              <a:off x="2142" y="901"/>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3" name="Line 39"/>
            <p:cNvSpPr>
              <a:spLocks noChangeShapeType="1"/>
            </p:cNvSpPr>
            <p:nvPr/>
          </p:nvSpPr>
          <p:spPr bwMode="auto">
            <a:xfrm>
              <a:off x="2142" y="901"/>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4" name="Line 40"/>
            <p:cNvSpPr>
              <a:spLocks noChangeShapeType="1"/>
            </p:cNvSpPr>
            <p:nvPr/>
          </p:nvSpPr>
          <p:spPr bwMode="auto">
            <a:xfrm>
              <a:off x="1651" y="1304"/>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5" name="Line 41"/>
            <p:cNvSpPr>
              <a:spLocks noChangeShapeType="1"/>
            </p:cNvSpPr>
            <p:nvPr/>
          </p:nvSpPr>
          <p:spPr bwMode="auto">
            <a:xfrm>
              <a:off x="1651" y="1304"/>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6" name="Line 42"/>
            <p:cNvSpPr>
              <a:spLocks noChangeShapeType="1"/>
            </p:cNvSpPr>
            <p:nvPr/>
          </p:nvSpPr>
          <p:spPr bwMode="auto">
            <a:xfrm>
              <a:off x="1651" y="1304"/>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7" name="Line 43"/>
            <p:cNvSpPr>
              <a:spLocks noChangeShapeType="1"/>
            </p:cNvSpPr>
            <p:nvPr/>
          </p:nvSpPr>
          <p:spPr bwMode="auto">
            <a:xfrm>
              <a:off x="1651" y="1304"/>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8" name="Line 44"/>
            <p:cNvSpPr>
              <a:spLocks noChangeShapeType="1"/>
            </p:cNvSpPr>
            <p:nvPr/>
          </p:nvSpPr>
          <p:spPr bwMode="auto">
            <a:xfrm>
              <a:off x="1654" y="1304"/>
              <a:ext cx="48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09" name="Line 45"/>
            <p:cNvSpPr>
              <a:spLocks noChangeShapeType="1"/>
            </p:cNvSpPr>
            <p:nvPr/>
          </p:nvSpPr>
          <p:spPr bwMode="auto">
            <a:xfrm>
              <a:off x="2142" y="1304"/>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0" name="Line 46"/>
            <p:cNvSpPr>
              <a:spLocks noChangeShapeType="1"/>
            </p:cNvSpPr>
            <p:nvPr/>
          </p:nvSpPr>
          <p:spPr bwMode="auto">
            <a:xfrm>
              <a:off x="2142" y="1304"/>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1" name="Line 47"/>
            <p:cNvSpPr>
              <a:spLocks noChangeShapeType="1"/>
            </p:cNvSpPr>
            <p:nvPr/>
          </p:nvSpPr>
          <p:spPr bwMode="auto">
            <a:xfrm>
              <a:off x="2142" y="1304"/>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2" name="Line 48"/>
            <p:cNvSpPr>
              <a:spLocks noChangeShapeType="1"/>
            </p:cNvSpPr>
            <p:nvPr/>
          </p:nvSpPr>
          <p:spPr bwMode="auto">
            <a:xfrm>
              <a:off x="2142" y="1304"/>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3" name="Rectangle 49"/>
            <p:cNvSpPr>
              <a:spLocks noChangeArrowheads="1"/>
            </p:cNvSpPr>
            <p:nvPr/>
          </p:nvSpPr>
          <p:spPr bwMode="auto">
            <a:xfrm>
              <a:off x="1651" y="904"/>
              <a:ext cx="3" cy="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14" name="Line 50"/>
            <p:cNvSpPr>
              <a:spLocks noChangeShapeType="1"/>
            </p:cNvSpPr>
            <p:nvPr/>
          </p:nvSpPr>
          <p:spPr bwMode="auto">
            <a:xfrm>
              <a:off x="1651" y="904"/>
              <a:ext cx="1" cy="40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5" name="Line 51"/>
            <p:cNvSpPr>
              <a:spLocks noChangeShapeType="1"/>
            </p:cNvSpPr>
            <p:nvPr/>
          </p:nvSpPr>
          <p:spPr bwMode="auto">
            <a:xfrm>
              <a:off x="2142" y="904"/>
              <a:ext cx="1" cy="400"/>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6916"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7" y="875"/>
              <a:ext cx="470" cy="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17" name="Line 53"/>
            <p:cNvSpPr>
              <a:spLocks noChangeShapeType="1"/>
            </p:cNvSpPr>
            <p:nvPr/>
          </p:nvSpPr>
          <p:spPr bwMode="auto">
            <a:xfrm>
              <a:off x="3615" y="869"/>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8" name="Line 54"/>
            <p:cNvSpPr>
              <a:spLocks noChangeShapeType="1"/>
            </p:cNvSpPr>
            <p:nvPr/>
          </p:nvSpPr>
          <p:spPr bwMode="auto">
            <a:xfrm>
              <a:off x="3615" y="869"/>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19" name="Line 55"/>
            <p:cNvSpPr>
              <a:spLocks noChangeShapeType="1"/>
            </p:cNvSpPr>
            <p:nvPr/>
          </p:nvSpPr>
          <p:spPr bwMode="auto">
            <a:xfrm>
              <a:off x="3615" y="869"/>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0" name="Line 56"/>
            <p:cNvSpPr>
              <a:spLocks noChangeShapeType="1"/>
            </p:cNvSpPr>
            <p:nvPr/>
          </p:nvSpPr>
          <p:spPr bwMode="auto">
            <a:xfrm>
              <a:off x="3615" y="869"/>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1" name="Line 57"/>
            <p:cNvSpPr>
              <a:spLocks noChangeShapeType="1"/>
            </p:cNvSpPr>
            <p:nvPr/>
          </p:nvSpPr>
          <p:spPr bwMode="auto">
            <a:xfrm>
              <a:off x="3618" y="869"/>
              <a:ext cx="48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2" name="Line 58"/>
            <p:cNvSpPr>
              <a:spLocks noChangeShapeType="1"/>
            </p:cNvSpPr>
            <p:nvPr/>
          </p:nvSpPr>
          <p:spPr bwMode="auto">
            <a:xfrm>
              <a:off x="4106" y="869"/>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3" name="Line 59"/>
            <p:cNvSpPr>
              <a:spLocks noChangeShapeType="1"/>
            </p:cNvSpPr>
            <p:nvPr/>
          </p:nvSpPr>
          <p:spPr bwMode="auto">
            <a:xfrm>
              <a:off x="4106" y="869"/>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4" name="Line 60"/>
            <p:cNvSpPr>
              <a:spLocks noChangeShapeType="1"/>
            </p:cNvSpPr>
            <p:nvPr/>
          </p:nvSpPr>
          <p:spPr bwMode="auto">
            <a:xfrm>
              <a:off x="4106" y="869"/>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5" name="Line 61"/>
            <p:cNvSpPr>
              <a:spLocks noChangeShapeType="1"/>
            </p:cNvSpPr>
            <p:nvPr/>
          </p:nvSpPr>
          <p:spPr bwMode="auto">
            <a:xfrm>
              <a:off x="4106" y="869"/>
              <a:ext cx="1" cy="3"/>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6" name="Line 62"/>
            <p:cNvSpPr>
              <a:spLocks noChangeShapeType="1"/>
            </p:cNvSpPr>
            <p:nvPr/>
          </p:nvSpPr>
          <p:spPr bwMode="auto">
            <a:xfrm>
              <a:off x="3615" y="1370"/>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7" name="Line 63"/>
            <p:cNvSpPr>
              <a:spLocks noChangeShapeType="1"/>
            </p:cNvSpPr>
            <p:nvPr/>
          </p:nvSpPr>
          <p:spPr bwMode="auto">
            <a:xfrm>
              <a:off x="3615" y="1370"/>
              <a:ext cx="1" cy="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8" name="Line 64"/>
            <p:cNvSpPr>
              <a:spLocks noChangeShapeType="1"/>
            </p:cNvSpPr>
            <p:nvPr/>
          </p:nvSpPr>
          <p:spPr bwMode="auto">
            <a:xfrm>
              <a:off x="3615" y="1370"/>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29" name="Line 65"/>
            <p:cNvSpPr>
              <a:spLocks noChangeShapeType="1"/>
            </p:cNvSpPr>
            <p:nvPr/>
          </p:nvSpPr>
          <p:spPr bwMode="auto">
            <a:xfrm>
              <a:off x="3615" y="1370"/>
              <a:ext cx="1" cy="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0" name="Rectangle 66"/>
            <p:cNvSpPr>
              <a:spLocks noChangeArrowheads="1"/>
            </p:cNvSpPr>
            <p:nvPr/>
          </p:nvSpPr>
          <p:spPr bwMode="auto">
            <a:xfrm>
              <a:off x="3618" y="1370"/>
              <a:ext cx="488"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31" name="Line 67"/>
            <p:cNvSpPr>
              <a:spLocks noChangeShapeType="1"/>
            </p:cNvSpPr>
            <p:nvPr/>
          </p:nvSpPr>
          <p:spPr bwMode="auto">
            <a:xfrm>
              <a:off x="3618" y="1370"/>
              <a:ext cx="488"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2" name="Rectangle 68"/>
            <p:cNvSpPr>
              <a:spLocks noChangeArrowheads="1"/>
            </p:cNvSpPr>
            <p:nvPr/>
          </p:nvSpPr>
          <p:spPr bwMode="auto">
            <a:xfrm>
              <a:off x="4106" y="1370"/>
              <a:ext cx="3"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33" name="Line 69"/>
            <p:cNvSpPr>
              <a:spLocks noChangeShapeType="1"/>
            </p:cNvSpPr>
            <p:nvPr/>
          </p:nvSpPr>
          <p:spPr bwMode="auto">
            <a:xfrm>
              <a:off x="4106" y="1370"/>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4" name="Line 70"/>
            <p:cNvSpPr>
              <a:spLocks noChangeShapeType="1"/>
            </p:cNvSpPr>
            <p:nvPr/>
          </p:nvSpPr>
          <p:spPr bwMode="auto">
            <a:xfrm>
              <a:off x="4106" y="1370"/>
              <a:ext cx="1" cy="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5" name="Rectangle 71"/>
            <p:cNvSpPr>
              <a:spLocks noChangeArrowheads="1"/>
            </p:cNvSpPr>
            <p:nvPr/>
          </p:nvSpPr>
          <p:spPr bwMode="auto">
            <a:xfrm>
              <a:off x="4106" y="1370"/>
              <a:ext cx="3" cy="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36" name="Line 72"/>
            <p:cNvSpPr>
              <a:spLocks noChangeShapeType="1"/>
            </p:cNvSpPr>
            <p:nvPr/>
          </p:nvSpPr>
          <p:spPr bwMode="auto">
            <a:xfrm>
              <a:off x="4106" y="1370"/>
              <a:ext cx="3" cy="1"/>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7" name="Line 73"/>
            <p:cNvSpPr>
              <a:spLocks noChangeShapeType="1"/>
            </p:cNvSpPr>
            <p:nvPr/>
          </p:nvSpPr>
          <p:spPr bwMode="auto">
            <a:xfrm>
              <a:off x="4106" y="1370"/>
              <a:ext cx="1" cy="4"/>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8" name="Line 74"/>
            <p:cNvSpPr>
              <a:spLocks noChangeShapeType="1"/>
            </p:cNvSpPr>
            <p:nvPr/>
          </p:nvSpPr>
          <p:spPr bwMode="auto">
            <a:xfrm>
              <a:off x="3615" y="872"/>
              <a:ext cx="1" cy="495"/>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39" name="Rectangle 75"/>
            <p:cNvSpPr>
              <a:spLocks noChangeArrowheads="1"/>
            </p:cNvSpPr>
            <p:nvPr/>
          </p:nvSpPr>
          <p:spPr bwMode="auto">
            <a:xfrm>
              <a:off x="4106" y="872"/>
              <a:ext cx="3" cy="4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940" name="Line 76"/>
            <p:cNvSpPr>
              <a:spLocks noChangeShapeType="1"/>
            </p:cNvSpPr>
            <p:nvPr/>
          </p:nvSpPr>
          <p:spPr bwMode="auto">
            <a:xfrm>
              <a:off x="4106" y="872"/>
              <a:ext cx="1" cy="495"/>
            </a:xfrm>
            <a:prstGeom prst="line">
              <a:avLst/>
            </a:prstGeom>
            <a:noFill/>
            <a:ln w="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41" name="Rectangle 77"/>
            <p:cNvSpPr>
              <a:spLocks noChangeArrowheads="1"/>
            </p:cNvSpPr>
            <p:nvPr/>
          </p:nvSpPr>
          <p:spPr bwMode="auto">
            <a:xfrm>
              <a:off x="2537" y="1435"/>
              <a:ext cx="659" cy="870"/>
            </a:xfrm>
            <a:prstGeom prst="rect">
              <a:avLst/>
            </a:prstGeom>
            <a:solidFill>
              <a:srgbClr val="FFFFFF"/>
            </a:solidFill>
            <a:ln w="4763">
              <a:solidFill>
                <a:srgbClr val="000000"/>
              </a:solidFill>
              <a:miter lim="800000"/>
              <a:headEnd/>
              <a:tailEnd/>
            </a:ln>
          </p:spPr>
          <p:txBody>
            <a:bodyPr/>
            <a:lstStyle/>
            <a:p>
              <a:endParaRPr lang="en-US"/>
            </a:p>
          </p:txBody>
        </p:sp>
        <p:pic>
          <p:nvPicPr>
            <p:cNvPr id="36942"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 y="1452"/>
              <a:ext cx="591"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7890" name="Freeform 9"/>
          <p:cNvSpPr>
            <a:spLocks/>
          </p:cNvSpPr>
          <p:nvPr/>
        </p:nvSpPr>
        <p:spPr bwMode="auto">
          <a:xfrm>
            <a:off x="2819400" y="2362200"/>
            <a:ext cx="3478213" cy="2462213"/>
          </a:xfrm>
          <a:custGeom>
            <a:avLst/>
            <a:gdLst>
              <a:gd name="T0" fmla="*/ 2147483647 w 2191"/>
              <a:gd name="T1" fmla="*/ 0 h 1546"/>
              <a:gd name="T2" fmla="*/ 0 w 2191"/>
              <a:gd name="T3" fmla="*/ 2147483647 h 1546"/>
              <a:gd name="T4" fmla="*/ 2147483647 w 2191"/>
              <a:gd name="T5" fmla="*/ 2147483647 h 1546"/>
              <a:gd name="T6" fmla="*/ 2147483647 w 2191"/>
              <a:gd name="T7" fmla="*/ 0 h 1546"/>
              <a:gd name="T8" fmla="*/ 0 60000 65536"/>
              <a:gd name="T9" fmla="*/ 0 60000 65536"/>
              <a:gd name="T10" fmla="*/ 0 60000 65536"/>
              <a:gd name="T11" fmla="*/ 0 60000 65536"/>
              <a:gd name="T12" fmla="*/ 0 w 2191"/>
              <a:gd name="T13" fmla="*/ 0 h 1546"/>
              <a:gd name="T14" fmla="*/ 2191 w 2191"/>
              <a:gd name="T15" fmla="*/ 1546 h 1546"/>
            </a:gdLst>
            <a:ahLst/>
            <a:cxnLst>
              <a:cxn ang="T8">
                <a:pos x="T0" y="T1"/>
              </a:cxn>
              <a:cxn ang="T9">
                <a:pos x="T2" y="T3"/>
              </a:cxn>
              <a:cxn ang="T10">
                <a:pos x="T4" y="T5"/>
              </a:cxn>
              <a:cxn ang="T11">
                <a:pos x="T6" y="T7"/>
              </a:cxn>
            </a:cxnLst>
            <a:rect l="T12" t="T13" r="T14" b="T15"/>
            <a:pathLst>
              <a:path w="2191" h="1546">
                <a:moveTo>
                  <a:pt x="1125" y="0"/>
                </a:moveTo>
                <a:lnTo>
                  <a:pt x="0" y="1545"/>
                </a:lnTo>
                <a:lnTo>
                  <a:pt x="2190" y="1545"/>
                </a:lnTo>
                <a:lnTo>
                  <a:pt x="1125" y="0"/>
                </a:lnTo>
              </a:path>
            </a:pathLst>
          </a:custGeom>
          <a:solidFill>
            <a:schemeClr val="accent1"/>
          </a:solidFill>
          <a:ln>
            <a:noFill/>
          </a:ln>
          <a:extLst>
            <a:ext uri="{91240B29-F687-4F45-9708-019B960494DF}">
              <a14:hiddenLine xmlns:a14="http://schemas.microsoft.com/office/drawing/2010/main" w="12699" cap="rnd">
                <a:solidFill>
                  <a:srgbClr val="000000"/>
                </a:solidFill>
                <a:round/>
                <a:headEnd/>
                <a:tailEnd/>
              </a14:hiddenLine>
            </a:ext>
          </a:extLst>
        </p:spPr>
        <p:txBody>
          <a:bodyPr/>
          <a:lstStyle/>
          <a:p>
            <a:endParaRPr lang="en-US"/>
          </a:p>
        </p:txBody>
      </p:sp>
      <p:sp>
        <p:nvSpPr>
          <p:cNvPr id="37891" name="Rectangle 6"/>
          <p:cNvSpPr>
            <a:spLocks noChangeArrowheads="1"/>
          </p:cNvSpPr>
          <p:nvPr/>
        </p:nvSpPr>
        <p:spPr bwMode="auto">
          <a:xfrm rot="3291384">
            <a:off x="4891881" y="2499519"/>
            <a:ext cx="2744788"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4800">
                <a:solidFill>
                  <a:srgbClr val="FE9B03"/>
                </a:solidFill>
                <a:latin typeface="Calibri" pitchFamily="34" charset="0"/>
                <a:cs typeface="Arial" charset="0"/>
              </a:rPr>
              <a:t>                                 Victim      </a:t>
            </a:r>
          </a:p>
        </p:txBody>
      </p:sp>
      <p:sp>
        <p:nvSpPr>
          <p:cNvPr id="37892" name="Rectangle 7"/>
          <p:cNvSpPr>
            <a:spLocks noChangeArrowheads="1"/>
          </p:cNvSpPr>
          <p:nvPr/>
        </p:nvSpPr>
        <p:spPr bwMode="auto">
          <a:xfrm>
            <a:off x="2971800" y="4343400"/>
            <a:ext cx="327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latin typeface="Calibri" pitchFamily="34" charset="0"/>
                <a:cs typeface="Arial" charset="0"/>
              </a:rPr>
              <a:t>         </a:t>
            </a:r>
            <a:r>
              <a:rPr lang="en-US" sz="6000">
                <a:solidFill>
                  <a:srgbClr val="FE9B03"/>
                </a:solidFill>
                <a:latin typeface="Calibri" pitchFamily="34" charset="0"/>
                <a:cs typeface="Arial" charset="0"/>
              </a:rPr>
              <a:t>Location</a:t>
            </a:r>
          </a:p>
        </p:txBody>
      </p:sp>
      <p:sp>
        <p:nvSpPr>
          <p:cNvPr id="37893" name="Rectangle 8"/>
          <p:cNvSpPr>
            <a:spLocks noChangeArrowheads="1"/>
          </p:cNvSpPr>
          <p:nvPr/>
        </p:nvSpPr>
        <p:spPr bwMode="auto">
          <a:xfrm rot="-3264631">
            <a:off x="1851025" y="2797175"/>
            <a:ext cx="28511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5400">
                <a:solidFill>
                  <a:srgbClr val="FE9B03"/>
                </a:solidFill>
                <a:latin typeface="Calibri" pitchFamily="34" charset="0"/>
                <a:cs typeface="Arial" charset="0"/>
              </a:rPr>
              <a:t>Offender</a:t>
            </a:r>
          </a:p>
        </p:txBody>
      </p:sp>
      <p:sp>
        <p:nvSpPr>
          <p:cNvPr id="37894" name="Rectangle 9"/>
          <p:cNvSpPr>
            <a:spLocks noGrp="1"/>
          </p:cNvSpPr>
          <p:nvPr>
            <p:ph type="title"/>
          </p:nvPr>
        </p:nvSpPr>
        <p:spPr/>
        <p:txBody>
          <a:bodyPr/>
          <a:lstStyle/>
          <a:p>
            <a:pPr eaLnBrk="1" hangingPunct="1"/>
            <a:r>
              <a:rPr lang="en-US" sz="6600" smtClean="0">
                <a:solidFill>
                  <a:schemeClr val="accent2"/>
                </a:solidFill>
                <a:latin typeface="Arial" charset="0"/>
                <a:cs typeface="Arial" charset="0"/>
              </a:rPr>
              <a:t>Crime Triangle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D0B5"/>
        </a:solidFill>
        <a:effectLst/>
      </p:bgPr>
    </p:bg>
    <p:spTree>
      <p:nvGrpSpPr>
        <p:cNvPr id="1" name=""/>
        <p:cNvGrpSpPr/>
        <p:nvPr/>
      </p:nvGrpSpPr>
      <p:grpSpPr>
        <a:xfrm>
          <a:off x="0" y="0"/>
          <a:ext cx="0" cy="0"/>
          <a:chOff x="0" y="0"/>
          <a:chExt cx="0" cy="0"/>
        </a:xfrm>
      </p:grpSpPr>
      <p:sp>
        <p:nvSpPr>
          <p:cNvPr id="38914" name="Rectangle 2"/>
          <p:cNvSpPr>
            <a:spLocks noGrp="1"/>
          </p:cNvSpPr>
          <p:nvPr>
            <p:ph type="title"/>
          </p:nvPr>
        </p:nvSpPr>
        <p:spPr/>
        <p:txBody>
          <a:bodyPr/>
          <a:lstStyle/>
          <a:p>
            <a:pPr eaLnBrk="1" hangingPunct="1"/>
            <a:r>
              <a:rPr lang="en-US" sz="3200" smtClean="0">
                <a:cs typeface="Arial" charset="0"/>
              </a:rPr>
              <a:t>Statistics Show</a:t>
            </a:r>
          </a:p>
        </p:txBody>
      </p:sp>
      <p:sp>
        <p:nvSpPr>
          <p:cNvPr id="38915" name="Rectangle 3"/>
          <p:cNvSpPr>
            <a:spLocks noGrp="1"/>
          </p:cNvSpPr>
          <p:nvPr>
            <p:ph type="body" idx="1"/>
          </p:nvPr>
        </p:nvSpPr>
        <p:spPr/>
        <p:txBody>
          <a:bodyPr/>
          <a:lstStyle/>
          <a:p>
            <a:pPr algn="ctr" eaLnBrk="1" hangingPunct="1">
              <a:lnSpc>
                <a:spcPct val="90000"/>
              </a:lnSpc>
              <a:spcBef>
                <a:spcPct val="0"/>
              </a:spcBef>
              <a:buFontTx/>
              <a:buNone/>
            </a:pPr>
            <a:r>
              <a:rPr lang="en-US" sz="2800" smtClean="0">
                <a:cs typeface="Arial" charset="0"/>
              </a:rPr>
              <a:t>10 % of offenders commit 55% of all crimes</a:t>
            </a:r>
          </a:p>
          <a:p>
            <a:pPr algn="ctr" eaLnBrk="1" hangingPunct="1">
              <a:lnSpc>
                <a:spcPct val="90000"/>
              </a:lnSpc>
              <a:spcBef>
                <a:spcPct val="0"/>
              </a:spcBef>
              <a:buFontTx/>
              <a:buNone/>
            </a:pPr>
            <a:endParaRPr lang="en-US" sz="2800" smtClean="0">
              <a:cs typeface="Arial" charset="0"/>
            </a:endParaRPr>
          </a:p>
          <a:p>
            <a:pPr algn="ctr" eaLnBrk="1" hangingPunct="1">
              <a:lnSpc>
                <a:spcPct val="90000"/>
              </a:lnSpc>
              <a:spcBef>
                <a:spcPct val="0"/>
              </a:spcBef>
              <a:buFontTx/>
              <a:buNone/>
            </a:pPr>
            <a:r>
              <a:rPr lang="en-US" sz="2800" smtClean="0">
                <a:cs typeface="Arial" charset="0"/>
              </a:rPr>
              <a:t>10% of victims account for 42% of victimization</a:t>
            </a:r>
          </a:p>
          <a:p>
            <a:pPr algn="ctr" eaLnBrk="1" hangingPunct="1">
              <a:lnSpc>
                <a:spcPct val="90000"/>
              </a:lnSpc>
              <a:spcBef>
                <a:spcPct val="0"/>
              </a:spcBef>
              <a:buFontTx/>
              <a:buNone/>
            </a:pPr>
            <a:endParaRPr lang="en-US" sz="2800" smtClean="0">
              <a:cs typeface="Arial" charset="0"/>
            </a:endParaRPr>
          </a:p>
          <a:p>
            <a:pPr algn="ctr" eaLnBrk="1" hangingPunct="1">
              <a:lnSpc>
                <a:spcPct val="90000"/>
              </a:lnSpc>
              <a:spcBef>
                <a:spcPct val="0"/>
              </a:spcBef>
              <a:buFontTx/>
              <a:buNone/>
            </a:pPr>
            <a:r>
              <a:rPr lang="en-US" sz="3600" b="1" smtClean="0">
                <a:cs typeface="Arial" charset="0"/>
              </a:rPr>
              <a:t>10% of locations account for </a:t>
            </a:r>
            <a:r>
              <a:rPr lang="en-US" sz="3600" b="1" u="sng" smtClean="0">
                <a:cs typeface="Arial" charset="0"/>
              </a:rPr>
              <a:t>60%</a:t>
            </a:r>
            <a:r>
              <a:rPr lang="en-US" sz="3600" b="1" smtClean="0">
                <a:cs typeface="Arial" charset="0"/>
              </a:rPr>
              <a:t> of calls for service</a:t>
            </a:r>
          </a:p>
          <a:p>
            <a:pPr eaLnBrk="1" hangingPunct="1">
              <a:lnSpc>
                <a:spcPct val="90000"/>
              </a:lnSpc>
              <a:spcBef>
                <a:spcPct val="0"/>
              </a:spcBef>
              <a:buFont typeface="Wingdings 2" pitchFamily="18" charset="2"/>
              <a:buNone/>
            </a:pPr>
            <a:endParaRPr lang="en-US" sz="3600" b="1" smtClean="0">
              <a:solidFill>
                <a:srgbClr val="FFFF00"/>
              </a:solidFill>
              <a:cs typeface="Arial" charset="0"/>
            </a:endParaRPr>
          </a:p>
          <a:p>
            <a:pPr eaLnBrk="1" hangingPunct="1">
              <a:lnSpc>
                <a:spcPct val="90000"/>
              </a:lnSpc>
              <a:spcBef>
                <a:spcPct val="0"/>
              </a:spcBef>
              <a:buFont typeface="Wingdings 2" pitchFamily="18" charset="2"/>
              <a:buNone/>
            </a:pPr>
            <a:endParaRPr lang="en-US" sz="2000" smtClean="0">
              <a:solidFill>
                <a:srgbClr val="FFFF00"/>
              </a:solidFill>
              <a:cs typeface="Arial" charset="0"/>
            </a:endParaRPr>
          </a:p>
          <a:p>
            <a:pPr eaLnBrk="1" hangingPunct="1">
              <a:lnSpc>
                <a:spcPct val="90000"/>
              </a:lnSpc>
              <a:spcBef>
                <a:spcPct val="0"/>
              </a:spcBef>
              <a:buFont typeface="Wingdings 2" pitchFamily="18" charset="2"/>
              <a:buNone/>
            </a:pPr>
            <a:endParaRPr lang="en-US" sz="2000" smtClean="0">
              <a:solidFill>
                <a:srgbClr val="FFFF00"/>
              </a:solidFill>
              <a:cs typeface="Arial" charset="0"/>
            </a:endParaRPr>
          </a:p>
          <a:p>
            <a:pPr eaLnBrk="1" hangingPunct="1">
              <a:lnSpc>
                <a:spcPct val="90000"/>
              </a:lnSpc>
              <a:spcBef>
                <a:spcPct val="0"/>
              </a:spcBef>
              <a:buFont typeface="Wingdings 2" pitchFamily="18" charset="2"/>
              <a:buNone/>
            </a:pPr>
            <a:endParaRPr lang="en-US" sz="2000" smtClean="0">
              <a:solidFill>
                <a:srgbClr val="FFFF00"/>
              </a:solidFill>
              <a:cs typeface="Arial" charset="0"/>
            </a:endParaRPr>
          </a:p>
          <a:p>
            <a:pPr eaLnBrk="1" hangingPunct="1">
              <a:lnSpc>
                <a:spcPct val="90000"/>
              </a:lnSpc>
              <a:spcBef>
                <a:spcPct val="0"/>
              </a:spcBef>
              <a:buFont typeface="Wingdings 2" pitchFamily="18" charset="2"/>
              <a:buNone/>
            </a:pPr>
            <a:r>
              <a:rPr lang="en-US" sz="2000" smtClean="0">
                <a:solidFill>
                  <a:srgbClr val="FFFF00"/>
                </a:solidFill>
                <a:cs typeface="Arial" charset="0"/>
              </a:rPr>
              <a:t>                         </a:t>
            </a:r>
          </a:p>
          <a:p>
            <a:pPr eaLnBrk="1" hangingPunct="1">
              <a:lnSpc>
                <a:spcPct val="90000"/>
              </a:lnSpc>
              <a:spcBef>
                <a:spcPct val="0"/>
              </a:spcBef>
              <a:buFont typeface="Wingdings 2" pitchFamily="18" charset="2"/>
              <a:buNone/>
            </a:pPr>
            <a:r>
              <a:rPr lang="en-US" sz="2000" smtClean="0">
                <a:solidFill>
                  <a:srgbClr val="FFFF00"/>
                </a:solidFill>
                <a:cs typeface="Arial" charset="0"/>
              </a:rPr>
              <a:t> Source TIPPS</a:t>
            </a:r>
          </a:p>
          <a:p>
            <a:pPr eaLnBrk="1" hangingPunct="1">
              <a:lnSpc>
                <a:spcPct val="90000"/>
              </a:lnSpc>
            </a:pPr>
            <a:endParaRPr 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2724</TotalTime>
  <Words>1573</Words>
  <Application>Microsoft Office PowerPoint</Application>
  <PresentationFormat>On-screen Show (4:3)</PresentationFormat>
  <Paragraphs>201</Paragraphs>
  <Slides>41</Slides>
  <Notes>34</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2</vt:i4>
      </vt:variant>
      <vt:variant>
        <vt:lpstr>Slide Titles</vt:lpstr>
      </vt:variant>
      <vt:variant>
        <vt:i4>41</vt:i4>
      </vt:variant>
    </vt:vector>
  </HeadingPairs>
  <TitlesOfParts>
    <vt:vector size="54" baseType="lpstr">
      <vt:lpstr>Arial</vt:lpstr>
      <vt:lpstr>Calibri</vt:lpstr>
      <vt:lpstr>OCR A Extended</vt:lpstr>
      <vt:lpstr>Arial Narrow</vt:lpstr>
      <vt:lpstr>Times New Roman</vt:lpstr>
      <vt:lpstr>Tahoma</vt:lpstr>
      <vt:lpstr>Wingdings 2</vt:lpstr>
      <vt:lpstr>Office Theme</vt:lpstr>
      <vt:lpstr>1_Office Theme</vt:lpstr>
      <vt:lpstr>Default Design</vt:lpstr>
      <vt:lpstr>1_Default Design</vt:lpstr>
      <vt:lpstr>Microsoft Word 97 - 2003 Document</vt:lpstr>
      <vt:lpstr>Adobe Acrobat Document</vt:lpstr>
      <vt:lpstr>Houston Police Department  Differential Response Team  Charles A. McClelland, Jr. Chief of Police  </vt:lpstr>
      <vt:lpstr>PowerPoint Presentation</vt:lpstr>
      <vt:lpstr>D.R.T. - About Us</vt:lpstr>
      <vt:lpstr>D.R.T. Explained</vt:lpstr>
      <vt:lpstr> The Broken Windows Theory</vt:lpstr>
      <vt:lpstr>Divisional Crime Alert Network (DCAN)</vt:lpstr>
      <vt:lpstr>PowerPoint Presentation</vt:lpstr>
      <vt:lpstr>Crime Triangle</vt:lpstr>
      <vt:lpstr>Statistics Show</vt:lpstr>
      <vt:lpstr>State Law</vt:lpstr>
      <vt:lpstr>Chapter 10</vt:lpstr>
      <vt:lpstr>Our Authority </vt:lpstr>
      <vt:lpstr>Legitimate Expectations of  Problem Solving</vt:lpstr>
      <vt:lpstr>OUR  GOAL</vt:lpstr>
      <vt:lpstr>Training</vt:lpstr>
      <vt:lpstr>How Do We Get There?</vt:lpstr>
      <vt:lpstr>Citizen’s complaint form</vt:lpstr>
      <vt:lpstr>NOTICE OF VIOLATION</vt:lpstr>
      <vt:lpstr>Solving Problems Through Traditional and Untraditional Means INSERT CHESHIRE</vt:lpstr>
      <vt:lpstr>Weeded Lots</vt:lpstr>
      <vt:lpstr>Auto Repair Facilities</vt:lpstr>
      <vt:lpstr>Apartment Buildings</vt:lpstr>
      <vt:lpstr>PowerPoint Presentation</vt:lpstr>
      <vt:lpstr>PowerPoint Presentation</vt:lpstr>
      <vt:lpstr>PowerPoint Presentation</vt:lpstr>
      <vt:lpstr>PowerPoint Presentation</vt:lpstr>
      <vt:lpstr>North Division 6B30’s                       Apartments Closed or Demolished</vt:lpstr>
      <vt:lpstr>Mayor Parker Takes Care of Business</vt:lpstr>
      <vt:lpstr>North Division 6B30’s                             Apartments Remodeled and Rehabilitated </vt:lpstr>
      <vt:lpstr>Narcotics Trafficking Prostitution</vt:lpstr>
      <vt:lpstr>PowerPoint Presentation</vt:lpstr>
      <vt:lpstr>PowerPoint Presentation</vt:lpstr>
      <vt:lpstr>Transition from Inspector to Officer  Officer David Eagan </vt:lpstr>
      <vt:lpstr>PowerPoint Presentation</vt:lpstr>
      <vt:lpstr>PowerPoint Presentation</vt:lpstr>
      <vt:lpstr>PowerPoint Presentation</vt:lpstr>
      <vt:lpstr>Fresh Tacos Anyone??</vt:lpstr>
      <vt:lpstr>PowerPoint Presentation</vt:lpstr>
      <vt:lpstr> DRT Partnerships</vt:lpstr>
      <vt:lpstr> QUESTIONS?</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dc:creator>
  <cp:lastModifiedBy>Pena, Johnny - PD</cp:lastModifiedBy>
  <cp:revision>58</cp:revision>
  <dcterms:created xsi:type="dcterms:W3CDTF">2010-11-13T15:39:39Z</dcterms:created>
  <dcterms:modified xsi:type="dcterms:W3CDTF">2012-10-05T17:27:58Z</dcterms:modified>
</cp:coreProperties>
</file>