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8"/>
  </p:notesMasterIdLst>
  <p:sldIdLst>
    <p:sldId id="257"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4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CB09D3-61FA-4D9E-A7F1-B09F3B5FC0C2}" type="datetimeFigureOut">
              <a:rPr lang="en-US" smtClean="0"/>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50E84D-5ABC-4CC3-8FE7-3C29DDDBF0B2}" type="slidenum">
              <a:rPr lang="en-US" smtClean="0"/>
              <a:t>‹#›</a:t>
            </a:fld>
            <a:endParaRPr lang="en-US"/>
          </a:p>
        </p:txBody>
      </p:sp>
    </p:spTree>
    <p:extLst>
      <p:ext uri="{BB962C8B-B14F-4D97-AF65-F5344CB8AC3E}">
        <p14:creationId xmlns:p14="http://schemas.microsoft.com/office/powerpoint/2010/main" val="68985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Mid-Bay Gate Strategy entails a storm surge gate across the HSC over Galveston Bay, connecting the east and west sides of the sea barrier that spans 740 </a:t>
            </a:r>
            <a:r>
              <a:rPr lang="en-US" sz="1200" kern="1200" dirty="0" err="1" smtClean="0">
                <a:solidFill>
                  <a:schemeClr val="tx1"/>
                </a:solidFill>
                <a:effectLst/>
                <a:latin typeface="+mn-lt"/>
                <a:ea typeface="+mn-ea"/>
                <a:cs typeface="+mn-cs"/>
              </a:rPr>
              <a:t>ft</a:t>
            </a:r>
            <a:r>
              <a:rPr lang="en-US" sz="1200" kern="1200" dirty="0" smtClean="0">
                <a:solidFill>
                  <a:schemeClr val="tx1"/>
                </a:solidFill>
                <a:effectLst/>
                <a:latin typeface="+mn-lt"/>
                <a:ea typeface="+mn-ea"/>
                <a:cs typeface="+mn-cs"/>
              </a:rPr>
              <a:t> and protects to a depth of approximately 60 </a:t>
            </a:r>
            <a:r>
              <a:rPr lang="en-US" sz="1200" kern="1200" dirty="0" err="1" smtClean="0">
                <a:solidFill>
                  <a:schemeClr val="tx1"/>
                </a:solidFill>
                <a:effectLst/>
                <a:latin typeface="+mn-lt"/>
                <a:ea typeface="+mn-ea"/>
                <a:cs typeface="+mn-cs"/>
              </a:rPr>
              <a:t>ft</a:t>
            </a:r>
            <a:r>
              <a:rPr lang="en-US" sz="1200" kern="1200" dirty="0" smtClean="0">
                <a:solidFill>
                  <a:schemeClr val="tx1"/>
                </a:solidFill>
                <a:effectLst/>
                <a:latin typeface="+mn-lt"/>
                <a:ea typeface="+mn-ea"/>
                <a:cs typeface="+mn-cs"/>
              </a:rPr>
              <a:t> and a height of 25 ft. The remaining elements for cost estimates are similar to the Upper-Bay Gate Strategy. The eastern portion involves levee protection extending from </a:t>
            </a:r>
            <a:r>
              <a:rPr lang="en-US" sz="1200" kern="1200" dirty="0" err="1" smtClean="0">
                <a:solidFill>
                  <a:schemeClr val="tx1"/>
                </a:solidFill>
                <a:effectLst/>
                <a:latin typeface="+mn-lt"/>
                <a:ea typeface="+mn-ea"/>
                <a:cs typeface="+mn-cs"/>
              </a:rPr>
              <a:t>Atksinson</a:t>
            </a:r>
            <a:r>
              <a:rPr lang="en-US" sz="1200" kern="1200" dirty="0" smtClean="0">
                <a:solidFill>
                  <a:schemeClr val="tx1"/>
                </a:solidFill>
                <a:effectLst/>
                <a:latin typeface="+mn-lt"/>
                <a:ea typeface="+mn-ea"/>
                <a:cs typeface="+mn-cs"/>
              </a:rPr>
              <a:t> Island over to Mosquito Knoll southeast of Atlantic Pipeline to FM- 1405 and then around the south and east side of Lone Star Energy Fabrication. The bay portion of the strategy consists of dredge disposal containment areas stretching from Atkinson Island running south along the east side of the HSC to the </a:t>
            </a:r>
            <a:r>
              <a:rPr lang="en-US" sz="1200" kern="1200" dirty="0" err="1" smtClean="0">
                <a:solidFill>
                  <a:schemeClr val="tx1"/>
                </a:solidFill>
                <a:effectLst/>
                <a:latin typeface="+mn-lt"/>
                <a:ea typeface="+mn-ea"/>
                <a:cs typeface="+mn-cs"/>
              </a:rPr>
              <a:t>Trinty</a:t>
            </a:r>
            <a:r>
              <a:rPr lang="en-US" sz="1200" kern="1200" dirty="0" smtClean="0">
                <a:solidFill>
                  <a:schemeClr val="tx1"/>
                </a:solidFill>
                <a:effectLst/>
                <a:latin typeface="+mn-lt"/>
                <a:ea typeface="+mn-ea"/>
                <a:cs typeface="+mn-cs"/>
              </a:rPr>
              <a:t> River Cut. An HSC opening remains over the navigable portion of the HSC near the middle bay portion, but the dredged disposals continue west of this opening and running south to Dollar Reef until final tie-in with the Texas City Levee. Roadway elevation including FM-3005 (from seawall to San Luis Pass) and SH-87 (from seawall to High Island). </a:t>
            </a:r>
            <a:endParaRPr lang="en-US" dirty="0" smtClean="0"/>
          </a:p>
          <a:p>
            <a:endParaRPr lang="en-US" dirty="0"/>
          </a:p>
        </p:txBody>
      </p:sp>
      <p:sp>
        <p:nvSpPr>
          <p:cNvPr id="4" name="Slide Number Placeholder 3"/>
          <p:cNvSpPr>
            <a:spLocks noGrp="1"/>
          </p:cNvSpPr>
          <p:nvPr>
            <p:ph type="sldNum" sz="quarter" idx="10"/>
          </p:nvPr>
        </p:nvSpPr>
        <p:spPr/>
        <p:txBody>
          <a:bodyPr/>
          <a:lstStyle/>
          <a:p>
            <a:fld id="{6C2C6CCC-20EC-40D5-B1AE-BD756E0A560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8781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6F73B-9E92-4105-B27E-8A85FAF17B71}"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5818-179E-48FC-B474-C22C841BC8C1}" type="slidenum">
              <a:rPr lang="en-US" smtClean="0"/>
              <a:t>‹#›</a:t>
            </a:fld>
            <a:endParaRPr lang="en-US"/>
          </a:p>
        </p:txBody>
      </p:sp>
    </p:spTree>
    <p:extLst>
      <p:ext uri="{BB962C8B-B14F-4D97-AF65-F5344CB8AC3E}">
        <p14:creationId xmlns:p14="http://schemas.microsoft.com/office/powerpoint/2010/main" val="385300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6F73B-9E92-4105-B27E-8A85FAF17B71}"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5818-179E-48FC-B474-C22C841BC8C1}" type="slidenum">
              <a:rPr lang="en-US" smtClean="0"/>
              <a:t>‹#›</a:t>
            </a:fld>
            <a:endParaRPr lang="en-US"/>
          </a:p>
        </p:txBody>
      </p:sp>
    </p:spTree>
    <p:extLst>
      <p:ext uri="{BB962C8B-B14F-4D97-AF65-F5344CB8AC3E}">
        <p14:creationId xmlns:p14="http://schemas.microsoft.com/office/powerpoint/2010/main" val="302988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6F73B-9E92-4105-B27E-8A85FAF17B71}"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5818-179E-48FC-B474-C22C841BC8C1}" type="slidenum">
              <a:rPr lang="en-US" smtClean="0"/>
              <a:t>‹#›</a:t>
            </a:fld>
            <a:endParaRPr lang="en-US"/>
          </a:p>
        </p:txBody>
      </p:sp>
    </p:spTree>
    <p:extLst>
      <p:ext uri="{BB962C8B-B14F-4D97-AF65-F5344CB8AC3E}">
        <p14:creationId xmlns:p14="http://schemas.microsoft.com/office/powerpoint/2010/main" val="2801414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81A1FB-96F5-4CEB-9308-B68D68AAB2E2}"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2E6DC-568E-424D-BB68-74288A1C8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197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1A1FB-96F5-4CEB-9308-B68D68AAB2E2}"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2E6DC-568E-424D-BB68-74288A1C8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880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81A1FB-96F5-4CEB-9308-B68D68AAB2E2}"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2E6DC-568E-424D-BB68-74288A1C8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877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81A1FB-96F5-4CEB-9308-B68D68AAB2E2}" type="datetimeFigureOut">
              <a:rPr lang="en-US" smtClean="0">
                <a:solidFill>
                  <a:prstClr val="black">
                    <a:tint val="75000"/>
                  </a:prstClr>
                </a:solidFill>
              </a:rPr>
              <a:pPr/>
              <a:t>1/17/2017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2E6DC-568E-424D-BB68-74288A1C8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434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81A1FB-96F5-4CEB-9308-B68D68AAB2E2}" type="datetimeFigureOut">
              <a:rPr lang="en-US" smtClean="0">
                <a:solidFill>
                  <a:prstClr val="black">
                    <a:tint val="75000"/>
                  </a:prstClr>
                </a:solidFill>
              </a:rPr>
              <a:pPr/>
              <a:t>1/17/2017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2E6DC-568E-424D-BB68-74288A1C8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191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81A1FB-96F5-4CEB-9308-B68D68AAB2E2}" type="datetimeFigureOut">
              <a:rPr lang="en-US" smtClean="0">
                <a:solidFill>
                  <a:prstClr val="black">
                    <a:tint val="75000"/>
                  </a:prstClr>
                </a:solidFill>
              </a:rPr>
              <a:pPr/>
              <a:t>1/17/2017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2E6DC-568E-424D-BB68-74288A1C8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457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1A1FB-96F5-4CEB-9308-B68D68AAB2E2}" type="datetimeFigureOut">
              <a:rPr lang="en-US" smtClean="0">
                <a:solidFill>
                  <a:prstClr val="black">
                    <a:tint val="75000"/>
                  </a:prstClr>
                </a:solidFill>
              </a:rPr>
              <a:pPr/>
              <a:t>1/17/2017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2E6DC-568E-424D-BB68-74288A1C8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596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1A1FB-96F5-4CEB-9308-B68D68AAB2E2}" type="datetimeFigureOut">
              <a:rPr lang="en-US" smtClean="0">
                <a:solidFill>
                  <a:prstClr val="black">
                    <a:tint val="75000"/>
                  </a:prstClr>
                </a:solidFill>
              </a:rPr>
              <a:pPr/>
              <a:t>1/17/2017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2E6DC-568E-424D-BB68-74288A1C8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13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6F73B-9E92-4105-B27E-8A85FAF17B71}"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5818-179E-48FC-B474-C22C841BC8C1}" type="slidenum">
              <a:rPr lang="en-US" smtClean="0"/>
              <a:t>‹#›</a:t>
            </a:fld>
            <a:endParaRPr lang="en-US"/>
          </a:p>
        </p:txBody>
      </p:sp>
    </p:spTree>
    <p:extLst>
      <p:ext uri="{BB962C8B-B14F-4D97-AF65-F5344CB8AC3E}">
        <p14:creationId xmlns:p14="http://schemas.microsoft.com/office/powerpoint/2010/main" val="3243279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1A1FB-96F5-4CEB-9308-B68D68AAB2E2}" type="datetimeFigureOut">
              <a:rPr lang="en-US" smtClean="0">
                <a:solidFill>
                  <a:prstClr val="black">
                    <a:tint val="75000"/>
                  </a:prstClr>
                </a:solidFill>
              </a:rPr>
              <a:pPr/>
              <a:t>1/17/2017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2E6DC-568E-424D-BB68-74288A1C8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830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1A1FB-96F5-4CEB-9308-B68D68AAB2E2}"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2E6DC-568E-424D-BB68-74288A1C8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43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1A1FB-96F5-4CEB-9308-B68D68AAB2E2}"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2E6DC-568E-424D-BB68-74288A1C8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231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 y="2951588"/>
            <a:ext cx="9146914" cy="2326291"/>
          </a:xfrm>
          <a:prstGeom prst="rect">
            <a:avLst/>
          </a:prstGeom>
          <a:solidFill>
            <a:schemeClr val="bg1">
              <a:lumMod val="85000"/>
            </a:schemeClr>
          </a:solidFill>
          <a:ln>
            <a:noFill/>
          </a:ln>
          <a:effectLst>
            <a:reflection stA="50000" endPos="75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lumMod val="75000"/>
                </a:prstClr>
              </a:solidFill>
            </a:endParaRPr>
          </a:p>
        </p:txBody>
      </p:sp>
      <p:sp>
        <p:nvSpPr>
          <p:cNvPr id="2" name="Title 1"/>
          <p:cNvSpPr>
            <a:spLocks noGrp="1"/>
          </p:cNvSpPr>
          <p:nvPr>
            <p:ph type="ctrTitle"/>
          </p:nvPr>
        </p:nvSpPr>
        <p:spPr>
          <a:xfrm>
            <a:off x="152400" y="5209447"/>
            <a:ext cx="6781800" cy="1470025"/>
          </a:xfrm>
        </p:spPr>
        <p:txBody>
          <a:bodyPr/>
          <a:lstStyle>
            <a:lvl1pPr algn="l">
              <a:defRPr sz="3200">
                <a:latin typeface="Arial Black" panose="020B0A040201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 y="4581838"/>
            <a:ext cx="4876800" cy="609600"/>
          </a:xfrm>
        </p:spPr>
        <p:txBody>
          <a:bodyPr/>
          <a:lstStyle>
            <a:lvl1pPr marL="0" indent="0" algn="l">
              <a:buNone/>
              <a:defRPr>
                <a:solidFill>
                  <a:schemeClr val="tx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265375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688058"/>
            <a:ext cx="9144000" cy="60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pic>
        <p:nvPicPr>
          <p:cNvPr id="1027" name="Picture 3" descr="P:\PBBProjects\SSPEED\MEDIA\figures\SPEED_logo_only.e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80960" y="489938"/>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685800"/>
            <a:ext cx="7010400" cy="609600"/>
          </a:xfrm>
        </p:spPr>
        <p:txBody>
          <a:bodyPr>
            <a:noAutofit/>
          </a:bodyPr>
          <a:lstStyle>
            <a:lvl1pPr algn="l">
              <a:defRPr sz="3200">
                <a:solidFill>
                  <a:schemeClr val="tx1"/>
                </a:solidFill>
                <a:latin typeface="Arial Black" panose="020B0A04020102020204" pitchFamily="34" charset="0"/>
              </a:defRPr>
            </a:lvl1pPr>
          </a:lstStyle>
          <a:p>
            <a:r>
              <a:rPr lang="en-US" dirty="0" smtClean="0"/>
              <a:t>Click to edit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4C0A77-50D7-4402-8E24-65AEB542A171}"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FE0321-2750-467D-9719-DA7594115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9646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none" baseline="0">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latin typeface="Arial Narrow" panose="020B06060202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C0A77-50D7-4402-8E24-65AEB542A171}"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FE0321-2750-467D-9719-DA7594115AEF}" type="slidenum">
              <a:rPr lang="en-US" smtClean="0">
                <a:solidFill>
                  <a:prstClr val="black">
                    <a:tint val="75000"/>
                  </a:prstClr>
                </a:solidFill>
              </a:rPr>
              <a:pPr/>
              <a:t>‹#›</a:t>
            </a:fld>
            <a:endParaRPr lang="en-US">
              <a:solidFill>
                <a:prstClr val="black">
                  <a:tint val="75000"/>
                </a:prstClr>
              </a:solidFill>
            </a:endParaRPr>
          </a:p>
        </p:txBody>
      </p:sp>
      <p:grpSp>
        <p:nvGrpSpPr>
          <p:cNvPr id="9" name="Group 8"/>
          <p:cNvGrpSpPr/>
          <p:nvPr/>
        </p:nvGrpSpPr>
        <p:grpSpPr>
          <a:xfrm>
            <a:off x="0" y="489938"/>
            <a:ext cx="9144000" cy="1005840"/>
            <a:chOff x="0" y="489938"/>
            <a:chExt cx="9144000" cy="1005840"/>
          </a:xfrm>
        </p:grpSpPr>
        <p:sp>
          <p:nvSpPr>
            <p:cNvPr id="10" name="Rectangle 9"/>
            <p:cNvSpPr/>
            <p:nvPr/>
          </p:nvSpPr>
          <p:spPr>
            <a:xfrm>
              <a:off x="0" y="688058"/>
              <a:ext cx="9144000" cy="60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pic>
          <p:nvPicPr>
            <p:cNvPr id="11" name="Picture 3" descr="P:\PBBProjects\SSPEED\MEDIA\figures\SPEED_logo_only.e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0960" y="489938"/>
              <a:ext cx="1005840" cy="10058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06853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13" name="Group 12"/>
          <p:cNvGrpSpPr/>
          <p:nvPr/>
        </p:nvGrpSpPr>
        <p:grpSpPr>
          <a:xfrm>
            <a:off x="0" y="489938"/>
            <a:ext cx="9144000" cy="1005840"/>
            <a:chOff x="0" y="489938"/>
            <a:chExt cx="9144000" cy="1005840"/>
          </a:xfrm>
        </p:grpSpPr>
        <p:sp>
          <p:nvSpPr>
            <p:cNvPr id="14" name="Rectangle 13"/>
            <p:cNvSpPr/>
            <p:nvPr/>
          </p:nvSpPr>
          <p:spPr>
            <a:xfrm>
              <a:off x="0" y="688058"/>
              <a:ext cx="9144000" cy="60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pic>
          <p:nvPicPr>
            <p:cNvPr id="15" name="Picture 3" descr="P:\PBBProjects\SSPEED\MEDIA\figures\SPEED_logo_only.e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0960" y="489938"/>
              <a:ext cx="1005840" cy="100584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4C0A77-50D7-4402-8E24-65AEB542A171}" type="datetimeFigureOut">
              <a:rPr lang="en-US" smtClean="0">
                <a:solidFill>
                  <a:prstClr val="black">
                    <a:tint val="75000"/>
                  </a:prstClr>
                </a:solidFill>
              </a:rPr>
              <a:pPr/>
              <a:t>1/17/2017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FE0321-2750-467D-9719-DA7594115AEF}" type="slidenum">
              <a:rPr lang="en-US" smtClean="0">
                <a:solidFill>
                  <a:prstClr val="black">
                    <a:tint val="75000"/>
                  </a:prstClr>
                </a:solidFill>
              </a:rPr>
              <a:pPr/>
              <a:t>‹#›</a:t>
            </a:fld>
            <a:endParaRPr lang="en-US">
              <a:solidFill>
                <a:prstClr val="black">
                  <a:tint val="75000"/>
                </a:prstClr>
              </a:solidFill>
            </a:endParaRPr>
          </a:p>
        </p:txBody>
      </p:sp>
      <p:sp>
        <p:nvSpPr>
          <p:cNvPr id="11" name="Title 1"/>
          <p:cNvSpPr txBox="1">
            <a:spLocks/>
          </p:cNvSpPr>
          <p:nvPr/>
        </p:nvSpPr>
        <p:spPr>
          <a:xfrm>
            <a:off x="457200" y="685800"/>
            <a:ext cx="39624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Arial Narrow" panose="020B0606020202030204" pitchFamily="34" charset="0"/>
                <a:ea typeface="+mj-ea"/>
                <a:cs typeface="+mj-cs"/>
              </a:defRPr>
            </a:lvl1pPr>
          </a:lstStyle>
          <a:p>
            <a:pPr algn="l"/>
            <a:endParaRPr lang="en-US" dirty="0">
              <a:solidFill>
                <a:prstClr val="black"/>
              </a:solidFill>
            </a:endParaRPr>
          </a:p>
        </p:txBody>
      </p:sp>
      <p:sp>
        <p:nvSpPr>
          <p:cNvPr id="8" name="Text Placeholder 7"/>
          <p:cNvSpPr>
            <a:spLocks noGrp="1"/>
          </p:cNvSpPr>
          <p:nvPr>
            <p:ph type="body" sz="quarter" idx="13" hasCustomPrompt="1"/>
          </p:nvPr>
        </p:nvSpPr>
        <p:spPr>
          <a:xfrm>
            <a:off x="457200" y="685800"/>
            <a:ext cx="6781800" cy="609600"/>
          </a:xfrm>
        </p:spPr>
        <p:txBody>
          <a:bodyPr/>
          <a:lstStyle>
            <a:lvl1pPr marL="0" indent="0">
              <a:buNone/>
              <a:defRPr baseline="0">
                <a:latin typeface="Arial Black" panose="020B0A04020102020204" pitchFamily="34" charset="0"/>
              </a:defRPr>
            </a:lvl1pPr>
          </a:lstStyle>
          <a:p>
            <a:pPr lvl="0"/>
            <a:r>
              <a:rPr lang="en-US" dirty="0" smtClean="0"/>
              <a:t>Click to edit slide title</a:t>
            </a:r>
            <a:endParaRPr lang="en-US" dirty="0"/>
          </a:p>
        </p:txBody>
      </p:sp>
    </p:spTree>
    <p:extLst>
      <p:ext uri="{BB962C8B-B14F-4D97-AF65-F5344CB8AC3E}">
        <p14:creationId xmlns:p14="http://schemas.microsoft.com/office/powerpoint/2010/main" val="11152163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14" name="Group 13"/>
          <p:cNvGrpSpPr/>
          <p:nvPr/>
        </p:nvGrpSpPr>
        <p:grpSpPr>
          <a:xfrm>
            <a:off x="0" y="489938"/>
            <a:ext cx="9144000" cy="1005840"/>
            <a:chOff x="0" y="489938"/>
            <a:chExt cx="9144000" cy="1005840"/>
          </a:xfrm>
        </p:grpSpPr>
        <p:sp>
          <p:nvSpPr>
            <p:cNvPr id="15" name="Rectangle 14"/>
            <p:cNvSpPr/>
            <p:nvPr/>
          </p:nvSpPr>
          <p:spPr>
            <a:xfrm>
              <a:off x="0" y="688058"/>
              <a:ext cx="9144000" cy="60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pic>
          <p:nvPicPr>
            <p:cNvPr id="16" name="Picture 3" descr="P:\PBBProjects\SSPEED\MEDIA\figures\SPEED_logo_only.e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0960" y="489938"/>
              <a:ext cx="1005840" cy="100584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Date Placeholder 2"/>
          <p:cNvSpPr>
            <a:spLocks noGrp="1"/>
          </p:cNvSpPr>
          <p:nvPr>
            <p:ph type="dt" sz="half" idx="10"/>
          </p:nvPr>
        </p:nvSpPr>
        <p:spPr/>
        <p:txBody>
          <a:bodyPr/>
          <a:lstStyle/>
          <a:p>
            <a:fld id="{2B4C0A77-50D7-4402-8E24-65AEB542A171}" type="datetimeFigureOut">
              <a:rPr lang="en-US" smtClean="0">
                <a:solidFill>
                  <a:prstClr val="black">
                    <a:tint val="75000"/>
                  </a:prstClr>
                </a:solidFill>
              </a:rPr>
              <a:pPr/>
              <a:t>1/17/2017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FE0321-2750-467D-9719-DA7594115AEF}"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2"/>
          <p:cNvSpPr>
            <a:spLocks noGrp="1"/>
          </p:cNvSpPr>
          <p:nvPr>
            <p:ph type="body" sz="quarter" idx="13" hasCustomPrompt="1"/>
          </p:nvPr>
        </p:nvSpPr>
        <p:spPr>
          <a:xfrm>
            <a:off x="457200" y="685800"/>
            <a:ext cx="6553200" cy="609600"/>
          </a:xfrm>
        </p:spPr>
        <p:txBody>
          <a:bodyPr/>
          <a:lstStyle>
            <a:lvl1pPr marL="0" indent="0">
              <a:buNone/>
              <a:defRPr>
                <a:latin typeface="Arial Black" panose="020B0A04020102020204" pitchFamily="34" charset="0"/>
              </a:defRPr>
            </a:lvl1pPr>
          </a:lstStyle>
          <a:p>
            <a:pPr lvl="0"/>
            <a:r>
              <a:rPr lang="en-US" dirty="0" smtClean="0"/>
              <a:t>Click to edit slide title</a:t>
            </a:r>
            <a:endParaRPr lang="en-US" dirty="0"/>
          </a:p>
        </p:txBody>
      </p:sp>
    </p:spTree>
    <p:extLst>
      <p:ext uri="{BB962C8B-B14F-4D97-AF65-F5344CB8AC3E}">
        <p14:creationId xmlns:p14="http://schemas.microsoft.com/office/powerpoint/2010/main" val="381711626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C0A77-50D7-4402-8E24-65AEB542A171}" type="datetimeFigureOut">
              <a:rPr lang="en-US" smtClean="0">
                <a:solidFill>
                  <a:prstClr val="black">
                    <a:tint val="75000"/>
                  </a:prstClr>
                </a:solidFill>
              </a:rPr>
              <a:pPr/>
              <a:t>1/17/2017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FE0321-2750-467D-9719-DA7594115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629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6F73B-9E92-4105-B27E-8A85FAF17B71}"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5818-179E-48FC-B474-C22C841BC8C1}" type="slidenum">
              <a:rPr lang="en-US" smtClean="0"/>
              <a:t>‹#›</a:t>
            </a:fld>
            <a:endParaRPr lang="en-US"/>
          </a:p>
        </p:txBody>
      </p:sp>
    </p:spTree>
    <p:extLst>
      <p:ext uri="{BB962C8B-B14F-4D97-AF65-F5344CB8AC3E}">
        <p14:creationId xmlns:p14="http://schemas.microsoft.com/office/powerpoint/2010/main" val="137483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6F73B-9E92-4105-B27E-8A85FAF17B71}"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5818-179E-48FC-B474-C22C841BC8C1}" type="slidenum">
              <a:rPr lang="en-US" smtClean="0"/>
              <a:t>‹#›</a:t>
            </a:fld>
            <a:endParaRPr lang="en-US"/>
          </a:p>
        </p:txBody>
      </p:sp>
    </p:spTree>
    <p:extLst>
      <p:ext uri="{BB962C8B-B14F-4D97-AF65-F5344CB8AC3E}">
        <p14:creationId xmlns:p14="http://schemas.microsoft.com/office/powerpoint/2010/main" val="93612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6F73B-9E92-4105-B27E-8A85FAF17B71}"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45818-179E-48FC-B474-C22C841BC8C1}" type="slidenum">
              <a:rPr lang="en-US" smtClean="0"/>
              <a:t>‹#›</a:t>
            </a:fld>
            <a:endParaRPr lang="en-US"/>
          </a:p>
        </p:txBody>
      </p:sp>
    </p:spTree>
    <p:extLst>
      <p:ext uri="{BB962C8B-B14F-4D97-AF65-F5344CB8AC3E}">
        <p14:creationId xmlns:p14="http://schemas.microsoft.com/office/powerpoint/2010/main" val="143992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66F73B-9E92-4105-B27E-8A85FAF17B71}"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45818-179E-48FC-B474-C22C841BC8C1}" type="slidenum">
              <a:rPr lang="en-US" smtClean="0"/>
              <a:t>‹#›</a:t>
            </a:fld>
            <a:endParaRPr lang="en-US"/>
          </a:p>
        </p:txBody>
      </p:sp>
    </p:spTree>
    <p:extLst>
      <p:ext uri="{BB962C8B-B14F-4D97-AF65-F5344CB8AC3E}">
        <p14:creationId xmlns:p14="http://schemas.microsoft.com/office/powerpoint/2010/main" val="255321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6F73B-9E92-4105-B27E-8A85FAF17B71}"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45818-179E-48FC-B474-C22C841BC8C1}" type="slidenum">
              <a:rPr lang="en-US" smtClean="0"/>
              <a:t>‹#›</a:t>
            </a:fld>
            <a:endParaRPr lang="en-US"/>
          </a:p>
        </p:txBody>
      </p:sp>
    </p:spTree>
    <p:extLst>
      <p:ext uri="{BB962C8B-B14F-4D97-AF65-F5344CB8AC3E}">
        <p14:creationId xmlns:p14="http://schemas.microsoft.com/office/powerpoint/2010/main" val="284441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6F73B-9E92-4105-B27E-8A85FAF17B71}"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5818-179E-48FC-B474-C22C841BC8C1}" type="slidenum">
              <a:rPr lang="en-US" smtClean="0"/>
              <a:t>‹#›</a:t>
            </a:fld>
            <a:endParaRPr lang="en-US"/>
          </a:p>
        </p:txBody>
      </p:sp>
    </p:spTree>
    <p:extLst>
      <p:ext uri="{BB962C8B-B14F-4D97-AF65-F5344CB8AC3E}">
        <p14:creationId xmlns:p14="http://schemas.microsoft.com/office/powerpoint/2010/main" val="229878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6F73B-9E92-4105-B27E-8A85FAF17B71}"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5818-179E-48FC-B474-C22C841BC8C1}" type="slidenum">
              <a:rPr lang="en-US" smtClean="0"/>
              <a:t>‹#›</a:t>
            </a:fld>
            <a:endParaRPr lang="en-US"/>
          </a:p>
        </p:txBody>
      </p:sp>
    </p:spTree>
    <p:extLst>
      <p:ext uri="{BB962C8B-B14F-4D97-AF65-F5344CB8AC3E}">
        <p14:creationId xmlns:p14="http://schemas.microsoft.com/office/powerpoint/2010/main" val="388031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6F73B-9E92-4105-B27E-8A85FAF17B71}" type="datetimeFigureOut">
              <a:rPr lang="en-US" smtClean="0"/>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45818-179E-48FC-B474-C22C841BC8C1}" type="slidenum">
              <a:rPr lang="en-US" smtClean="0"/>
              <a:t>‹#›</a:t>
            </a:fld>
            <a:endParaRPr lang="en-US"/>
          </a:p>
        </p:txBody>
      </p:sp>
    </p:spTree>
    <p:extLst>
      <p:ext uri="{BB962C8B-B14F-4D97-AF65-F5344CB8AC3E}">
        <p14:creationId xmlns:p14="http://schemas.microsoft.com/office/powerpoint/2010/main" val="3186356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1A1FB-96F5-4CEB-9308-B68D68AAB2E2}"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2E6DC-568E-424D-BB68-74288A1C8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357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C0A77-50D7-4402-8E24-65AEB542A171}"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E0321-2750-467D-9719-DA7594115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185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156431\Desktop\Flooding and Storm Surge Symposium\Agenda\floodingstormsurge_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02" y="327211"/>
            <a:ext cx="71628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156431\Desktop\Flooding and Storm Surge Symposium\Agenda\ACE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89411"/>
            <a:ext cx="2437738" cy="1177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156431\Desktop\Flooding and Storm Surge Symposium\Agenda\COH S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1865" y="4263326"/>
            <a:ext cx="1797273" cy="17494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156431\Desktop\Flooding and Storm Surge Symposium\Agenda\HAR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562600"/>
            <a:ext cx="1098741" cy="10987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e156431\Desktop\Flooding and Storm Surge Symposium\Agenda\HGAC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5602382"/>
            <a:ext cx="1018382"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e156431\Desktop\Flooding and Storm Surge Symposium\Agenda\AIA houston 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115498"/>
            <a:ext cx="1897253" cy="189725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00" y="6012751"/>
            <a:ext cx="3276600" cy="48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66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47"/>
            <a:ext cx="8229600" cy="1143000"/>
          </a:xfrm>
        </p:spPr>
        <p:txBody>
          <a:bodyPr>
            <a:normAutofit fontScale="90000"/>
          </a:bodyPr>
          <a:lstStyle/>
          <a:p>
            <a:r>
              <a:rPr lang="en-US" dirty="0" smtClean="0"/>
              <a:t>Coastal </a:t>
            </a:r>
            <a:r>
              <a:rPr lang="en-US" dirty="0" smtClean="0"/>
              <a:t>Spine: Interim Design Report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08530"/>
            <a:ext cx="5955134" cy="460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567" y="5662572"/>
            <a:ext cx="4419599" cy="119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44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76378" y="1571284"/>
            <a:ext cx="4898571" cy="5080486"/>
          </a:xfrm>
        </p:spPr>
        <p:txBody>
          <a:bodyPr>
            <a:normAutofit fontScale="85000" lnSpcReduction="20000"/>
          </a:bodyPr>
          <a:lstStyle/>
          <a:p>
            <a:pPr marL="0" indent="0">
              <a:buNone/>
            </a:pPr>
            <a:r>
              <a:rPr lang="en-US" dirty="0" smtClean="0"/>
              <a:t>  “Multiple Lines of Defense”</a:t>
            </a:r>
          </a:p>
          <a:p>
            <a:pPr marL="0" indent="0">
              <a:buNone/>
            </a:pPr>
            <a:endParaRPr lang="en-US" dirty="0" smtClean="0">
              <a:solidFill>
                <a:srgbClr val="000000"/>
              </a:solidFill>
            </a:endParaRPr>
          </a:p>
          <a:p>
            <a:pPr marL="0" indent="0">
              <a:buNone/>
            </a:pPr>
            <a:r>
              <a:rPr lang="en-US" b="1" dirty="0" smtClean="0">
                <a:solidFill>
                  <a:srgbClr val="000000"/>
                </a:solidFill>
              </a:rPr>
              <a:t>Coastal Spine (</a:t>
            </a:r>
            <a:r>
              <a:rPr lang="en-US" b="1" dirty="0" smtClean="0">
                <a:solidFill>
                  <a:srgbClr val="C00000"/>
                </a:solidFill>
              </a:rPr>
              <a:t>F</a:t>
            </a:r>
            <a:r>
              <a:rPr lang="en-US" b="1" dirty="0" smtClean="0">
                <a:solidFill>
                  <a:srgbClr val="000000"/>
                </a:solidFill>
              </a:rPr>
              <a:t>, </a:t>
            </a:r>
            <a:r>
              <a:rPr lang="en-US" b="1" dirty="0" smtClean="0">
                <a:solidFill>
                  <a:srgbClr val="2C8443"/>
                </a:solidFill>
              </a:rPr>
              <a:t>L</a:t>
            </a:r>
            <a:r>
              <a:rPr lang="en-US" b="1" dirty="0" smtClean="0">
                <a:solidFill>
                  <a:srgbClr val="000000"/>
                </a:solidFill>
              </a:rPr>
              <a:t>, 1, </a:t>
            </a:r>
            <a:r>
              <a:rPr lang="en-US" b="1" dirty="0" smtClean="0">
                <a:solidFill>
                  <a:srgbClr val="C00000"/>
                </a:solidFill>
              </a:rPr>
              <a:t>G</a:t>
            </a:r>
            <a:r>
              <a:rPr lang="en-US" b="1" dirty="0" smtClean="0">
                <a:solidFill>
                  <a:srgbClr val="000000"/>
                </a:solidFill>
              </a:rPr>
              <a:t>)</a:t>
            </a:r>
          </a:p>
          <a:p>
            <a:r>
              <a:rPr lang="en-US" dirty="0" smtClean="0">
                <a:solidFill>
                  <a:srgbClr val="C00000"/>
                </a:solidFill>
              </a:rPr>
              <a:t>Land Barriers (F, </a:t>
            </a:r>
            <a:r>
              <a:rPr lang="en-US" dirty="0" smtClean="0"/>
              <a:t>1</a:t>
            </a:r>
            <a:r>
              <a:rPr lang="en-US" dirty="0" smtClean="0">
                <a:solidFill>
                  <a:srgbClr val="C00000"/>
                </a:solidFill>
              </a:rPr>
              <a:t>, G)</a:t>
            </a:r>
            <a:endParaRPr lang="en-US" dirty="0">
              <a:solidFill>
                <a:srgbClr val="C00000"/>
              </a:solidFill>
            </a:endParaRPr>
          </a:p>
          <a:p>
            <a:r>
              <a:rPr lang="en-US" dirty="0" smtClean="0">
                <a:solidFill>
                  <a:srgbClr val="2C8443"/>
                </a:solidFill>
              </a:rPr>
              <a:t>Bolivar Roads Navigation and Environmental Gates (</a:t>
            </a:r>
            <a:r>
              <a:rPr lang="en-US" b="1" dirty="0" smtClean="0">
                <a:solidFill>
                  <a:srgbClr val="2C8443"/>
                </a:solidFill>
              </a:rPr>
              <a:t>L</a:t>
            </a:r>
            <a:r>
              <a:rPr lang="en-US" dirty="0" smtClean="0">
                <a:solidFill>
                  <a:srgbClr val="2C8443"/>
                </a:solidFill>
              </a:rPr>
              <a:t>)</a:t>
            </a:r>
          </a:p>
          <a:p>
            <a:pPr marL="0" indent="0">
              <a:buNone/>
            </a:pPr>
            <a:endParaRPr lang="en-US" dirty="0" smtClean="0">
              <a:solidFill>
                <a:srgbClr val="2C8443"/>
              </a:solidFill>
            </a:endParaRPr>
          </a:p>
          <a:p>
            <a:pPr marL="0" indent="0">
              <a:buNone/>
            </a:pPr>
            <a:r>
              <a:rPr lang="en-US" b="1" dirty="0" smtClean="0"/>
              <a:t>In-Bay System (</a:t>
            </a:r>
            <a:r>
              <a:rPr lang="en-US" b="1" dirty="0" smtClean="0">
                <a:solidFill>
                  <a:srgbClr val="C00000"/>
                </a:solidFill>
              </a:rPr>
              <a:t>E</a:t>
            </a:r>
            <a:r>
              <a:rPr lang="en-US" b="1" dirty="0" smtClean="0"/>
              <a:t>, </a:t>
            </a:r>
            <a:r>
              <a:rPr lang="en-US" b="1" dirty="0" smtClean="0">
                <a:solidFill>
                  <a:srgbClr val="2C8443"/>
                </a:solidFill>
              </a:rPr>
              <a:t>M</a:t>
            </a:r>
            <a:r>
              <a:rPr lang="en-US" b="1" dirty="0" smtClean="0"/>
              <a:t>, T, </a:t>
            </a:r>
            <a:r>
              <a:rPr lang="en-US" b="1" dirty="0" smtClean="0">
                <a:solidFill>
                  <a:srgbClr val="C00000"/>
                </a:solidFill>
              </a:rPr>
              <a:t>H</a:t>
            </a:r>
            <a:r>
              <a:rPr lang="en-US" b="1" dirty="0" smtClean="0"/>
              <a:t>)</a:t>
            </a:r>
            <a:endParaRPr lang="en-US" b="1" dirty="0"/>
          </a:p>
          <a:p>
            <a:r>
              <a:rPr lang="en-US" dirty="0" smtClean="0">
                <a:solidFill>
                  <a:srgbClr val="C00000"/>
                </a:solidFill>
              </a:rPr>
              <a:t>In-bay berm system with small- craft gates (E)</a:t>
            </a:r>
          </a:p>
          <a:p>
            <a:r>
              <a:rPr lang="en-US" dirty="0" smtClean="0">
                <a:solidFill>
                  <a:srgbClr val="2C8443"/>
                </a:solidFill>
              </a:rPr>
              <a:t>HSC Navigation Gate (M)</a:t>
            </a:r>
          </a:p>
          <a:p>
            <a:r>
              <a:rPr lang="en-US" dirty="0" smtClean="0">
                <a:solidFill>
                  <a:srgbClr val="C00000"/>
                </a:solidFill>
              </a:rPr>
              <a:t>Backside </a:t>
            </a:r>
            <a:r>
              <a:rPr lang="en-US" dirty="0">
                <a:solidFill>
                  <a:srgbClr val="C00000"/>
                </a:solidFill>
              </a:rPr>
              <a:t>Levee (</a:t>
            </a:r>
            <a:r>
              <a:rPr lang="en-US" b="1" dirty="0">
                <a:solidFill>
                  <a:srgbClr val="C00000"/>
                </a:solidFill>
              </a:rPr>
              <a:t>H</a:t>
            </a:r>
            <a:r>
              <a:rPr lang="en-US" dirty="0">
                <a:solidFill>
                  <a:srgbClr val="C00000"/>
                </a:solidFill>
              </a:rPr>
              <a:t>)</a:t>
            </a:r>
          </a:p>
          <a:p>
            <a:endParaRPr lang="en-US" dirty="0">
              <a:solidFill>
                <a:srgbClr val="C00000"/>
              </a:solidFill>
            </a:endParaRPr>
          </a:p>
          <a:p>
            <a:pPr marL="0" indent="0">
              <a:buNone/>
            </a:pPr>
            <a:r>
              <a:rPr lang="en-US" dirty="0" smtClean="0"/>
              <a:t>Note: Existing Structures (1 &amp; T)</a:t>
            </a:r>
          </a:p>
          <a:p>
            <a:pPr marL="457200" lvl="1" indent="0">
              <a:buNone/>
            </a:pPr>
            <a:endParaRPr lang="en-US" dirty="0"/>
          </a:p>
        </p:txBody>
      </p:sp>
      <p:sp>
        <p:nvSpPr>
          <p:cNvPr id="5" name="Title 4"/>
          <p:cNvSpPr txBox="1">
            <a:spLocks/>
          </p:cNvSpPr>
          <p:nvPr/>
        </p:nvSpPr>
        <p:spPr>
          <a:xfrm>
            <a:off x="437144" y="1324276"/>
            <a:ext cx="70104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tx1"/>
                </a:solidFill>
                <a:latin typeface="Arial Black" panose="020B0A04020102020204" pitchFamily="34" charset="0"/>
                <a:ea typeface="+mj-ea"/>
                <a:cs typeface="+mj-cs"/>
              </a:defRPr>
            </a:lvl1pPr>
          </a:lstStyle>
          <a:p>
            <a:endParaRPr lang="en-US" sz="2400" i="1" dirty="0" smtClean="0">
              <a:solidFill>
                <a:prstClr val="black"/>
              </a:solidFill>
              <a:latin typeface="Arial"/>
              <a:cs typeface="Arial"/>
            </a:endParaRPr>
          </a:p>
        </p:txBody>
      </p:sp>
      <p:sp>
        <p:nvSpPr>
          <p:cNvPr id="7" name="Title 1"/>
          <p:cNvSpPr txBox="1">
            <a:spLocks/>
          </p:cNvSpPr>
          <p:nvPr/>
        </p:nvSpPr>
        <p:spPr>
          <a:xfrm>
            <a:off x="457200" y="732404"/>
            <a:ext cx="7163286" cy="6096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Arial Black" panose="020B0A04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solidFill>
                  <a:prstClr val="black"/>
                </a:solidFill>
              </a:rPr>
              <a:t>HGAPS Plan</a:t>
            </a:r>
            <a:endParaRPr lang="en-US" sz="2800" dirty="0">
              <a:solidFill>
                <a:prstClr val="black"/>
              </a:solidFill>
            </a:endParaRPr>
          </a:p>
        </p:txBody>
      </p:sp>
      <p:pic>
        <p:nvPicPr>
          <p:cNvPr id="1026" name="Picture 2" descr="P:\PBBProjects\SSPEED_HGAPS\DOCS\2016_Annual_Report\Figures\HGAPS_Plan.PNG"/>
          <p:cNvPicPr>
            <a:picLocks noChangeAspect="1" noChangeArrowheads="1"/>
          </p:cNvPicPr>
          <p:nvPr/>
        </p:nvPicPr>
        <p:blipFill rotWithShape="1">
          <a:blip r:embed="rId3">
            <a:extLst>
              <a:ext uri="{28A0092B-C50C-407E-A947-70E740481C1C}">
                <a14:useLocalDpi xmlns:a14="http://schemas.microsoft.com/office/drawing/2010/main" val="0"/>
              </a:ext>
            </a:extLst>
          </a:blip>
          <a:srcRect t="460" r="5846"/>
          <a:stretch/>
        </p:blipFill>
        <p:spPr bwMode="auto">
          <a:xfrm>
            <a:off x="5239919" y="1533360"/>
            <a:ext cx="3904081" cy="532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05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GCCPRD Recommended Plan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914401"/>
            <a:ext cx="5907740" cy="5907740"/>
          </a:xfrm>
          <a:prstGeom prst="rect">
            <a:avLst/>
          </a:prstGeom>
        </p:spPr>
      </p:pic>
    </p:spTree>
    <p:extLst>
      <p:ext uri="{BB962C8B-B14F-4D97-AF65-F5344CB8AC3E}">
        <p14:creationId xmlns:p14="http://schemas.microsoft.com/office/powerpoint/2010/main" val="4060374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SPEE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277</Words>
  <Application>Microsoft Office PowerPoint</Application>
  <PresentationFormat>On-screen Show (4:3)</PresentationFormat>
  <Paragraphs>17</Paragraphs>
  <Slides>4</Slides>
  <Notes>1</Notes>
  <HiddenSlides>0</HiddenSlides>
  <MMClips>0</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Office Theme</vt:lpstr>
      <vt:lpstr>1_Office Theme</vt:lpstr>
      <vt:lpstr>SSPEED</vt:lpstr>
      <vt:lpstr>PowerPoint Presentation</vt:lpstr>
      <vt:lpstr>Coastal Spine: Interim Design Report</vt:lpstr>
      <vt:lpstr>PowerPoint Presentation</vt:lpstr>
      <vt:lpstr>GCCPRD Recommended Plan</vt:lpstr>
    </vt:vector>
  </TitlesOfParts>
  <Company>City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Retta, Julia - CNL</dc:creator>
  <cp:lastModifiedBy>Retta, Julia - CNL</cp:lastModifiedBy>
  <cp:revision>4</cp:revision>
  <dcterms:created xsi:type="dcterms:W3CDTF">2017-01-17T17:11:21Z</dcterms:created>
  <dcterms:modified xsi:type="dcterms:W3CDTF">2017-01-17T17:22:58Z</dcterms:modified>
</cp:coreProperties>
</file>