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4" r:id="rId6"/>
    <p:sldId id="273" r:id="rId7"/>
    <p:sldId id="264" r:id="rId8"/>
    <p:sldId id="270" r:id="rId9"/>
    <p:sldId id="259" r:id="rId10"/>
    <p:sldId id="268" r:id="rId11"/>
    <p:sldId id="260" r:id="rId12"/>
    <p:sldId id="280" r:id="rId13"/>
    <p:sldId id="287" r:id="rId14"/>
    <p:sldId id="289" r:id="rId15"/>
    <p:sldId id="265" r:id="rId16"/>
    <p:sldId id="282" r:id="rId17"/>
    <p:sldId id="288" r:id="rId18"/>
    <p:sldId id="285" r:id="rId19"/>
    <p:sldId id="286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07" autoAdjust="0"/>
  </p:normalViewPr>
  <p:slideViewPr>
    <p:cSldViewPr>
      <p:cViewPr>
        <p:scale>
          <a:sx n="100" d="100"/>
          <a:sy n="100" d="100"/>
        </p:scale>
        <p:origin x="-28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735" cy="46148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1"/>
            <a:ext cx="3037735" cy="46148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D85B0145-A55F-4C31-AA85-C242C8C73A09}" type="datetimeFigureOut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3012"/>
            <a:ext cx="3037735" cy="46148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773012"/>
            <a:ext cx="3037735" cy="46148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E58D2C5-2AFE-48CE-9B03-675B14E90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98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3313" tIns="46656" rIns="93313" bIns="46656" rtlCol="0"/>
          <a:lstStyle>
            <a:lvl1pPr algn="r">
              <a:defRPr sz="1200"/>
            </a:lvl1pPr>
          </a:lstStyle>
          <a:p>
            <a:fld id="{86D01F46-DDF5-4AE9-95E9-41F5AF610F90}" type="datetimeFigureOut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3" tIns="46656" rIns="93313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3313" tIns="46656" rIns="93313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3313" tIns="46656" rIns="93313" bIns="46656" rtlCol="0" anchor="b"/>
          <a:lstStyle>
            <a:lvl1pPr algn="r">
              <a:defRPr sz="1200"/>
            </a:lvl1pPr>
          </a:lstStyle>
          <a:p>
            <a:fld id="{990E1FEC-3812-4BB3-B51E-741CA2B008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1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48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5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85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5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6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8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3EAB-5E4A-48F4-81B8-1FA9B72B511B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57200"/>
            <a:ext cx="1600200" cy="15891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C674-3496-49C8-A79F-6B221AD1DD30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0EB57-50F2-4AEF-9ABA-4EC35300A79B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60D0-F572-4B88-92F2-653DF60578DF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3" y="76200"/>
            <a:ext cx="1074208" cy="10668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696200" y="304800"/>
            <a:ext cx="1257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DEPT LOGO HERE IF DESIRED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F9C-F568-4924-AF60-561FBDD0FB28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E1C3-2F38-4071-ABB4-94D03A63FACF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0FE9-4003-4B00-B76D-B527E127C874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9429-D75F-4AC1-B213-0378F93989BA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3" y="76200"/>
            <a:ext cx="1074208" cy="10668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7696200" y="304800"/>
            <a:ext cx="1257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DEPT LOGO HERE IF DESIRED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3E29-2447-43DD-A772-840D09338148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C7DB-6EBF-4CFC-850B-5B35DC17871E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D208-099D-40A4-AFEF-60E8C0B2D1B9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9441490">
            <a:off x="-268126" y="2308696"/>
            <a:ext cx="965065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27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DRAFT</a:t>
            </a:r>
            <a:endParaRPr lang="en-US" sz="11500" b="1" cap="none" spc="0" dirty="0"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81EF-5C7A-4607-93FE-B05283948255}" type="datetime1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FC01-5263-43CC-B2B1-8A1F23EF6C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Houston Fire Department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70104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FY2017 Preliminary Budget Presentation</a:t>
            </a:r>
          </a:p>
          <a:p>
            <a:r>
              <a:rPr lang="en-US" dirty="0" smtClean="0"/>
              <a:t>General Fund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4378881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60108" y="4038600"/>
            <a:ext cx="529587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Rodney West</a:t>
            </a:r>
          </a:p>
          <a:p>
            <a:pPr algn="ctr"/>
            <a:r>
              <a:rPr lang="en-US" sz="2800" dirty="0" smtClean="0"/>
              <a:t>Interim Fire Chief</a:t>
            </a:r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Neil J. DePascal, Jr.</a:t>
            </a:r>
          </a:p>
          <a:p>
            <a:pPr algn="ctr"/>
            <a:r>
              <a:rPr lang="en-US" sz="2800" dirty="0" smtClean="0"/>
              <a:t>Deputy Assistant Director - Finance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7"/>
            <a:ext cx="6324600" cy="144248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FY 2017 General Fund Budget Expenditures</a:t>
            </a:r>
            <a:br>
              <a:rPr lang="en-US" sz="2800" b="1" dirty="0" smtClean="0"/>
            </a:br>
            <a:r>
              <a:rPr lang="en-US" sz="2800" b="1" dirty="0" smtClean="0"/>
              <a:t>Net Change From FY 2016 Current Budget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17119"/>
            <a:ext cx="7543800" cy="49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1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553200" cy="7540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HFD FY 2017 Budget Reduction Initiatives 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882919"/>
              </p:ext>
            </p:extLst>
          </p:nvPr>
        </p:nvGraphicFramePr>
        <p:xfrm>
          <a:off x="506179" y="1447800"/>
          <a:ext cx="7418622" cy="492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8426"/>
                <a:gridCol w="1290196"/>
              </a:tblGrid>
              <a:tr h="10246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Reduction Initiatives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Cost Reductions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41350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 overtime for minimum staffing.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$5,386,000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099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overtime and tuition for Pediatric Simulation Training for Emergency Pre-Hospital Providers (PEDISTEPP) courses and The Methodist Institute for Technology, Innovation  and Education (MITIE) lab classes/seek grant and other alternative sources of funding. 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486,320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87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overtime and tuition for p</a:t>
                      </a:r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aramedic classroom continuing education training at Lone Star College/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seek grant and other alternative sources of funding. 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977,629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350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 overtime for support cost centers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476,930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8760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overtime and tuition from the reduction of new paramedic classes from three to two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968,905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58760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budget reduction initiatives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$8,295,784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3" y="381000"/>
            <a:ext cx="1374309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500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/>
              <a:t>Department Performance Measures</a:t>
            </a:r>
          </a:p>
          <a:p>
            <a:pPr lvl="2"/>
            <a:r>
              <a:rPr lang="en-US" sz="3200" dirty="0" smtClean="0"/>
              <a:t>Gender and Ethnic Statistics</a:t>
            </a:r>
          </a:p>
          <a:p>
            <a:pPr lvl="2"/>
            <a:r>
              <a:rPr lang="en-US" sz="3200" dirty="0" smtClean="0"/>
              <a:t>FY 17 Cadet Training Schedule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41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248399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ea typeface="Verdana" pitchFamily="34" charset="0"/>
                <a:cs typeface="Verdana" pitchFamily="34" charset="0"/>
              </a:rPr>
              <a:t>FY17 Performance Measures</a:t>
            </a:r>
            <a:br>
              <a:rPr lang="en-US" sz="4000" dirty="0" smtClean="0"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ea typeface="Verdana" pitchFamily="34" charset="0"/>
                <a:cs typeface="Verdana" pitchFamily="34" charset="0"/>
              </a:rPr>
              <a:t>General Fund</a:t>
            </a:r>
            <a:endParaRPr lang="en-US" sz="3200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172599"/>
              </p:ext>
            </p:extLst>
          </p:nvPr>
        </p:nvGraphicFramePr>
        <p:xfrm>
          <a:off x="533400" y="1981200"/>
          <a:ext cx="8000998" cy="364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287306"/>
                <a:gridCol w="922494"/>
                <a:gridCol w="838200"/>
                <a:gridCol w="1066800"/>
                <a:gridCol w="1066798"/>
              </a:tblGrid>
              <a:tr h="6388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 Process Measures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FY15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Classified Attrition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140</a:t>
                      </a:r>
                      <a:endParaRPr lang="en-US" b="1" dirty="0"/>
                    </a:p>
                  </a:txBody>
                  <a:tcPr anchor="ctr"/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Classified Headcount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3,917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4,087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4,086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4,206</a:t>
                      </a:r>
                      <a:endParaRPr lang="en-US" b="1" dirty="0"/>
                    </a:p>
                  </a:txBody>
                  <a:tcPr anchor="ctr"/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First Unit EMS Call Type Response Time (minutes)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7.25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7.10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7.31</a:t>
                      </a:r>
                      <a:endParaRPr lang="en-US" b="1" dirty="0"/>
                    </a:p>
                  </a:txBody>
                  <a:tcPr anchor="ctr"/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First Unit Fire Call Type Response Time (minutes)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7.28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7.33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7.33</a:t>
                      </a:r>
                      <a:endParaRPr lang="en-US" b="1" dirty="0"/>
                    </a:p>
                  </a:txBody>
                  <a:tcPr anchor="ctr"/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First Unit Total HFD Response Time (minutes)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7.26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7.13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7.31</a:t>
                      </a:r>
                      <a:endParaRPr lang="en-US" b="1" dirty="0"/>
                    </a:p>
                  </a:txBody>
                  <a:tcPr anchor="ctr"/>
                </a:tc>
              </a:tr>
              <a:tr h="3751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School Inspections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</a:p>
                    <a:p>
                      <a:pPr algn="ctr"/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3,660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3,338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3,910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4,010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599" y="3048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564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248399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Verdana" pitchFamily="34" charset="0"/>
                <a:cs typeface="Verdana" pitchFamily="34" charset="0"/>
              </a:rPr>
              <a:t>FY17 Performance Measures</a:t>
            </a:r>
            <a:br>
              <a:rPr lang="en-US" dirty="0">
                <a:ea typeface="Verdana" pitchFamily="34" charset="0"/>
                <a:cs typeface="Verdana" pitchFamily="34" charset="0"/>
              </a:rPr>
            </a:br>
            <a:r>
              <a:rPr lang="en-US" sz="3600" dirty="0">
                <a:ea typeface="Verdana" pitchFamily="34" charset="0"/>
                <a:cs typeface="Verdana" pitchFamily="34" charset="0"/>
              </a:rPr>
              <a:t>General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599" y="3048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59640"/>
              </p:ext>
            </p:extLst>
          </p:nvPr>
        </p:nvGraphicFramePr>
        <p:xfrm>
          <a:off x="457200" y="2133600"/>
          <a:ext cx="8458201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990600"/>
                <a:gridCol w="990600"/>
                <a:gridCol w="990600"/>
                <a:gridCol w="1066800"/>
                <a:gridCol w="106680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 Performance Measures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FY15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 Current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174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r>
                        <a:rPr lang="en-US" sz="1600" b="1" baseline="0" dirty="0" smtClean="0"/>
                        <a:t> EMS Incidents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285,279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250,725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276,441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279,205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Total Fire Incidents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42,141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45,436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41,794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41,915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 HFD</a:t>
                      </a:r>
                      <a:r>
                        <a:rPr lang="en-US" sz="1600" b="1" baseline="0" dirty="0" smtClean="0"/>
                        <a:t> Incidents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327,420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296,161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318,235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321,120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Expenditures Budget vs Actual Utilization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108%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98%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98%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Revenues Budget vs Actual Utilization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</a:t>
                      </a:r>
                      <a:endParaRPr lang="en-US" sz="1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126%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151%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Comparative </a:t>
            </a:r>
            <a:br>
              <a:rPr lang="en-US" sz="3600" dirty="0"/>
            </a:br>
            <a:r>
              <a:rPr lang="en-US" sz="3600" dirty="0"/>
              <a:t>Gender and Ethnicity Statistics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30314"/>
              </p:ext>
            </p:extLst>
          </p:nvPr>
        </p:nvGraphicFramePr>
        <p:xfrm>
          <a:off x="1450975" y="1524000"/>
          <a:ext cx="5943600" cy="301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025"/>
                <a:gridCol w="1066800"/>
                <a:gridCol w="990600"/>
                <a:gridCol w="1908175"/>
              </a:tblGrid>
              <a:tr h="370840">
                <a:tc gridSpan="4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Houston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Fire Department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Male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Female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Total Employees @ 3/31/16</a:t>
                      </a:r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Classified 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96.5%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4,030 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Civilians 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36.5%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63.5%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114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Cadets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91.9%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8.1%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157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Civilians – Project Ethan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77.8%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22.2%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18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94.9%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4,319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40349"/>
              </p:ext>
            </p:extLst>
          </p:nvPr>
        </p:nvGraphicFramePr>
        <p:xfrm>
          <a:off x="1447800" y="4800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990600"/>
                <a:gridCol w="990600"/>
                <a:gridCol w="1066800"/>
                <a:gridCol w="8382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Black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Hispanic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A/O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Firefighters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57.9%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25.1%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1.6%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City of Houston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25.6%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23.7%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43.8%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6.9%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096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Houston Fire Department</a:t>
            </a:r>
            <a:br>
              <a:rPr lang="en-US" sz="3600" dirty="0"/>
            </a:br>
            <a:r>
              <a:rPr lang="en-US" sz="3600" dirty="0"/>
              <a:t>FY16 Cadet Training Schedule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11682"/>
              </p:ext>
            </p:extLst>
          </p:nvPr>
        </p:nvGraphicFramePr>
        <p:xfrm>
          <a:off x="838200" y="1828800"/>
          <a:ext cx="73914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376059"/>
                <a:gridCol w="1965798"/>
                <a:gridCol w="22016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# (Type)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# of Cadets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Start Date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Class End Date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 C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28, 2016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 10, 2016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 D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July 18,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2016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2,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 E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October 10, 2016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January 12,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 A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January 3,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April 6,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 B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13,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15, 2017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Non-Certified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March 27,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November 9, 2017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Cadets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330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3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346588" cy="944562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Houston Fire Department</a:t>
            </a:r>
            <a:br>
              <a:rPr lang="en-US" sz="1600" b="1" dirty="0" smtClean="0"/>
            </a:br>
            <a:r>
              <a:rPr lang="en-US" sz="1600" b="1" dirty="0" smtClean="0"/>
              <a:t>Organization Chart </a:t>
            </a:r>
            <a:br>
              <a:rPr lang="en-US" sz="1600" b="1" dirty="0" smtClean="0"/>
            </a:br>
            <a:r>
              <a:rPr lang="en-US" sz="1600" b="1" dirty="0" smtClean="0"/>
              <a:t>April 2016</a:t>
            </a:r>
            <a:endParaRPr lang="en-US" sz="1600" b="1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3368040" y="1600200"/>
            <a:ext cx="219456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Interim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Rodney West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36"/>
          <p:cNvSpPr>
            <a:spLocks noChangeArrowheads="1"/>
          </p:cNvSpPr>
          <p:nvPr/>
        </p:nvSpPr>
        <p:spPr bwMode="auto">
          <a:xfrm>
            <a:off x="6629400" y="1600200"/>
            <a:ext cx="1489724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Director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 M. Persse, M.D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159513" y="4209608"/>
            <a:ext cx="1021410" cy="6181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Deployment</a:t>
            </a:r>
            <a:endParaRPr lang="en-US" sz="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Cook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606190" y="2147961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5562600" y="1936668"/>
            <a:ext cx="1066800" cy="643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011505" y="2323604"/>
            <a:ext cx="1487791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Public Affairs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499296" y="2528578"/>
            <a:ext cx="4206304" cy="236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990600" y="1638300"/>
            <a:ext cx="1508696" cy="495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Finance </a:t>
            </a:r>
            <a:endParaRPr lang="en-US" sz="9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Line 40"/>
          <p:cNvSpPr>
            <a:spLocks noChangeShapeType="1"/>
          </p:cNvSpPr>
          <p:nvPr/>
        </p:nvSpPr>
        <p:spPr bwMode="auto">
          <a:xfrm flipH="1">
            <a:off x="2651159" y="3878282"/>
            <a:ext cx="6813" cy="123752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125780" y="3048000"/>
            <a:ext cx="49608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4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2044" y="135182"/>
            <a:ext cx="1546064" cy="150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2499296" y="1936668"/>
            <a:ext cx="86874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6616995" y="2299978"/>
            <a:ext cx="1487791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 Psychologist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 Buser Ph.D.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3577490" y="3346491"/>
            <a:ext cx="2057400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Administration/Support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Assistant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Vacant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6067426" y="3322595"/>
            <a:ext cx="2179653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Prevention/Homeland Security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Assistant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Cynthia Vargas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990600" y="3344883"/>
            <a:ext cx="2081131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Emergency Response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Assistant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Richard Mann</a:t>
            </a:r>
            <a:endParaRPr lang="en-US" sz="9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7358169" y="3067267"/>
            <a:ext cx="0" cy="2998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2151510" y="3044989"/>
            <a:ext cx="0" cy="2998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5" name="Line 40"/>
          <p:cNvSpPr>
            <a:spLocks noChangeShapeType="1"/>
          </p:cNvSpPr>
          <p:nvPr/>
        </p:nvSpPr>
        <p:spPr bwMode="auto">
          <a:xfrm>
            <a:off x="5324475" y="3895725"/>
            <a:ext cx="1120" cy="3391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8" name="Line 40"/>
          <p:cNvSpPr>
            <a:spLocks noChangeShapeType="1"/>
          </p:cNvSpPr>
          <p:nvPr/>
        </p:nvSpPr>
        <p:spPr bwMode="auto">
          <a:xfrm>
            <a:off x="1744948" y="3878282"/>
            <a:ext cx="0" cy="35656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9" name="Line 40"/>
          <p:cNvSpPr>
            <a:spLocks noChangeShapeType="1"/>
          </p:cNvSpPr>
          <p:nvPr/>
        </p:nvSpPr>
        <p:spPr bwMode="auto">
          <a:xfrm>
            <a:off x="4602448" y="3855995"/>
            <a:ext cx="0" cy="12197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" name="Line 40"/>
          <p:cNvSpPr>
            <a:spLocks noChangeShapeType="1"/>
          </p:cNvSpPr>
          <p:nvPr/>
        </p:nvSpPr>
        <p:spPr bwMode="auto">
          <a:xfrm>
            <a:off x="823894" y="3618769"/>
            <a:ext cx="0" cy="5786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2" name="Line 40"/>
          <p:cNvSpPr>
            <a:spLocks noChangeShapeType="1"/>
          </p:cNvSpPr>
          <p:nvPr/>
        </p:nvSpPr>
        <p:spPr bwMode="auto">
          <a:xfrm flipV="1">
            <a:off x="830408" y="3611581"/>
            <a:ext cx="160191" cy="7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4" name="Line 40"/>
          <p:cNvSpPr>
            <a:spLocks noChangeShapeType="1"/>
          </p:cNvSpPr>
          <p:nvPr/>
        </p:nvSpPr>
        <p:spPr bwMode="auto">
          <a:xfrm>
            <a:off x="3414037" y="3618769"/>
            <a:ext cx="172519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7" name="Rectangle 38"/>
          <p:cNvSpPr>
            <a:spLocks noChangeArrowheads="1"/>
          </p:cNvSpPr>
          <p:nvPr/>
        </p:nvSpPr>
        <p:spPr bwMode="auto">
          <a:xfrm>
            <a:off x="1370460" y="4209755"/>
            <a:ext cx="1032481" cy="6181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 Almaguer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Rectangle 38"/>
          <p:cNvSpPr>
            <a:spLocks noChangeArrowheads="1"/>
          </p:cNvSpPr>
          <p:nvPr/>
        </p:nvSpPr>
        <p:spPr bwMode="auto">
          <a:xfrm>
            <a:off x="2110140" y="5029200"/>
            <a:ext cx="1082040" cy="61812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Professional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Kevin Alexander</a:t>
            </a: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4724400" y="4197460"/>
            <a:ext cx="1228727" cy="6393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Human Resources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Asst.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Lisa Campbell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4049998" y="5099675"/>
            <a:ext cx="1104900" cy="6181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Resource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 Donovan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6553201" y="4197460"/>
            <a:ext cx="1066800" cy="6181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Fire Marshal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Jerry Ford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Rectangle 38"/>
          <p:cNvSpPr>
            <a:spLocks noChangeArrowheads="1"/>
          </p:cNvSpPr>
          <p:nvPr/>
        </p:nvSpPr>
        <p:spPr bwMode="auto">
          <a:xfrm>
            <a:off x="7764318" y="4188839"/>
            <a:ext cx="1074881" cy="6181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 Services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Asst. Fire Chief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Michelle McLeod</a:t>
            </a:r>
            <a:endParaRPr lang="en-US" sz="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Line 40"/>
          <p:cNvSpPr>
            <a:spLocks noChangeShapeType="1"/>
          </p:cNvSpPr>
          <p:nvPr/>
        </p:nvSpPr>
        <p:spPr bwMode="auto">
          <a:xfrm>
            <a:off x="7082624" y="3866004"/>
            <a:ext cx="0" cy="3342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8442036" y="3048000"/>
            <a:ext cx="1" cy="11415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 flipV="1">
            <a:off x="7090578" y="3038454"/>
            <a:ext cx="1355436" cy="653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3016454" y="4197460"/>
            <a:ext cx="1228727" cy="765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Office of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Emergency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District Chief 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John Syzdek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3414037" y="3618770"/>
            <a:ext cx="0" cy="5700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HFD FY2016 Accomplishments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2000" dirty="0">
                <a:cs typeface="Arial" panose="020B0604020202020204" pitchFamily="34" charset="0"/>
              </a:rPr>
              <a:t>HFD has increased hiring of Classified personnel.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Cadet Training successfully graduated 258 cadets from July 2015 through April 30, 2016.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 An additional 64 cadets will graduate in June 2016.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SAFER - $4,797,650 grant to increase staffing.  Provides salary and training for 42 full-time classified employees.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Non Certified Firefighter &amp; EMT Trainee 2016C cadet class  was the most diverse class to ever start an academy class since 2000.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69 total, 68% were minority (8 females, 5 Asians, 16 Blacks, 18 Hispanics and 23 Whites</a:t>
            </a:r>
            <a:r>
              <a:rPr lang="en-US" dirty="0" smtClean="0">
                <a:cs typeface="Arial" panose="020B0604020202020204" pitchFamily="34" charset="0"/>
              </a:rPr>
              <a:t>).</a:t>
            </a:r>
          </a:p>
          <a:p>
            <a:pPr marL="1371600" lvl="3" indent="0">
              <a:buNone/>
            </a:pPr>
            <a:r>
              <a:rPr lang="en-US" dirty="0">
                <a:cs typeface="Arial" panose="020B0604020202020204" pitchFamily="34" charset="0"/>
              </a:rPr>
              <a:t>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cs typeface="Arial" panose="020B0604020202020204" pitchFamily="34" charset="0"/>
              </a:rPr>
              <a:t>The </a:t>
            </a:r>
            <a:r>
              <a:rPr lang="en-US" sz="2000" dirty="0">
                <a:cs typeface="Arial" panose="020B0604020202020204" pitchFamily="34" charset="0"/>
              </a:rPr>
              <a:t>Fire Prevention Team implemented barcoding on HFD permits, which will help Inspectors track expired and delinquent permits</a:t>
            </a:r>
            <a:r>
              <a:rPr lang="en-US" sz="2000" dirty="0" smtClean="0"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The C.A.S.E.Y (cultivate, assist, support, empower, our youth) Fire Ops program continues to evolve.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On a monthly basis, they meet with approximately 300 student participants in 25 high schools.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 Houston area to include HISD (19), FBISD (3), AISD (2), and GISD (1).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Sixteen (16) participants have received scholarships</a:t>
            </a:r>
            <a:r>
              <a:rPr lang="en-US" sz="2000" dirty="0" smtClean="0">
                <a:cs typeface="Arial" panose="020B0604020202020204" pitchFamily="34" charset="0"/>
              </a:rPr>
              <a:t>.</a:t>
            </a:r>
          </a:p>
          <a:p>
            <a:pPr marL="914400" lvl="2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Implemented new grants funded training initiatives.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AFG - $915,120 grant to provide safety and survival training to Emergency Operations Firefighters.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3,800 personnel will participate in the training program – scheduled completion date is August 2016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</a:p>
          <a:p>
            <a:pPr marL="1371600" lvl="3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cs typeface="Arial" panose="020B0604020202020204" pitchFamily="34" charset="0"/>
              </a:rPr>
              <a:t>Urban Area Security Initiative (UASI) -$426,149 grant for Blue Card Incident Command Training &amp; Certification Program – scheduled to start July 2016.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599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45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FY2017 HFD Initiatives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Continue the design, development, and implementation of programs, policies and strategies that establish and support diversity and foster inclusion within the Department. </a:t>
            </a:r>
            <a:r>
              <a:rPr lang="en-US" sz="1400" b="1" dirty="0"/>
              <a:t>Plan Houston link: Celebrate what’s uniquely Houston</a:t>
            </a:r>
          </a:p>
          <a:p>
            <a:r>
              <a:rPr lang="en-US" sz="1400" dirty="0"/>
              <a:t>Prepare for emergency response to large scale public events (example: Super Bowl 51 in 2017</a:t>
            </a:r>
            <a:r>
              <a:rPr lang="en-US" sz="1400" dirty="0" smtClean="0"/>
              <a:t>). </a:t>
            </a:r>
            <a:r>
              <a:rPr lang="en-US" sz="1400" b="1" dirty="0"/>
              <a:t>Plan Houston link: Partner with others, public and private</a:t>
            </a:r>
          </a:p>
          <a:p>
            <a:r>
              <a:rPr lang="en-US" sz="1400" dirty="0"/>
              <a:t>Expand graphic identification system (GIS) tracking of Public Affairs Division’s community safety education events. </a:t>
            </a:r>
            <a:r>
              <a:rPr lang="en-US" sz="1400" b="1" dirty="0"/>
              <a:t>Plan Houston link: Nurture safe and healthy neighborhoods</a:t>
            </a:r>
          </a:p>
          <a:p>
            <a:r>
              <a:rPr lang="en-US" sz="1400" dirty="0"/>
              <a:t>Continue implementation of high-rise sprinkler ordinance requirements. </a:t>
            </a:r>
            <a:r>
              <a:rPr lang="en-US" sz="1400" b="1" dirty="0"/>
              <a:t>Plan Houston link: Nurture safe and healthy neighborhoods</a:t>
            </a:r>
          </a:p>
          <a:p>
            <a:r>
              <a:rPr lang="en-US" sz="1400" dirty="0"/>
              <a:t>Collaborate with Labor for the development of a department wide wellness program to promote physical and mental health, in compliance with NFPA 1582. </a:t>
            </a:r>
            <a:r>
              <a:rPr lang="en-US" sz="1400" b="1" dirty="0"/>
              <a:t>Plan Houston link: Nurture safe and healthy neighborhoods</a:t>
            </a:r>
          </a:p>
          <a:p>
            <a:r>
              <a:rPr lang="en-US" sz="1400" dirty="0"/>
              <a:t>Develop and Implement new grant funded training initiatives: Incident Command Blue Card, Shipboard firefighter training. Complete Fire Ground Survival (FGS). </a:t>
            </a:r>
            <a:r>
              <a:rPr lang="en-US" sz="1400" b="1" dirty="0"/>
              <a:t>Plan Houston link: Nurture safe and healthy neighborhoods</a:t>
            </a:r>
          </a:p>
          <a:p>
            <a:r>
              <a:rPr lang="en-US" sz="1400" dirty="0"/>
              <a:t>Develop and implement a revised comprehensive quality assurance program for accuracy of dispatch protocols and overall patient care. </a:t>
            </a:r>
            <a:r>
              <a:rPr lang="en-US" sz="1400" b="1" dirty="0"/>
              <a:t>Plan Houston link: Nurture safe and healthy neighborhoods</a:t>
            </a:r>
          </a:p>
          <a:p>
            <a:r>
              <a:rPr lang="en-US" sz="1400" dirty="0"/>
              <a:t>Reevaluate and improve apparatus replacement schedule to reflect ten years of service for front line emergency vehicles. </a:t>
            </a:r>
            <a:r>
              <a:rPr lang="en-US" sz="1400" b="1" dirty="0"/>
              <a:t>Plan Houston link: Spend money wisely</a:t>
            </a:r>
          </a:p>
          <a:p>
            <a:r>
              <a:rPr lang="en-US" sz="1400" dirty="0"/>
              <a:t>Maintain Insurance Services Office (ISO) Public Protection Classification (PPC) 1 </a:t>
            </a:r>
            <a:r>
              <a:rPr lang="en-US" sz="1400" dirty="0" smtClean="0"/>
              <a:t>rating. </a:t>
            </a:r>
            <a:r>
              <a:rPr lang="en-US" sz="1400" b="1" dirty="0"/>
              <a:t>Plan Houston link: Sustain quality infrastructure</a:t>
            </a:r>
          </a:p>
          <a:p>
            <a:r>
              <a:rPr lang="en-US" sz="1400" dirty="0"/>
              <a:t>Develop an enhanced firefighter safety program through coordination of existing risk management analytical data, near-miss reporting, and after action </a:t>
            </a:r>
            <a:r>
              <a:rPr lang="en-US" sz="1400" dirty="0" smtClean="0"/>
              <a:t>matrix. </a:t>
            </a:r>
            <a:r>
              <a:rPr lang="en-US" sz="1400" b="1" dirty="0"/>
              <a:t>Plan Houston link: Nurture safe and healthy neighborhoods</a:t>
            </a:r>
          </a:p>
          <a:p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599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50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Budget Summary – General Fund </a:t>
            </a:r>
            <a:br>
              <a:rPr lang="en-US" sz="3600" b="1" dirty="0" smtClean="0"/>
            </a:br>
            <a:r>
              <a:rPr lang="en-US" sz="2800" b="1" dirty="0" smtClean="0"/>
              <a:t>($ </a:t>
            </a:r>
            <a:r>
              <a:rPr lang="en-US" sz="2800" b="1" dirty="0"/>
              <a:t>I</a:t>
            </a:r>
            <a:r>
              <a:rPr lang="en-US" sz="2800" b="1" dirty="0" smtClean="0"/>
              <a:t>n Millions)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7082"/>
              </p:ext>
            </p:extLst>
          </p:nvPr>
        </p:nvGraphicFramePr>
        <p:xfrm>
          <a:off x="304800" y="1905000"/>
          <a:ext cx="85343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059"/>
                <a:gridCol w="1107140"/>
                <a:gridCol w="1295400"/>
                <a:gridCol w="1143000"/>
                <a:gridCol w="1447801"/>
                <a:gridCol w="1447800"/>
                <a:gridCol w="838199"/>
              </a:tblGrid>
              <a:tr h="10146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 Current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Revenue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Prelim 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+/-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$/%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Current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Prelim 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+/-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$/%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</a:tr>
              <a:tr h="66173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General Fund 1000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$71.7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$104.7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$33.0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</a:t>
                      </a:r>
                      <a:r>
                        <a:rPr lang="en-US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46%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$507.9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$504.7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-$3.2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-1.0%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87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0960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HFD General Fund Revenues By Category </a:t>
            </a:r>
            <a:br>
              <a:rPr lang="en-US" sz="3200" b="1" dirty="0" smtClean="0"/>
            </a:br>
            <a:r>
              <a:rPr lang="en-US" sz="2400" b="1" dirty="0" smtClean="0"/>
              <a:t>(</a:t>
            </a:r>
            <a:r>
              <a:rPr lang="en-US" sz="2400" b="1" dirty="0"/>
              <a:t>I</a:t>
            </a:r>
            <a:r>
              <a:rPr lang="en-US" sz="2400" b="1" dirty="0" smtClean="0"/>
              <a:t>n Millions)</a:t>
            </a:r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37231"/>
              </p:ext>
            </p:extLst>
          </p:nvPr>
        </p:nvGraphicFramePr>
        <p:xfrm>
          <a:off x="457200" y="1981200"/>
          <a:ext cx="8382001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90600"/>
                <a:gridCol w="1143000"/>
                <a:gridCol w="1066800"/>
                <a:gridCol w="1295400"/>
                <a:gridCol w="2057401"/>
              </a:tblGrid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Category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FY15 Actual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  <a:r>
                        <a:rPr lang="en-US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Current 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 Estimate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 Preliminary Estimates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+/-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$/%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 Prelim</a:t>
                      </a:r>
                      <a:r>
                        <a:rPr lang="en-US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Est.</a:t>
                      </a:r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 Current</a:t>
                      </a:r>
                      <a:r>
                        <a:rPr lang="en-US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Budget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Ambulance Fees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$44.3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$37.2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$44.5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$46.5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$9.3/+25.0%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Ambulance Supplemental Payment Program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+$21.2/+100.0%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Interfund</a:t>
                      </a:r>
                      <a:r>
                        <a:rPr lang="en-US" sz="12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Fire Protection Services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17.9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$1.6 /+8.5%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Licenses &amp; Permits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$0.3 /+2.6%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Recoveries (Standby Fees)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3.6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+$0.6</a:t>
                      </a:r>
                      <a:r>
                        <a:rPr lang="en-US" sz="14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/ +18.8%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Other</a:t>
                      </a:r>
                      <a:endParaRPr lang="en-US" sz="12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$78.5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$71.7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$108.7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$104.7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+$33.0 /+46.0%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FY2017 </a:t>
            </a:r>
            <a:r>
              <a:rPr lang="en-US" b="1" dirty="0"/>
              <a:t>- </a:t>
            </a:r>
            <a:r>
              <a:rPr lang="en-US" b="1" dirty="0" smtClean="0"/>
              <a:t>Revenues </a:t>
            </a:r>
            <a:r>
              <a:rPr lang="en-US" b="1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Revenues increased $33.0 million from FY16 – 17</a:t>
            </a:r>
          </a:p>
          <a:p>
            <a:pPr lvl="1"/>
            <a:r>
              <a:rPr lang="en-US" sz="2400" dirty="0" smtClean="0"/>
              <a:t>Ambulance supplemental payment program reimbursement from the State is estimated to be $21.7 million for EMS services provided to Medicaid and uninsured patients.  These services were previously unreimbursed.</a:t>
            </a:r>
          </a:p>
          <a:p>
            <a:pPr lvl="1"/>
            <a:r>
              <a:rPr lang="en-US" sz="2400" dirty="0" smtClean="0"/>
              <a:t>Ambulance fees are estimated to be approximately $9.3 million higher as a result of efficiencies obtained from the patient record review process.</a:t>
            </a:r>
          </a:p>
          <a:p>
            <a:pPr marL="0" indent="0">
              <a:buNone/>
            </a:pPr>
            <a:endParaRPr lang="en-US" sz="3600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0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73114"/>
              </p:ext>
            </p:extLst>
          </p:nvPr>
        </p:nvGraphicFramePr>
        <p:xfrm>
          <a:off x="533398" y="1905000"/>
          <a:ext cx="7772402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2"/>
                <a:gridCol w="1143000"/>
                <a:gridCol w="1219200"/>
                <a:gridCol w="1219200"/>
                <a:gridCol w="1295400"/>
                <a:gridCol w="1295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Category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 FY15</a:t>
                      </a:r>
                      <a:endParaRPr lang="en-US" sz="10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/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  <a:p>
                      <a:pPr algn="ctr"/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 Current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Expenditure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Preliminary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Estimates</a:t>
                      </a:r>
                      <a:endParaRPr lang="en-US" sz="1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+/-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$/%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 Prelim.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Est.</a:t>
                      </a:r>
                      <a:r>
                        <a:rPr lang="en-US" sz="1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vs FY16</a:t>
                      </a:r>
                      <a:r>
                        <a:rPr lang="en-US" sz="1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Current Budget</a:t>
                      </a:r>
                      <a:endParaRPr lang="en-US" sz="1000" baseline="30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1746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Personnel</a:t>
                      </a:r>
                      <a:endParaRPr lang="en-US" sz="1400" b="1" baseline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$453.6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$458.2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$458.9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$457.1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-$1.1/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-0.24%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Supplies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10.3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11.3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+$0.2/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+1.8%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Other Services and Charges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30.2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38.4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37.5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36.1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-$2.3/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-6.0%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$494.1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$507.9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$507.8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$504.7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-$3.2/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-1.0%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8739" y="444643"/>
            <a:ext cx="63888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General Fund Expenditures By Category </a:t>
            </a:r>
            <a:br>
              <a:rPr lang="en-US" sz="3200" b="1" dirty="0" smtClean="0"/>
            </a:br>
            <a:r>
              <a:rPr lang="en-US" sz="2400" b="1" dirty="0" smtClean="0"/>
              <a:t>($ In Millions)</a:t>
            </a:r>
            <a:endParaRPr lang="en-US" sz="2400" b="1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FY2017 </a:t>
            </a:r>
            <a:r>
              <a:rPr lang="en-US" sz="3600" b="1" dirty="0"/>
              <a:t>- </a:t>
            </a:r>
            <a:r>
              <a:rPr lang="en-US" sz="3600" b="1" dirty="0" smtClean="0"/>
              <a:t>Expenditures </a:t>
            </a:r>
            <a:r>
              <a:rPr lang="en-US" sz="3600" b="1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319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Net</a:t>
            </a:r>
            <a:r>
              <a:rPr lang="en-US" sz="3600" dirty="0" smtClean="0"/>
              <a:t> expenditure decrease from FY16 – 17 </a:t>
            </a:r>
            <a:r>
              <a:rPr lang="en-US" dirty="0" smtClean="0"/>
              <a:t>was $3.239 million.</a:t>
            </a:r>
          </a:p>
          <a:p>
            <a:pPr lvl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Decreased expenditures of $8.865 million related to the budget reduction initiatives and lower fees for billing and collection services.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Partially offset by increased expenditures of $5.627 million related to civilian and classified base pay, interfund services, and healthcare costs.  </a:t>
            </a:r>
            <a:endParaRPr lang="en-US" sz="24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526709" cy="141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27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0365B50A2E06419A78F1E167456545" ma:contentTypeVersion="0" ma:contentTypeDescription="Create a new document." ma:contentTypeScope="" ma:versionID="d0e9feee700adf14c3dc07a8b78557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AA89C8-C78F-4C34-87DC-DF9DA97F3980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AE35FD7-789C-4399-A076-23FB6E201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EFC9BC-2A7F-44CB-AB25-65A3B5BE6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36265</TotalTime>
  <Words>1348</Words>
  <Application>Microsoft Office PowerPoint</Application>
  <PresentationFormat>On-screen Show (4:3)</PresentationFormat>
  <Paragraphs>428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Houston Fire Department</vt:lpstr>
      <vt:lpstr>Houston Fire Department Organization Chart  April 2016</vt:lpstr>
      <vt:lpstr>HFD FY2016 Accomplishments</vt:lpstr>
      <vt:lpstr>FY2017 HFD Initiatives</vt:lpstr>
      <vt:lpstr>Budget Summary – General Fund  ($ In Millions)</vt:lpstr>
      <vt:lpstr>HFD General Fund Revenues By Category  (In Millions)</vt:lpstr>
      <vt:lpstr>FY2017 - Revenues Highlights</vt:lpstr>
      <vt:lpstr>PowerPoint Presentation</vt:lpstr>
      <vt:lpstr>FY2017 - Expenditures Highlights</vt:lpstr>
      <vt:lpstr>FY 2017 General Fund Budget Expenditures Net Change From FY 2016 Current Budget</vt:lpstr>
      <vt:lpstr>HFD FY 2017 Budget Reduction Initiatives </vt:lpstr>
      <vt:lpstr>Appendix</vt:lpstr>
      <vt:lpstr>FY17 Performance Measures General Fund</vt:lpstr>
      <vt:lpstr>FY17 Performance Measures General Fund</vt:lpstr>
      <vt:lpstr>Comparative  Gender and Ethnicity Statistics</vt:lpstr>
      <vt:lpstr>Houston Fire Department FY16 Cadet Training Schedule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Newport</dc:creator>
  <cp:lastModifiedBy>Brollier, Matthew - CNL</cp:lastModifiedBy>
  <cp:revision>127</cp:revision>
  <cp:lastPrinted>2016-04-29T17:58:19Z</cp:lastPrinted>
  <dcterms:created xsi:type="dcterms:W3CDTF">2014-03-14T18:35:19Z</dcterms:created>
  <dcterms:modified xsi:type="dcterms:W3CDTF">2016-05-02T16:09:23Z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0x0101006F0365B50A2E06419A78F1E167456545</vt:lpwstr>
  </property>
</Properties>
</file>