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ink/ink1.xml" ContentType="application/inkml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50" r:id="rId1"/>
  </p:sldMasterIdLst>
  <p:notesMasterIdLst>
    <p:notesMasterId r:id="rId26"/>
  </p:notesMasterIdLst>
  <p:handoutMasterIdLst>
    <p:handoutMasterId r:id="rId27"/>
  </p:handoutMasterIdLst>
  <p:sldIdLst>
    <p:sldId id="563" r:id="rId2"/>
    <p:sldId id="349" r:id="rId3"/>
    <p:sldId id="565" r:id="rId4"/>
    <p:sldId id="566" r:id="rId5"/>
    <p:sldId id="574" r:id="rId6"/>
    <p:sldId id="561" r:id="rId7"/>
    <p:sldId id="551" r:id="rId8"/>
    <p:sldId id="554" r:id="rId9"/>
    <p:sldId id="355" r:id="rId10"/>
    <p:sldId id="570" r:id="rId11"/>
    <p:sldId id="575" r:id="rId12"/>
    <p:sldId id="508" r:id="rId13"/>
    <p:sldId id="459" r:id="rId14"/>
    <p:sldId id="484" r:id="rId15"/>
    <p:sldId id="572" r:id="rId16"/>
    <p:sldId id="462" r:id="rId17"/>
    <p:sldId id="465" r:id="rId18"/>
    <p:sldId id="440" r:id="rId19"/>
    <p:sldId id="562" r:id="rId20"/>
    <p:sldId id="573" r:id="rId21"/>
    <p:sldId id="559" r:id="rId22"/>
    <p:sldId id="577" r:id="rId23"/>
    <p:sldId id="457" r:id="rId24"/>
    <p:sldId id="560" r:id="rId25"/>
  </p:sldIdLst>
  <p:sldSz cx="9144000" cy="6858000" type="screen4x3"/>
  <p:notesSz cx="9296400" cy="6858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60" userDrawn="1">
          <p15:clr>
            <a:srgbClr val="A4A3A4"/>
          </p15:clr>
        </p15:guide>
        <p15:guide id="2" pos="2928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ood, Felicia (HCSO)" initials="HF(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7D6"/>
    <a:srgbClr val="003192"/>
    <a:srgbClr val="000000"/>
    <a:srgbClr val="280CD2"/>
    <a:srgbClr val="009900"/>
    <a:srgbClr val="006600"/>
    <a:srgbClr val="33CC33"/>
    <a:srgbClr val="C29D14"/>
    <a:srgbClr val="B59213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80" autoAdjust="0"/>
    <p:restoredTop sz="86410" autoAdjust="0"/>
  </p:normalViewPr>
  <p:slideViewPr>
    <p:cSldViewPr>
      <p:cViewPr varScale="1">
        <p:scale>
          <a:sx n="99" d="100"/>
          <a:sy n="99" d="100"/>
        </p:scale>
        <p:origin x="1566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122" d="100"/>
          <a:sy n="122" d="100"/>
        </p:scale>
        <p:origin x="2142" y="96"/>
      </p:cViewPr>
      <p:guideLst>
        <p:guide orient="horz" pos="2160"/>
        <p:guide pos="292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4028440" cy="34430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65809" y="2"/>
            <a:ext cx="4028440" cy="34430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83C6FF-B57D-4E12-AB33-C9B6870C9A60}" type="datetimeFigureOut">
              <a:rPr lang="en-US" smtClean="0"/>
              <a:t>6/14/2017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696"/>
            <a:ext cx="4028440" cy="34430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65809" y="6513696"/>
            <a:ext cx="4028440" cy="34430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6FE95D-25F9-4061-A6C1-B6647176A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8905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00" units="cm"/>
          <inkml:channel name="Y" type="integer" max="900" units="cm"/>
        </inkml:traceFormat>
        <inkml:channelProperties>
          <inkml:channelProperty channel="X" name="resolution" value="56.73759" units="1/cm"/>
          <inkml:channelProperty channel="Y" name="resolution" value="28.30189" units="1/cm"/>
        </inkml:channelProperties>
      </inkml:inkSource>
      <inkml:timestamp xml:id="ts0" timeString="2016-11-17T18:08:17.159"/>
    </inkml:context>
    <inkml:brush xml:id="br0">
      <inkml:brushProperty name="width" value="0.05292" units="cm"/>
      <inkml:brushProperty name="height" value="0.05292" units="cm"/>
      <inkml:brushProperty name="color" value="#FFC000"/>
    </inkml:brush>
  </inkml:definitions>
  <inkml:trace contextRef="#ctx0" brushRef="#br0">11663 17357</inkml:trace>
  <inkml:trace contextRef="#ctx0" brushRef="#br0" timeOffset="1280.128">11684 17039</inkml:trace>
  <inkml:trace contextRef="#ctx0" brushRef="#br0" timeOffset="1457.1457">11684 17039</inkml:trace>
  <inkml:trace contextRef="#ctx0" brushRef="#br0" timeOffset="3240.324">7112 18648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265809" y="0"/>
            <a:ext cx="402844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94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933700" y="514350"/>
            <a:ext cx="3429000" cy="2571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18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29640" y="3257550"/>
            <a:ext cx="743712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18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265809" y="6513910"/>
            <a:ext cx="402844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2AF8C4DF-C4D8-4966-ADAC-D5C71E276B2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896400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1423933-5194-4CDF-8902-869193B4BE9E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37296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en-US" sz="1600" dirty="0"/>
          </a:p>
          <a:p>
            <a:pPr algn="ctr"/>
            <a:r>
              <a:rPr lang="en-US" sz="1600" dirty="0"/>
              <a:t>Sally Port – Major Dougherty</a:t>
            </a:r>
          </a:p>
          <a:p>
            <a:pPr algn="ctr"/>
            <a:endParaRPr lang="en-US" sz="1600" dirty="0"/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600" dirty="0"/>
              <a:t>Capacity for 50 vehicles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AF8C4DF-C4D8-4966-ADAC-D5C71E276B27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18138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en-US" sz="1600" dirty="0"/>
          </a:p>
          <a:p>
            <a:pPr algn="ctr"/>
            <a:endParaRPr lang="en-US" sz="1600" dirty="0"/>
          </a:p>
          <a:p>
            <a:pPr algn="ctr"/>
            <a:r>
              <a:rPr lang="en-US" sz="1600" dirty="0"/>
              <a:t>Intake Area – Major Dougherty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AF8C4DF-C4D8-4966-ADAC-D5C71E276B27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09682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AF8C4DF-C4D8-4966-ADAC-D5C71E276B27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77947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sz="1600" dirty="0"/>
              <a:t>Open Receiving Area – Major Summerlin</a:t>
            </a:r>
          </a:p>
          <a:p>
            <a:pPr algn="ctr"/>
            <a:endParaRPr lang="en-US" sz="1600" dirty="0"/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600" dirty="0"/>
              <a:t>Similar to Airport Seating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600" dirty="0"/>
              <a:t>Prisoners under the direct supervision of Harris County Officers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600" dirty="0"/>
              <a:t>Direct Sunlight</a:t>
            </a:r>
          </a:p>
          <a:p>
            <a:pPr lvl="1"/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AF8C4DF-C4D8-4966-ADAC-D5C71E276B27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59014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en-US" sz="1600" dirty="0"/>
          </a:p>
          <a:p>
            <a:pPr algn="ctr"/>
            <a:r>
              <a:rPr lang="en-US" sz="1600" dirty="0"/>
              <a:t>Receiving Area – Major Summerlin</a:t>
            </a:r>
          </a:p>
          <a:p>
            <a:pPr algn="ctr"/>
            <a:endParaRPr lang="en-US" sz="1600" dirty="0"/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sz="1600" dirty="0"/>
              <a:t>Ten Pretrial Interview stations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AF8C4DF-C4D8-4966-ADAC-D5C71E276B27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82316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en-US" sz="1600" dirty="0"/>
          </a:p>
          <a:p>
            <a:pPr algn="ctr"/>
            <a:endParaRPr lang="en-US" sz="1600" dirty="0"/>
          </a:p>
          <a:p>
            <a:pPr algn="ctr"/>
            <a:r>
              <a:rPr lang="en-US" sz="1600" dirty="0"/>
              <a:t>Open Booking/Classification – Major Summerlin</a:t>
            </a:r>
          </a:p>
          <a:p>
            <a:pPr algn="ctr"/>
            <a:endParaRPr lang="en-US" sz="1600" dirty="0"/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AF8C4DF-C4D8-4966-ADAC-D5C71E276B27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93061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en-US" sz="1600" dirty="0"/>
          </a:p>
          <a:p>
            <a:pPr algn="ctr"/>
            <a:endParaRPr lang="en-US" sz="1600" dirty="0"/>
          </a:p>
          <a:p>
            <a:pPr algn="ctr"/>
            <a:r>
              <a:rPr lang="en-US" sz="1600" dirty="0"/>
              <a:t>Clinic Nurses Station – Major Summerlin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AF8C4DF-C4D8-4966-ADAC-D5C71E276B27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24483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AF8C4DF-C4D8-4966-ADAC-D5C71E276B27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68720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en-US" sz="1600" dirty="0"/>
          </a:p>
          <a:p>
            <a:pPr algn="ctr"/>
            <a:endParaRPr lang="en-US" sz="1600" dirty="0"/>
          </a:p>
          <a:p>
            <a:pPr algn="ctr"/>
            <a:r>
              <a:rPr lang="en-US" sz="1600" dirty="0"/>
              <a:t>Housing Area – Major Summerlin</a:t>
            </a:r>
          </a:p>
          <a:p>
            <a:pPr algn="ctr"/>
            <a:endParaRPr lang="en-US" sz="1600" dirty="0"/>
          </a:p>
          <a:p>
            <a:pPr algn="ctr"/>
            <a:endParaRPr lang="en-US" sz="1600" dirty="0"/>
          </a:p>
          <a:p>
            <a:pPr algn="ctr"/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AF8C4DF-C4D8-4966-ADAC-D5C71E276B27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810832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algn="ctr"/>
            <a:endParaRPr lang="en-US" dirty="0"/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141C0BD-8F6D-4316-9BF3-687707B7B932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0885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1423933-5194-4CDF-8902-869193B4BE9E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algn="ctr" eaLnBrk="1" hangingPunct="1"/>
            <a:r>
              <a:rPr lang="en-US" dirty="0"/>
              <a:t>Future JPC Building – History of the project – Major Summerlin</a:t>
            </a:r>
          </a:p>
          <a:p>
            <a:pPr eaLnBrk="1" hangingPunct="1"/>
            <a:endParaRPr lang="en-US" dirty="0"/>
          </a:p>
          <a:p>
            <a:pPr eaLnBrk="1" hangingPunct="1"/>
            <a:r>
              <a:rPr lang="en-US" dirty="0"/>
              <a:t>Key Points:</a:t>
            </a:r>
          </a:p>
          <a:p>
            <a:pPr marL="628650" lvl="1" indent="-171450" eaLnBrk="1" hangingPunct="1">
              <a:buFont typeface="Arial" panose="020B0604020202020204" pitchFamily="34" charset="0"/>
              <a:buChar char="•"/>
            </a:pPr>
            <a:r>
              <a:rPr lang="en-US" dirty="0"/>
              <a:t>Five (5) Open Waiting/Processing areas</a:t>
            </a:r>
          </a:p>
          <a:p>
            <a:pPr marL="628650" lvl="1" indent="-171450" eaLnBrk="1" hangingPunct="1">
              <a:buFont typeface="Arial" panose="020B0604020202020204" pitchFamily="34" charset="0"/>
              <a:buChar char="•"/>
            </a:pPr>
            <a:r>
              <a:rPr lang="en-US" dirty="0"/>
              <a:t>Short-term Assessment Center and Workforce Housing to include Video Visitation</a:t>
            </a:r>
          </a:p>
          <a:p>
            <a:pPr marL="628650" lvl="1" indent="-171450" eaLnBrk="1" hangingPunct="1">
              <a:buFont typeface="Arial" panose="020B0604020202020204" pitchFamily="34" charset="0"/>
              <a:buChar char="•"/>
            </a:pPr>
            <a:r>
              <a:rPr lang="en-US" dirty="0"/>
              <a:t>Front-Door Diversion Workspace</a:t>
            </a:r>
          </a:p>
          <a:p>
            <a:pPr marL="628650" lvl="1" indent="-171450" eaLnBrk="1" hangingPunct="1">
              <a:buFont typeface="Arial" panose="020B0604020202020204" pitchFamily="34" charset="0"/>
              <a:buChar char="•"/>
            </a:pPr>
            <a:r>
              <a:rPr lang="en-US" dirty="0"/>
              <a:t>Intake Health Screening, Receiving, Property processing and storage</a:t>
            </a:r>
          </a:p>
          <a:p>
            <a:pPr marL="628650" lvl="1" indent="-171450" eaLnBrk="1" hangingPunct="1">
              <a:buFont typeface="Arial" panose="020B0604020202020204" pitchFamily="34" charset="0"/>
              <a:buChar char="•"/>
            </a:pPr>
            <a:r>
              <a:rPr lang="en-US" dirty="0"/>
              <a:t>Pre-release staging, Booking, Prints, Classification and Dress-out</a:t>
            </a:r>
          </a:p>
          <a:p>
            <a:pPr marL="628650" lvl="1" indent="-171450" eaLnBrk="1" hangingPunct="1">
              <a:buFont typeface="Arial" panose="020B0604020202020204" pitchFamily="34" charset="0"/>
              <a:buChar char="•"/>
            </a:pPr>
            <a:r>
              <a:rPr lang="en-US" dirty="0"/>
              <a:t>Re-entry Program Area</a:t>
            </a:r>
          </a:p>
          <a:p>
            <a:pPr marL="628650" lvl="1" indent="-171450" eaLnBrk="1" hangingPunct="1">
              <a:buFont typeface="Arial" panose="020B0604020202020204" pitchFamily="34" charset="0"/>
              <a:buChar char="•"/>
            </a:pPr>
            <a:r>
              <a:rPr lang="en-US" dirty="0"/>
              <a:t>Large Law Enforcement sally port with a capacity of 50 vehicles</a:t>
            </a:r>
          </a:p>
          <a:p>
            <a:pPr marL="628650" lvl="1" indent="-171450" eaLnBrk="1" hangingPunct="1">
              <a:buFont typeface="Arial" panose="020B0604020202020204" pitchFamily="34" charset="0"/>
              <a:buChar char="•"/>
            </a:pPr>
            <a:r>
              <a:rPr lang="en-US" dirty="0"/>
              <a:t>HPD (Houston Police Department) work areas, interview rooms, administrative area</a:t>
            </a:r>
          </a:p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37296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AF8C4DF-C4D8-4966-ADAC-D5C71E276B27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56888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sz="1400" dirty="0"/>
              <a:t>JPC Project Overview – Major Summerlin</a:t>
            </a:r>
          </a:p>
          <a:p>
            <a:endParaRPr lang="en-US" sz="1400" dirty="0"/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400" dirty="0"/>
              <a:t>Project Architect – PGAL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400" dirty="0"/>
              <a:t>Programming/Consulting Firm – </a:t>
            </a:r>
            <a:r>
              <a:rPr lang="en-US" sz="1400" dirty="0" err="1"/>
              <a:t>Pultizer</a:t>
            </a:r>
            <a:r>
              <a:rPr lang="en-US" sz="1400" dirty="0"/>
              <a:t>/</a:t>
            </a:r>
            <a:r>
              <a:rPr lang="en-US" sz="1400" dirty="0" err="1"/>
              <a:t>Bogard</a:t>
            </a:r>
            <a:r>
              <a:rPr lang="en-US" sz="1400" dirty="0"/>
              <a:t> &amp; Associates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US" sz="1400" dirty="0"/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400" dirty="0"/>
              <a:t>Construction Firm – Clark Construction and Horizon Group International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AF8C4DF-C4D8-4966-ADAC-D5C71E276B27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15849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/>
          </a:p>
          <a:p>
            <a:endParaRPr lang="en-US" sz="1800" dirty="0"/>
          </a:p>
          <a:p>
            <a:pPr algn="ctr"/>
            <a:r>
              <a:rPr lang="en-US" sz="1800" dirty="0"/>
              <a:t>Processing Flows – Major Summerlin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AF8C4DF-C4D8-4966-ADAC-D5C71E276B27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08608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en-US" sz="1600" dirty="0"/>
          </a:p>
          <a:p>
            <a:pPr algn="ctr"/>
            <a:endParaRPr lang="en-US" sz="1600" dirty="0"/>
          </a:p>
          <a:p>
            <a:pPr algn="ctr"/>
            <a:r>
              <a:rPr lang="en-US" sz="1600" dirty="0"/>
              <a:t>Replace old undersized Harris County facilities – Major Summerlin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AF8C4DF-C4D8-4966-ADAC-D5C71E276B27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39206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en-US" sz="1600" dirty="0"/>
          </a:p>
          <a:p>
            <a:pPr algn="ctr"/>
            <a:endParaRPr lang="en-US" sz="1600" dirty="0"/>
          </a:p>
          <a:p>
            <a:pPr algn="ctr"/>
            <a:endParaRPr lang="en-US" sz="1600" dirty="0"/>
          </a:p>
          <a:p>
            <a:pPr algn="ctr"/>
            <a:r>
              <a:rPr lang="en-US" sz="1600" dirty="0"/>
              <a:t>Closing City Jail facilities – Major Dougherty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AF8C4DF-C4D8-4966-ADAC-D5C71E276B27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39206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929640" y="3256955"/>
            <a:ext cx="7437120" cy="3086100"/>
          </a:xfrm>
        </p:spPr>
        <p:txBody>
          <a:bodyPr/>
          <a:lstStyle/>
          <a:p>
            <a:pPr algn="ctr"/>
            <a:endParaRPr lang="en-US" sz="1400" dirty="0"/>
          </a:p>
          <a:p>
            <a:pPr algn="ctr"/>
            <a:r>
              <a:rPr lang="en-US" sz="1400" dirty="0"/>
              <a:t>Major Dougherty</a:t>
            </a:r>
          </a:p>
          <a:p>
            <a:pPr algn="ctr"/>
            <a:endParaRPr lang="en-US" sz="1400" dirty="0"/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400" dirty="0"/>
              <a:t>Eliminate existing duplication of jail services by consolidating City of Houston and Harris County prisoner processing operations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400" dirty="0"/>
              <a:t>Allow City of Houston to close its jails, saving taxpayers $4 million annually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400" dirty="0"/>
              <a:t>City of Houston will be able to redeploy 100 peace officers to other local law enforcement duties.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AF8C4DF-C4D8-4966-ADAC-D5C71E276B27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98348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147D71A-1599-4386-8CEE-091460FD5E28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algn="ctr" eaLnBrk="1" hangingPunct="1"/>
            <a:r>
              <a:rPr lang="en-US" sz="1400" dirty="0"/>
              <a:t>JPC Space Program – Major Summerlin</a:t>
            </a:r>
          </a:p>
          <a:p>
            <a:pPr eaLnBrk="1" hangingPunct="1"/>
            <a:endParaRPr lang="en-US" sz="1400" dirty="0"/>
          </a:p>
          <a:p>
            <a:pPr marL="628650" lvl="1" indent="-171450" eaLnBrk="1" hangingPunct="1">
              <a:buFont typeface="Arial" panose="020B0604020202020204" pitchFamily="34" charset="0"/>
              <a:buChar char="•"/>
            </a:pPr>
            <a:r>
              <a:rPr lang="en-US" sz="1400" dirty="0"/>
              <a:t>Location – Downtown Houston adjacent to our current jail facilities</a:t>
            </a:r>
          </a:p>
          <a:p>
            <a:pPr marL="628650" lvl="1" indent="-171450" eaLnBrk="1" hangingPunct="1">
              <a:buFont typeface="Arial" panose="020B0604020202020204" pitchFamily="34" charset="0"/>
              <a:buChar char="•"/>
            </a:pPr>
            <a:r>
              <a:rPr lang="en-US" sz="1400" dirty="0"/>
              <a:t>Size – 240,000 gross square feet</a:t>
            </a:r>
          </a:p>
          <a:p>
            <a:pPr marL="628650" lvl="1" indent="-171450" eaLnBrk="1" hangingPunct="1">
              <a:buFont typeface="Arial" panose="020B0604020202020204" pitchFamily="34" charset="0"/>
              <a:buChar char="•"/>
            </a:pPr>
            <a:r>
              <a:rPr lang="en-US" sz="1400" dirty="0"/>
              <a:t>Secure tunnel connection to existing Harris County jails and courts</a:t>
            </a:r>
          </a:p>
          <a:p>
            <a:pPr marL="628650" lvl="1" indent="-171450" eaLnBrk="1" hangingPunct="1">
              <a:buFont typeface="Arial" panose="020B0604020202020204" pitchFamily="34" charset="0"/>
              <a:buChar char="•"/>
            </a:pPr>
            <a:r>
              <a:rPr lang="en-US" sz="1400" dirty="0"/>
              <a:t>High-volume prisoner processing with a capacity of 1,520 detainees</a:t>
            </a:r>
          </a:p>
          <a:p>
            <a:pPr marL="628650" lvl="1" indent="-171450" eaLnBrk="1" hangingPunct="1">
              <a:buFont typeface="Arial" panose="020B0604020202020204" pitchFamily="34" charset="0"/>
              <a:buChar char="•"/>
            </a:pPr>
            <a:r>
              <a:rPr lang="en-US" sz="1400" dirty="0"/>
              <a:t>Space for diversion, re-entry and outreach programs</a:t>
            </a:r>
          </a:p>
          <a:p>
            <a:pPr marL="628650" lvl="1" indent="-171450" eaLnBrk="1" hangingPunct="1">
              <a:buFont typeface="Arial" panose="020B0604020202020204" pitchFamily="34" charset="0"/>
              <a:buChar char="•"/>
            </a:pPr>
            <a:r>
              <a:rPr lang="en-US" sz="1400" dirty="0"/>
              <a:t>Intake medical and mental health clinic</a:t>
            </a:r>
          </a:p>
          <a:p>
            <a:pPr marL="628650" lvl="1" indent="-171450" eaLnBrk="1" hangingPunct="1">
              <a:buFont typeface="Arial" panose="020B0604020202020204" pitchFamily="34" charset="0"/>
              <a:buChar char="•"/>
            </a:pPr>
            <a:r>
              <a:rPr lang="en-US" sz="1400" dirty="0"/>
              <a:t>552 short-term assessment beds</a:t>
            </a:r>
          </a:p>
        </p:txBody>
      </p:sp>
    </p:spTree>
    <p:extLst>
      <p:ext uri="{BB962C8B-B14F-4D97-AF65-F5344CB8AC3E}">
        <p14:creationId xmlns:p14="http://schemas.microsoft.com/office/powerpoint/2010/main" val="2950246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sz="1600" dirty="0"/>
              <a:t>Main Lobby – County and City Bonding Windows – Major Dougherty</a:t>
            </a:r>
          </a:p>
          <a:p>
            <a:pPr algn="ctr"/>
            <a:endParaRPr lang="en-US" sz="1600" dirty="0"/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600" dirty="0"/>
              <a:t>Public will be able to post bonds/pay fines for Harris County and City of Houston charges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AF8C4DF-C4D8-4966-ADAC-D5C71E276B27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70842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1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F70A9D-1188-448F-B309-F1478C8A4628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82724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1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5CBB6F-3B8B-462E-85C3-E2F4BEF4FEFC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18156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1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46698B-38FB-4781-9AAA-342EFCBC0BAA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75132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1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16C194-3B29-4B74-8C1D-93A03CD4DF07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4049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1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AAA88BF-1446-4240-9DEC-5D27FF49BD38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39637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1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29C562F-70B6-4F12-B3D6-E7DD98AEA82A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08843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1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93DFA9-7AC1-4566-AD96-65376A4BB801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65168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1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C2A112-FF0A-4C5A-822F-0108A39713AC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50281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1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CA88C3-4688-4FB2-9E5C-78616C3B3933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98526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1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BE9B32-586C-41D9-A81E-291B42E18EAD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74986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1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96FF7A-09D8-4065-AD91-D63B218B2232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09179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>
                <a:solidFill>
                  <a:srgbClr val="FFFFFF"/>
                </a:solidFill>
              </a:rPr>
              <a:t>1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A322B2D-6C08-4FDA-A052-6E5FF47BB98C}" type="slidenum">
              <a:rPr lang="en-US" smtClean="0">
                <a:solidFill>
                  <a:srgbClr val="FFFFFF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6905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1" r:id="rId1"/>
    <p:sldLayoutId id="2147484052" r:id="rId2"/>
    <p:sldLayoutId id="2147484053" r:id="rId3"/>
    <p:sldLayoutId id="2147484054" r:id="rId4"/>
    <p:sldLayoutId id="2147484055" r:id="rId5"/>
    <p:sldLayoutId id="2147484056" r:id="rId6"/>
    <p:sldLayoutId id="2147484057" r:id="rId7"/>
    <p:sldLayoutId id="2147484058" r:id="rId8"/>
    <p:sldLayoutId id="2147484059" r:id="rId9"/>
    <p:sldLayoutId id="2147484060" r:id="rId10"/>
    <p:sldLayoutId id="2147484061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hyperlink" Target="http://upload.wikimedia.org/wikipedia/en/f/f4/Seal_of_Houston,_Texas.png" TargetMode="External"/><Relationship Id="rId7" Type="http://schemas.openxmlformats.org/officeDocument/2006/relationships/hyperlink" Target="http://www.sheriff.hctx.net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heriff.hctx.net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hyperlink" Target="http://www.sheriff.hctx.net/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mailto:Gregory.Summerlin@Sheriff.hctx.net" TargetMode="External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sheriff.hctx.net/" TargetMode="External"/><Relationship Id="rId5" Type="http://schemas.openxmlformats.org/officeDocument/2006/relationships/image" Target="../media/image26.jpeg"/><Relationship Id="rId4" Type="http://schemas.openxmlformats.org/officeDocument/2006/relationships/hyperlink" Target="mailto:Patrick.Dougherty@Sheriff.hctx.net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heriff.hctx.net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heriff.hctx.net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hyperlink" Target="http://www.sheriff.hctx.net/" TargetMode="Externa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heriff.hctx.net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emf"/><Relationship Id="rId5" Type="http://schemas.openxmlformats.org/officeDocument/2006/relationships/customXml" Target="../ink/ink1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6" name="Text Box 8"/>
          <p:cNvSpPr txBox="1">
            <a:spLocks noChangeArrowheads="1"/>
          </p:cNvSpPr>
          <p:nvPr/>
        </p:nvSpPr>
        <p:spPr bwMode="auto">
          <a:xfrm>
            <a:off x="1085850" y="2057400"/>
            <a:ext cx="6972300" cy="335476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000" dirty="0">
                <a:solidFill>
                  <a:srgbClr val="00339A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Harris County/City of Houston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sz="4000" dirty="0">
                <a:solidFill>
                  <a:srgbClr val="00339A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Joint Processing Center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Public Safety/Homeland Security Committee 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June 2017</a:t>
            </a:r>
          </a:p>
        </p:txBody>
      </p:sp>
      <p:sp>
        <p:nvSpPr>
          <p:cNvPr id="2" name="AutoShape 2" descr="Image result for city of houston logo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AutoShape 4" descr="Image result for city of houston logo"/>
          <p:cNvSpPr>
            <a:spLocks noChangeAspect="1" noChangeArrowheads="1"/>
          </p:cNvSpPr>
          <p:nvPr/>
        </p:nvSpPr>
        <p:spPr bwMode="auto">
          <a:xfrm>
            <a:off x="152400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AutoShape 6" descr="Image result for city of houston logo"/>
          <p:cNvSpPr>
            <a:spLocks noChangeAspect="1" noChangeArrowheads="1"/>
          </p:cNvSpPr>
          <p:nvPr/>
        </p:nvSpPr>
        <p:spPr bwMode="auto">
          <a:xfrm>
            <a:off x="304800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AutoShape 8" descr="Image result for city of houston logo"/>
          <p:cNvSpPr>
            <a:spLocks noChangeAspect="1" noChangeArrowheads="1"/>
          </p:cNvSpPr>
          <p:nvPr/>
        </p:nvSpPr>
        <p:spPr bwMode="auto">
          <a:xfrm>
            <a:off x="457200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AutoShape 10" descr="Image result for city of houston logo"/>
          <p:cNvSpPr>
            <a:spLocks noChangeAspect="1" noChangeArrowheads="1"/>
          </p:cNvSpPr>
          <p:nvPr/>
        </p:nvSpPr>
        <p:spPr bwMode="auto">
          <a:xfrm>
            <a:off x="609600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pic>
        <p:nvPicPr>
          <p:cNvPr id="14" name="Picture 2" descr="File:Seal of Houston, Texas.pn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102166"/>
            <a:ext cx="1600200" cy="1498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descr="http://www.harriscountytx.gov/layout/menu/logo-b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23" r="10264"/>
          <a:stretch/>
        </p:blipFill>
        <p:spPr bwMode="auto">
          <a:xfrm>
            <a:off x="381000" y="160337"/>
            <a:ext cx="1600200" cy="1497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HPD Seal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3825" y="5748336"/>
            <a:ext cx="1295400" cy="105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hlinkClick r:id="rId7"/>
          </p:cNvPr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062"/>
          <a:stretch/>
        </p:blipFill>
        <p:spPr bwMode="auto">
          <a:xfrm>
            <a:off x="295275" y="5934073"/>
            <a:ext cx="2133600" cy="6858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/>
          <p:cNvSpPr txBox="1"/>
          <p:nvPr/>
        </p:nvSpPr>
        <p:spPr>
          <a:xfrm>
            <a:off x="4191000" y="6324600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4440792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692988"/>
            <a:ext cx="4876800" cy="43241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57600" y="609600"/>
            <a:ext cx="18774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BASEMENT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257800" y="1845388"/>
            <a:ext cx="3810000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b="1" dirty="0"/>
              <a:t> Dedicated employee entrance</a:t>
            </a:r>
          </a:p>
          <a:p>
            <a:pPr>
              <a:spcAft>
                <a:spcPts val="1200"/>
              </a:spcAft>
            </a:pPr>
            <a:r>
              <a:rPr lang="en-US" b="1" dirty="0"/>
              <a:t> Staff lockers</a:t>
            </a:r>
          </a:p>
          <a:p>
            <a:pPr>
              <a:spcAft>
                <a:spcPts val="1200"/>
              </a:spcAft>
            </a:pPr>
            <a:r>
              <a:rPr lang="en-US" b="1" dirty="0"/>
              <a:t> Training Classroom </a:t>
            </a:r>
          </a:p>
          <a:p>
            <a:pPr>
              <a:spcAft>
                <a:spcPts val="1200"/>
              </a:spcAft>
            </a:pPr>
            <a:r>
              <a:rPr lang="en-US" b="1" dirty="0"/>
              <a:t> Maintenance Workshop </a:t>
            </a:r>
          </a:p>
          <a:p>
            <a:pPr>
              <a:spcAft>
                <a:spcPts val="1200"/>
              </a:spcAft>
            </a:pPr>
            <a:r>
              <a:rPr lang="en-US" b="1" dirty="0"/>
              <a:t> Central Storage </a:t>
            </a:r>
          </a:p>
          <a:p>
            <a:pPr>
              <a:spcAft>
                <a:spcPts val="1200"/>
              </a:spcAft>
            </a:pPr>
            <a:r>
              <a:rPr lang="en-US" b="1" dirty="0"/>
              <a:t> Laundry</a:t>
            </a:r>
          </a:p>
          <a:p>
            <a:pPr>
              <a:spcAft>
                <a:spcPts val="1200"/>
              </a:spcAft>
            </a:pPr>
            <a:r>
              <a:rPr lang="en-US" b="1" dirty="0"/>
              <a:t> Court holdover cells</a:t>
            </a:r>
          </a:p>
          <a:p>
            <a:pPr>
              <a:spcAft>
                <a:spcPts val="1200"/>
              </a:spcAft>
            </a:pPr>
            <a:r>
              <a:rPr lang="en-US" b="1" dirty="0"/>
              <a:t> Tunnel Control Center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81000" y="6248400"/>
            <a:ext cx="990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3993362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490471" y="609600"/>
            <a:ext cx="22116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FIRST FLOOR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476884"/>
            <a:ext cx="5809047" cy="457140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140740" y="1340129"/>
            <a:ext cx="2918012" cy="53989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450"/>
              </a:spcAft>
            </a:pPr>
            <a:r>
              <a:rPr lang="en-US" b="1" dirty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Sally port (50 vehicles)		                                Sally port Control Center</a:t>
            </a:r>
          </a:p>
          <a:p>
            <a:pPr eaLnBrk="1" fontAlgn="auto" hangingPunct="1">
              <a:spcBef>
                <a:spcPts val="0"/>
              </a:spcBef>
              <a:spcAft>
                <a:spcPts val="450"/>
              </a:spcAft>
            </a:pPr>
            <a:r>
              <a:rPr lang="en-US" b="1" dirty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HPD Work Area                                                           Intake Area / Health Screening</a:t>
            </a:r>
          </a:p>
          <a:p>
            <a:pPr eaLnBrk="1" fontAlgn="auto" hangingPunct="1">
              <a:spcBef>
                <a:spcPts val="0"/>
              </a:spcBef>
              <a:spcAft>
                <a:spcPts val="450"/>
              </a:spcAft>
            </a:pPr>
            <a:r>
              <a:rPr lang="en-US" b="1" dirty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Valuable and Bulk Property Storage                               Public Lobby</a:t>
            </a:r>
          </a:p>
          <a:p>
            <a:pPr eaLnBrk="1" fontAlgn="auto" hangingPunct="1">
              <a:spcBef>
                <a:spcPts val="0"/>
              </a:spcBef>
              <a:spcAft>
                <a:spcPts val="450"/>
              </a:spcAft>
            </a:pPr>
            <a:r>
              <a:rPr lang="en-US" b="1" dirty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Evidence Rooms		                                Central Records</a:t>
            </a:r>
          </a:p>
          <a:p>
            <a:pPr eaLnBrk="1" fontAlgn="auto" hangingPunct="1">
              <a:spcBef>
                <a:spcPts val="0"/>
              </a:spcBef>
              <a:spcAft>
                <a:spcPts val="450"/>
              </a:spcAft>
            </a:pPr>
            <a:r>
              <a:rPr lang="en-US" b="1" dirty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County/City Bonding                                                    Releasing, Dress-Out</a:t>
            </a:r>
          </a:p>
          <a:p>
            <a:pPr eaLnBrk="1" fontAlgn="auto" hangingPunct="1">
              <a:spcBef>
                <a:spcPts val="0"/>
              </a:spcBef>
              <a:spcAft>
                <a:spcPts val="450"/>
              </a:spcAft>
            </a:pPr>
            <a:r>
              <a:rPr lang="en-US" b="1" dirty="0">
                <a:solidFill>
                  <a:srgbClr val="0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Re-entry Services 		                DUI Processing</a:t>
            </a:r>
            <a:endParaRPr lang="en-US" b="1" dirty="0">
              <a:solidFill>
                <a:prstClr val="black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1000" y="6324600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17553646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693205"/>
            <a:ext cx="8074152" cy="5936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36776" y="152400"/>
            <a:ext cx="6629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</a:rPr>
              <a:t>Main Lobby - Bonding Windows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2400" y="6248400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2533284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08376" y="166077"/>
            <a:ext cx="4038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</a:rPr>
              <a:t>Officer Sally Port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291" y="990600"/>
            <a:ext cx="8112678" cy="55626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52400" y="5867400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3276949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945434" y="304800"/>
            <a:ext cx="3962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</a:rPr>
              <a:t>Intake Area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066800"/>
            <a:ext cx="8224798" cy="55626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52400" y="5943600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688152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535897"/>
            <a:ext cx="5871428" cy="455714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276600" y="381000"/>
            <a:ext cx="26468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SECOND FLOOR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324600" y="1088082"/>
            <a:ext cx="2736476" cy="5452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450"/>
              </a:spcAft>
            </a:pPr>
            <a:r>
              <a:rPr lang="en-US" sz="1500" b="1" dirty="0">
                <a:solidFill>
                  <a:srgbClr val="000000"/>
                </a:solidFill>
              </a:rPr>
              <a:t>Public Lobby		</a:t>
            </a:r>
          </a:p>
          <a:p>
            <a:pPr>
              <a:spcAft>
                <a:spcPts val="450"/>
              </a:spcAft>
            </a:pPr>
            <a:r>
              <a:rPr lang="en-US" sz="1500" b="1" dirty="0">
                <a:solidFill>
                  <a:srgbClr val="000000"/>
                </a:solidFill>
              </a:rPr>
              <a:t>HCSO Administrative Area</a:t>
            </a:r>
          </a:p>
          <a:p>
            <a:pPr>
              <a:spcAft>
                <a:spcPts val="450"/>
              </a:spcAft>
            </a:pPr>
            <a:r>
              <a:rPr lang="en-US" sz="1500" b="1" dirty="0">
                <a:solidFill>
                  <a:srgbClr val="000000"/>
                </a:solidFill>
              </a:rPr>
              <a:t>Central Control Center	</a:t>
            </a:r>
          </a:p>
          <a:p>
            <a:pPr>
              <a:spcAft>
                <a:spcPts val="450"/>
              </a:spcAft>
            </a:pPr>
            <a:r>
              <a:rPr lang="en-US" sz="1500" b="1" dirty="0">
                <a:solidFill>
                  <a:srgbClr val="000000"/>
                </a:solidFill>
              </a:rPr>
              <a:t>Two (2) Line-up Rooms</a:t>
            </a:r>
          </a:p>
          <a:p>
            <a:pPr>
              <a:spcAft>
                <a:spcPts val="450"/>
              </a:spcAft>
            </a:pPr>
            <a:r>
              <a:rPr lang="en-US" sz="1500" b="1" dirty="0">
                <a:solidFill>
                  <a:srgbClr val="000000"/>
                </a:solidFill>
              </a:rPr>
              <a:t>Public Video Visitation Kiosks	</a:t>
            </a:r>
          </a:p>
          <a:p>
            <a:pPr>
              <a:spcAft>
                <a:spcPts val="450"/>
              </a:spcAft>
            </a:pPr>
            <a:r>
              <a:rPr lang="en-US" sz="1500" b="1" dirty="0">
                <a:solidFill>
                  <a:srgbClr val="000000"/>
                </a:solidFill>
              </a:rPr>
              <a:t>Dress-In; Clothing Storage</a:t>
            </a:r>
          </a:p>
          <a:p>
            <a:pPr>
              <a:spcAft>
                <a:spcPts val="450"/>
              </a:spcAft>
            </a:pPr>
            <a:r>
              <a:rPr lang="en-US" sz="1500" b="1" dirty="0">
                <a:solidFill>
                  <a:srgbClr val="000000"/>
                </a:solidFill>
              </a:rPr>
              <a:t>Court Rooms		</a:t>
            </a:r>
          </a:p>
          <a:p>
            <a:pPr>
              <a:spcAft>
                <a:spcPts val="450"/>
              </a:spcAft>
            </a:pPr>
            <a:r>
              <a:rPr lang="en-US" sz="1500" b="1" dirty="0">
                <a:solidFill>
                  <a:srgbClr val="000000"/>
                </a:solidFill>
              </a:rPr>
              <a:t>AFIS	  </a:t>
            </a:r>
          </a:p>
          <a:p>
            <a:pPr>
              <a:spcAft>
                <a:spcPts val="0"/>
              </a:spcAft>
            </a:pPr>
            <a:r>
              <a:rPr lang="en-US" sz="1500" b="1" dirty="0">
                <a:solidFill>
                  <a:srgbClr val="000000"/>
                </a:solidFill>
              </a:rPr>
              <a:t>Secure Holding cells	</a:t>
            </a:r>
          </a:p>
          <a:p>
            <a:pPr>
              <a:spcAft>
                <a:spcPts val="0"/>
              </a:spcAft>
            </a:pPr>
            <a:r>
              <a:rPr lang="en-US" sz="1500" b="1" dirty="0">
                <a:solidFill>
                  <a:srgbClr val="000000"/>
                </a:solidFill>
              </a:rPr>
              <a:t>Intake Medical / Mental Health Clinic              </a:t>
            </a:r>
          </a:p>
          <a:p>
            <a:pPr>
              <a:spcAft>
                <a:spcPts val="450"/>
              </a:spcAft>
            </a:pPr>
            <a:r>
              <a:rPr lang="en-US" sz="1500" b="1" dirty="0">
                <a:solidFill>
                  <a:srgbClr val="000000"/>
                </a:solidFill>
              </a:rPr>
              <a:t>Receiving, Booking, Classification and Pre-Release Staging - Open Seating/Processing Areas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8600" y="6324600"/>
            <a:ext cx="762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21983792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1" b="9856"/>
          <a:stretch/>
        </p:blipFill>
        <p:spPr bwMode="auto">
          <a:xfrm>
            <a:off x="849488" y="1010319"/>
            <a:ext cx="8074152" cy="5619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99057" y="179322"/>
            <a:ext cx="77750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en-US" sz="2400" dirty="0">
                <a:solidFill>
                  <a:srgbClr val="C00000"/>
                </a:solidFill>
              </a:rPr>
              <a:t>Open Receiving Area – Similar to Airport Seating</a:t>
            </a:r>
          </a:p>
          <a:p>
            <a:pPr lvl="0"/>
            <a:r>
              <a:rPr lang="en-US" sz="2400" dirty="0">
                <a:solidFill>
                  <a:srgbClr val="C00000"/>
                </a:solidFill>
              </a:rPr>
              <a:t>Prisoners under the direct supervision of HCSO Officers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2400" y="5867400"/>
            <a:ext cx="697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3777243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64" b="4331"/>
          <a:stretch/>
        </p:blipFill>
        <p:spPr bwMode="auto">
          <a:xfrm>
            <a:off x="914400" y="896957"/>
            <a:ext cx="8074152" cy="573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36776" y="-57150"/>
            <a:ext cx="6629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800" dirty="0">
                <a:solidFill>
                  <a:srgbClr val="C00000"/>
                </a:solidFill>
              </a:rPr>
              <a:t>Receiving Area</a:t>
            </a:r>
          </a:p>
          <a:p>
            <a:pPr lvl="0" algn="ctr"/>
            <a:r>
              <a:rPr lang="en-US" sz="2800" dirty="0">
                <a:solidFill>
                  <a:srgbClr val="C00000"/>
                </a:solidFill>
              </a:rPr>
              <a:t>Pretrial Services Interview Stations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6200" y="594360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1272206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46276" y="152400"/>
            <a:ext cx="701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dirty="0">
                <a:solidFill>
                  <a:srgbClr val="C00000"/>
                </a:solidFill>
              </a:rPr>
              <a:t>Open Booking/Classification Area</a:t>
            </a:r>
          </a:p>
        </p:txBody>
      </p:sp>
      <p:pic>
        <p:nvPicPr>
          <p:cNvPr id="1026" name="Picture 2" descr="C:\Users\sgdeleon\Local Settings\Temporary Internet Files\Content.Outlook\4BSFVF0Z\A-HCCOHJPC__Booking_and_Classificatio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143000"/>
            <a:ext cx="8074152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0" y="5715000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2347845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475738" y="152400"/>
            <a:ext cx="51831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dirty="0">
                <a:solidFill>
                  <a:srgbClr val="C00000"/>
                </a:solidFill>
              </a:rPr>
              <a:t>Clinic Area-Nurses Station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066800"/>
            <a:ext cx="8153400" cy="55626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6200" y="5638800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19</a:t>
            </a:r>
          </a:p>
        </p:txBody>
      </p:sp>
    </p:spTree>
    <p:extLst>
      <p:ext uri="{BB962C8B-B14F-4D97-AF65-F5344CB8AC3E}">
        <p14:creationId xmlns:p14="http://schemas.microsoft.com/office/powerpoint/2010/main" val="26832103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6" name="Text Box 8"/>
          <p:cNvSpPr txBox="1">
            <a:spLocks noChangeArrowheads="1"/>
          </p:cNvSpPr>
          <p:nvPr/>
        </p:nvSpPr>
        <p:spPr bwMode="auto">
          <a:xfrm>
            <a:off x="2625263" y="605849"/>
            <a:ext cx="4724400" cy="46166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b="1" dirty="0">
                <a:solidFill>
                  <a:srgbClr val="C00000"/>
                </a:solidFill>
              </a:rPr>
              <a:t>Joint Processing Center</a:t>
            </a:r>
          </a:p>
        </p:txBody>
      </p:sp>
      <p:sp>
        <p:nvSpPr>
          <p:cNvPr id="2" name="AutoShape 2" descr="Image result for city of houston logo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AutoShape 4" descr="Image result for city of houston logo"/>
          <p:cNvSpPr>
            <a:spLocks noChangeAspect="1" noChangeArrowheads="1"/>
          </p:cNvSpPr>
          <p:nvPr/>
        </p:nvSpPr>
        <p:spPr bwMode="auto">
          <a:xfrm>
            <a:off x="152400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AutoShape 6" descr="Image result for city of houston logo"/>
          <p:cNvSpPr>
            <a:spLocks noChangeAspect="1" noChangeArrowheads="1"/>
          </p:cNvSpPr>
          <p:nvPr/>
        </p:nvSpPr>
        <p:spPr bwMode="auto">
          <a:xfrm>
            <a:off x="304800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AutoShape 8" descr="Image result for city of houston logo"/>
          <p:cNvSpPr>
            <a:spLocks noChangeAspect="1" noChangeArrowheads="1"/>
          </p:cNvSpPr>
          <p:nvPr/>
        </p:nvSpPr>
        <p:spPr bwMode="auto">
          <a:xfrm>
            <a:off x="457200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AutoShape 10" descr="Image result for city of houston logo"/>
          <p:cNvSpPr>
            <a:spLocks noChangeAspect="1" noChangeArrowheads="1"/>
          </p:cNvSpPr>
          <p:nvPr/>
        </p:nvSpPr>
        <p:spPr bwMode="auto">
          <a:xfrm>
            <a:off x="609600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753118" y="60352"/>
            <a:ext cx="64686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200" b="1" dirty="0">
                <a:solidFill>
                  <a:srgbClr val="C00000"/>
                </a:solidFill>
              </a:rPr>
              <a:t>Harris County/City of Houston</a:t>
            </a:r>
          </a:p>
        </p:txBody>
      </p:sp>
      <p:pic>
        <p:nvPicPr>
          <p:cNvPr id="15" name="Picture 14">
            <a:hlinkClick r:id="rId3"/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062"/>
          <a:stretch/>
        </p:blipFill>
        <p:spPr bwMode="auto">
          <a:xfrm>
            <a:off x="7005786" y="6134100"/>
            <a:ext cx="2133600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2" descr="J:\CJC Special Projects\JPC\Renderings - October 2015\C2-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500" y="1067514"/>
            <a:ext cx="8074152" cy="4897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HPD Seal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4525" y="6049496"/>
            <a:ext cx="990600" cy="808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381000" y="6292334"/>
            <a:ext cx="76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72343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446" y="1409189"/>
            <a:ext cx="5764286" cy="4500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05200" y="533400"/>
            <a:ext cx="22701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THIRD FLOOR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010836" y="1475815"/>
            <a:ext cx="303903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Housing: </a:t>
            </a:r>
          </a:p>
          <a:p>
            <a:endParaRPr lang="en-US" b="1" dirty="0"/>
          </a:p>
          <a:p>
            <a:r>
              <a:rPr lang="en-US" b="1" dirty="0"/>
              <a:t>Eight (8) Direct Supervision Cellblocks, </a:t>
            </a:r>
          </a:p>
          <a:p>
            <a:r>
              <a:rPr lang="en-US" b="1" dirty="0"/>
              <a:t>552 beds</a:t>
            </a:r>
          </a:p>
          <a:p>
            <a:r>
              <a:rPr lang="en-US" b="1" dirty="0"/>
              <a:t> Floor Control Center</a:t>
            </a:r>
          </a:p>
          <a:p>
            <a:r>
              <a:rPr lang="en-US" b="1" dirty="0"/>
              <a:t> Video Visitation</a:t>
            </a:r>
          </a:p>
          <a:p>
            <a:r>
              <a:rPr lang="en-US" b="1" dirty="0"/>
              <a:t> Attorney Booths</a:t>
            </a:r>
          </a:p>
          <a:p>
            <a:r>
              <a:rPr lang="en-US" b="1" dirty="0"/>
              <a:t> Recreation</a:t>
            </a:r>
          </a:p>
          <a:p>
            <a:r>
              <a:rPr lang="en-US" b="1" dirty="0"/>
              <a:t> Chaplain and Re-entry</a:t>
            </a:r>
          </a:p>
          <a:p>
            <a:r>
              <a:rPr lang="en-US" b="1" dirty="0"/>
              <a:t> Classification</a:t>
            </a:r>
          </a:p>
          <a:p>
            <a:r>
              <a:rPr lang="en-US" b="1" dirty="0"/>
              <a:t> Commissary Storage</a:t>
            </a:r>
          </a:p>
          <a:p>
            <a:r>
              <a:rPr lang="en-US" b="1" dirty="0"/>
              <a:t> Miscellaneous Support Function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8600" y="6248400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4299901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 rot="10800000" flipV="1">
            <a:off x="762000" y="74712"/>
            <a:ext cx="7620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</a:rPr>
              <a:t>Housing Area</a:t>
            </a:r>
          </a:p>
          <a:p>
            <a:pPr algn="ctr"/>
            <a:r>
              <a:rPr lang="en-US" sz="2800" b="1" dirty="0">
                <a:solidFill>
                  <a:srgbClr val="C00000"/>
                </a:solidFill>
              </a:rPr>
              <a:t>Direct Supervision of HCSO Officers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143000"/>
            <a:ext cx="8153400" cy="54864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6200" y="5791200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21</a:t>
            </a:r>
          </a:p>
        </p:txBody>
      </p:sp>
    </p:spTree>
    <p:extLst>
      <p:ext uri="{BB962C8B-B14F-4D97-AF65-F5344CB8AC3E}">
        <p14:creationId xmlns:p14="http://schemas.microsoft.com/office/powerpoint/2010/main" val="36571366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28600" y="6019800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22</a:t>
            </a:r>
          </a:p>
        </p:txBody>
      </p:sp>
    </p:spTree>
    <p:extLst>
      <p:ext uri="{BB962C8B-B14F-4D97-AF65-F5344CB8AC3E}">
        <p14:creationId xmlns:p14="http://schemas.microsoft.com/office/powerpoint/2010/main" val="34520163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5800" y="76200"/>
            <a:ext cx="8305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</a:rPr>
              <a:t>JOINT PROCESSING CENTER</a:t>
            </a:r>
          </a:p>
          <a:p>
            <a:pPr algn="ctr"/>
            <a:r>
              <a:rPr lang="en-US" sz="3200" b="1" dirty="0">
                <a:solidFill>
                  <a:srgbClr val="C00000"/>
                </a:solidFill>
              </a:rPr>
              <a:t> 700 N. San Jacinto, Houston TX 77002 </a:t>
            </a:r>
          </a:p>
        </p:txBody>
      </p:sp>
      <p:pic>
        <p:nvPicPr>
          <p:cNvPr id="5" name="Picture 2" descr="J:\CJC Special Projects\JPC\Renderings - October 2015\C1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123" y="1589502"/>
            <a:ext cx="8001000" cy="4403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hlinkClick r:id="rId4"/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062"/>
          <a:stretch/>
        </p:blipFill>
        <p:spPr bwMode="auto">
          <a:xfrm>
            <a:off x="7005786" y="6134100"/>
            <a:ext cx="2133600" cy="6858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/>
          <p:cNvSpPr txBox="1"/>
          <p:nvPr/>
        </p:nvSpPr>
        <p:spPr>
          <a:xfrm>
            <a:off x="228600" y="5791200"/>
            <a:ext cx="6975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23</a:t>
            </a:r>
          </a:p>
        </p:txBody>
      </p:sp>
    </p:spTree>
    <p:extLst>
      <p:ext uri="{BB962C8B-B14F-4D97-AF65-F5344CB8AC3E}">
        <p14:creationId xmlns:p14="http://schemas.microsoft.com/office/powerpoint/2010/main" val="1134878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25246" y="3708975"/>
            <a:ext cx="46935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ea typeface="Tahoma" panose="020B0604030504040204" pitchFamily="34" charset="0"/>
                <a:cs typeface="Tahoma" panose="020B0604030504040204" pitchFamily="34" charset="0"/>
              </a:rPr>
              <a:t>Contact Information</a:t>
            </a:r>
          </a:p>
        </p:txBody>
      </p:sp>
      <p:sp>
        <p:nvSpPr>
          <p:cNvPr id="3" name="Rectangle 2"/>
          <p:cNvSpPr/>
          <p:nvPr/>
        </p:nvSpPr>
        <p:spPr>
          <a:xfrm>
            <a:off x="1752600" y="4293750"/>
            <a:ext cx="56388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ea typeface="Tahoma" panose="020B0604030504040204" pitchFamily="34" charset="0"/>
                <a:cs typeface="Tahoma" panose="020B0604030504040204" pitchFamily="34" charset="0"/>
              </a:rPr>
              <a:t>Major Greg Summerlin</a:t>
            </a:r>
          </a:p>
          <a:p>
            <a:pPr algn="ctr"/>
            <a:r>
              <a:rPr lang="en-US" b="1" dirty="0">
                <a:ea typeface="Tahoma" panose="020B0604030504040204" pitchFamily="34" charset="0"/>
                <a:cs typeface="Tahoma" panose="020B0604030504040204" pitchFamily="34" charset="0"/>
              </a:rPr>
              <a:t> Email: </a:t>
            </a:r>
            <a:r>
              <a:rPr lang="en-US" b="1" dirty="0">
                <a:solidFill>
                  <a:srgbClr val="C00000"/>
                </a:solidFill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Gregory.Summerlin@Sheriff.hctx.net</a:t>
            </a:r>
            <a:endParaRPr lang="en-US" b="1" dirty="0">
              <a:solidFill>
                <a:srgbClr val="C0000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US" b="1" dirty="0">
                <a:ea typeface="Tahoma" panose="020B0604030504040204" pitchFamily="34" charset="0"/>
                <a:cs typeface="Tahoma" panose="020B0604030504040204" pitchFamily="34" charset="0"/>
              </a:rPr>
              <a:t>Phone: 713-274-4754</a:t>
            </a:r>
          </a:p>
          <a:p>
            <a:pPr algn="ctr"/>
            <a:endParaRPr lang="en-US" b="1" dirty="0">
              <a:solidFill>
                <a:srgbClr val="C0000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US" b="1" dirty="0">
                <a:ea typeface="Tahoma" panose="020B0604030504040204" pitchFamily="34" charset="0"/>
                <a:cs typeface="Tahoma" panose="020B0604030504040204" pitchFamily="34" charset="0"/>
              </a:rPr>
              <a:t>Major Patrick Dougherty</a:t>
            </a:r>
          </a:p>
          <a:p>
            <a:pPr algn="ctr"/>
            <a:r>
              <a:rPr lang="en-US" b="1" dirty="0">
                <a:ea typeface="Tahoma" panose="020B0604030504040204" pitchFamily="34" charset="0"/>
                <a:cs typeface="Tahoma" panose="020B0604030504040204" pitchFamily="34" charset="0"/>
              </a:rPr>
              <a:t>Email: </a:t>
            </a:r>
            <a:r>
              <a:rPr lang="en-US" b="1" dirty="0">
                <a:solidFill>
                  <a:srgbClr val="C00000"/>
                </a:solidFill>
                <a:ea typeface="Tahoma" panose="020B0604030504040204" pitchFamily="34" charset="0"/>
                <a:cs typeface="Tahoma" panose="020B0604030504040204" pitchFamily="34" charset="0"/>
                <a:hlinkClick r:id="rId4"/>
              </a:rPr>
              <a:t>Patrick.Dougherty@Sheriff.hctx.net</a:t>
            </a:r>
            <a:endParaRPr lang="en-US" b="1" dirty="0">
              <a:solidFill>
                <a:srgbClr val="C00000"/>
              </a:solidFill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US" b="1" dirty="0">
                <a:ea typeface="Tahoma" panose="020B0604030504040204" pitchFamily="34" charset="0"/>
                <a:cs typeface="Tahoma" panose="020B0604030504040204" pitchFamily="34" charset="0"/>
              </a:rPr>
              <a:t>Phone: 713-755-8411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314700" y="241012"/>
            <a:ext cx="2514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200" b="1">
                <a:solidFill>
                  <a:srgbClr val="C00000"/>
                </a:solidFill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/>
              <a:t>Questions?</a:t>
            </a:r>
          </a:p>
        </p:txBody>
      </p:sp>
      <p:pic>
        <p:nvPicPr>
          <p:cNvPr id="3074" name="Picture 2" descr="C:\Users\jsmith2\Local Settings\Temporary Internet Files\Content.IE5\MAN012ZG\questions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0811" y="1066800"/>
            <a:ext cx="2442378" cy="20698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" name="Picture 5">
            <a:hlinkClick r:id="rId6"/>
          </p:cNvPr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062"/>
          <a:stretch/>
        </p:blipFill>
        <p:spPr bwMode="auto">
          <a:xfrm>
            <a:off x="7005786" y="6134100"/>
            <a:ext cx="2133600" cy="6858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/>
          <p:cNvSpPr txBox="1"/>
          <p:nvPr/>
        </p:nvSpPr>
        <p:spPr>
          <a:xfrm>
            <a:off x="228600" y="579120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24</a:t>
            </a:r>
          </a:p>
        </p:txBody>
      </p:sp>
    </p:spTree>
    <p:extLst>
      <p:ext uri="{BB962C8B-B14F-4D97-AF65-F5344CB8AC3E}">
        <p14:creationId xmlns:p14="http://schemas.microsoft.com/office/powerpoint/2010/main" val="36612883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1999" y="990600"/>
            <a:ext cx="8192807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000" u="sng" dirty="0">
                <a:solidFill>
                  <a:srgbClr val="000000"/>
                </a:solidFill>
              </a:rPr>
              <a:t>Project Architect</a:t>
            </a:r>
            <a:r>
              <a:rPr lang="en-US" sz="2000" dirty="0">
                <a:solidFill>
                  <a:srgbClr val="000000"/>
                </a:solidFill>
              </a:rPr>
              <a:t>: </a:t>
            </a:r>
            <a:r>
              <a:rPr lang="en-US" sz="2000" b="1" dirty="0">
                <a:solidFill>
                  <a:srgbClr val="000000"/>
                </a:solidFill>
              </a:rPr>
              <a:t>PGAL</a:t>
            </a:r>
            <a:r>
              <a:rPr lang="en-US" sz="2000" dirty="0">
                <a:solidFill>
                  <a:srgbClr val="000000"/>
                </a:solidFill>
              </a:rPr>
              <a:t> 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US" sz="2000" dirty="0">
              <a:solidFill>
                <a:srgbClr val="00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000" u="sng" dirty="0">
                <a:solidFill>
                  <a:srgbClr val="000000"/>
                </a:solidFill>
              </a:rPr>
              <a:t>Programming/Consulting Firm</a:t>
            </a:r>
            <a:r>
              <a:rPr lang="en-US" sz="2000" dirty="0">
                <a:solidFill>
                  <a:srgbClr val="000000"/>
                </a:solidFill>
              </a:rPr>
              <a:t>: </a:t>
            </a:r>
            <a:r>
              <a:rPr lang="en-US" sz="2000" b="1" dirty="0">
                <a:solidFill>
                  <a:srgbClr val="000000"/>
                </a:solidFill>
              </a:rPr>
              <a:t>Pulitzer/Bogard &amp; Associates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US" sz="2000" b="1" dirty="0">
              <a:solidFill>
                <a:srgbClr val="00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000" u="sng" dirty="0">
                <a:solidFill>
                  <a:srgbClr val="000000"/>
                </a:solidFill>
              </a:rPr>
              <a:t>Construction Firm</a:t>
            </a:r>
            <a:r>
              <a:rPr lang="en-US" sz="2000" dirty="0">
                <a:solidFill>
                  <a:srgbClr val="000000"/>
                </a:solidFill>
              </a:rPr>
              <a:t>:  </a:t>
            </a:r>
            <a:r>
              <a:rPr lang="en-US" sz="2000" b="1" dirty="0">
                <a:solidFill>
                  <a:srgbClr val="000000"/>
                </a:solidFill>
              </a:rPr>
              <a:t>Clark Construction and Horizon Group Int.</a:t>
            </a:r>
            <a:r>
              <a:rPr lang="en-US" sz="2000" dirty="0">
                <a:solidFill>
                  <a:srgbClr val="000000"/>
                </a:solidFill>
              </a:rPr>
              <a:t> 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US" sz="2000" dirty="0">
              <a:solidFill>
                <a:srgbClr val="00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000" dirty="0">
                <a:solidFill>
                  <a:srgbClr val="000000"/>
                </a:solidFill>
              </a:rPr>
              <a:t>The JPC was designed using the </a:t>
            </a:r>
            <a:r>
              <a:rPr lang="en-US" sz="2000" b="1" dirty="0">
                <a:solidFill>
                  <a:srgbClr val="0047D6"/>
                </a:solidFill>
              </a:rPr>
              <a:t>Open Booking </a:t>
            </a:r>
            <a:r>
              <a:rPr lang="en-US" sz="2000" dirty="0">
                <a:solidFill>
                  <a:srgbClr val="000000"/>
                </a:solidFill>
              </a:rPr>
              <a:t>and </a:t>
            </a:r>
            <a:r>
              <a:rPr lang="en-US" sz="2000" b="1" dirty="0">
                <a:solidFill>
                  <a:srgbClr val="0047D6"/>
                </a:solidFill>
              </a:rPr>
              <a:t>Direct Supervision </a:t>
            </a:r>
            <a:r>
              <a:rPr lang="en-US" sz="2000" dirty="0">
                <a:solidFill>
                  <a:srgbClr val="000000"/>
                </a:solidFill>
              </a:rPr>
              <a:t>concepts to create a more normative environment, enhance prisoner safety, and improve operational efficiencies.  </a:t>
            </a:r>
          </a:p>
          <a:p>
            <a:pPr lvl="1"/>
            <a:endParaRPr lang="en-US" sz="2000" b="1" dirty="0">
              <a:solidFill>
                <a:srgbClr val="C00000"/>
              </a:solidFill>
            </a:endParaRPr>
          </a:p>
          <a:p>
            <a:pPr marL="285750" lvl="1" indent="-285750">
              <a:buFont typeface="Wingdings" panose="05000000000000000000" pitchFamily="2" charset="2"/>
              <a:buChar char="v"/>
            </a:pPr>
            <a:r>
              <a:rPr lang="en-US" sz="2000" dirty="0">
                <a:solidFill>
                  <a:srgbClr val="000000"/>
                </a:solidFill>
              </a:rPr>
              <a:t>The JPC Operational and Financial Agreement was signed by the Harris County Sheriff, Houston Chief of Police, and Houston Municipal Judge in October 2015.</a:t>
            </a:r>
          </a:p>
          <a:p>
            <a:pPr marL="0" lvl="1"/>
            <a:endParaRPr lang="en-US" sz="2000" dirty="0">
              <a:solidFill>
                <a:srgbClr val="00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sz="2000" dirty="0">
                <a:solidFill>
                  <a:srgbClr val="000000"/>
                </a:solidFill>
              </a:rPr>
              <a:t>The JPC construction budget is approximately </a:t>
            </a:r>
            <a:r>
              <a:rPr lang="en-US" sz="2000" b="1" dirty="0">
                <a:solidFill>
                  <a:srgbClr val="0047D6"/>
                </a:solidFill>
              </a:rPr>
              <a:t>$78.9 million</a:t>
            </a:r>
            <a:r>
              <a:rPr lang="en-US" sz="2000" dirty="0">
                <a:solidFill>
                  <a:srgbClr val="000000"/>
                </a:solidFill>
              </a:rPr>
              <a:t>.  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1565691" y="428249"/>
            <a:ext cx="6435309" cy="520936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2400" b="1" dirty="0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JPC Project – overview and status</a:t>
            </a:r>
          </a:p>
        </p:txBody>
      </p:sp>
      <p:sp>
        <p:nvSpPr>
          <p:cNvPr id="5" name="AutoShape 6" descr="Image result for horizon group international logo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7" name="AutoShape 8" descr="Image result for horizon group international logo"/>
          <p:cNvSpPr>
            <a:spLocks noChangeAspect="1" noChangeArrowheads="1"/>
          </p:cNvSpPr>
          <p:nvPr/>
        </p:nvSpPr>
        <p:spPr bwMode="auto">
          <a:xfrm>
            <a:off x="152400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8" name="AutoShape 10" descr="Image result for horizon group international logo"/>
          <p:cNvSpPr>
            <a:spLocks noChangeAspect="1" noChangeArrowheads="1"/>
          </p:cNvSpPr>
          <p:nvPr/>
        </p:nvSpPr>
        <p:spPr bwMode="auto">
          <a:xfrm>
            <a:off x="304800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12" name="Picture 11">
            <a:hlinkClick r:id="rId3"/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062"/>
          <a:stretch/>
        </p:blipFill>
        <p:spPr bwMode="auto">
          <a:xfrm>
            <a:off x="6934200" y="6124574"/>
            <a:ext cx="2133600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789" y="6079801"/>
            <a:ext cx="760928" cy="7616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6120802"/>
            <a:ext cx="2447053" cy="68087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57200" y="6120802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547606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8600" y="1447800"/>
            <a:ext cx="82867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endParaRPr lang="en-US" dirty="0">
              <a:solidFill>
                <a:srgbClr val="000000"/>
              </a:solidFill>
            </a:endParaRPr>
          </a:p>
          <a:p>
            <a:pPr marL="742950" lvl="1" indent="-285750">
              <a:buFont typeface="Courier New" panose="02070309020205020404" pitchFamily="49" charset="0"/>
              <a:buChar char="o"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7200" y="533400"/>
            <a:ext cx="8229600" cy="600548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endParaRPr lang="en-US" sz="3200" dirty="0">
              <a:solidFill>
                <a:srgbClr val="00339A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Picture 9">
            <a:hlinkClick r:id="rId3"/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062"/>
          <a:stretch/>
        </p:blipFill>
        <p:spPr bwMode="auto">
          <a:xfrm>
            <a:off x="6934200" y="6124575"/>
            <a:ext cx="2133600" cy="65722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066800" y="2407983"/>
            <a:ext cx="7620000" cy="520936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endParaRPr lang="en-US" b="1" dirty="0">
              <a:solidFill>
                <a:srgbClr val="C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447800" y="370540"/>
            <a:ext cx="6248400" cy="990601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Current Timelines</a:t>
            </a:r>
          </a:p>
        </p:txBody>
      </p:sp>
      <p:sp>
        <p:nvSpPr>
          <p:cNvPr id="9" name="Content Placeholder 5"/>
          <p:cNvSpPr>
            <a:spLocks noGrp="1"/>
          </p:cNvSpPr>
          <p:nvPr>
            <p:ph idx="1"/>
          </p:nvPr>
        </p:nvSpPr>
        <p:spPr>
          <a:xfrm>
            <a:off x="990600" y="1296808"/>
            <a:ext cx="7696200" cy="4703008"/>
          </a:xfrm>
        </p:spPr>
        <p:txBody>
          <a:bodyPr>
            <a:normAutofit fontScale="85000" lnSpcReduction="20000"/>
          </a:bodyPr>
          <a:lstStyle/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project is current on schedule and on budget. These are conservative estimates.</a:t>
            </a:r>
          </a:p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March  2018, construction will be finished and punch list completed. The building is turned over to HCSO.</a:t>
            </a:r>
          </a:p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April 2018, the building will be certified by state and local regulatory authorities and opened for processing all county inmates. HPD county Inmates will </a:t>
            </a:r>
            <a:r>
              <a:rPr lang="en-US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begin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transition to direct booking at the JPC.</a:t>
            </a:r>
          </a:p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June 2018, </a:t>
            </a:r>
            <a:r>
              <a:rPr lang="en-US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all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HPD inmates will be received at the new facility.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28600" y="6124575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940771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228600"/>
            <a:ext cx="4876800" cy="6858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Financial 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6551" y="1219200"/>
            <a:ext cx="8157449" cy="5257800"/>
          </a:xfrm>
        </p:spPr>
        <p:txBody>
          <a:bodyPr>
            <a:normAutofit fontScale="85000" lnSpcReduction="20000"/>
          </a:bodyPr>
          <a:lstStyle/>
          <a:p>
            <a:pPr lvl="0"/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City will pay 30% of the capital cost, expected to be $30 million. (Design, Construction, FFE, Software, Land)</a:t>
            </a:r>
          </a:p>
          <a:p>
            <a:pPr lvl="0"/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City will make monthly operating payments:</a:t>
            </a:r>
          </a:p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City’s estimated annual payments in the initial year = $14 million (based on 2015 cost estimates and 17,000 municipal prisoners) </a:t>
            </a:r>
          </a:p>
          <a:p>
            <a:pPr lvl="0"/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City’s payments will be based on the County’s </a:t>
            </a:r>
            <a:r>
              <a:rPr lang="en-US" b="1" u="sng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actual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cost with an adjustment based on the actual number of municipal prisoners brought to the facility.</a:t>
            </a:r>
          </a:p>
          <a:p>
            <a:pPr lvl="0"/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City will pay a portion of the actual start-up (primarily hiring and training) costs incurred by the County up to a </a:t>
            </a:r>
            <a:r>
              <a:rPr lang="en-US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maximum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of $1 million.</a:t>
            </a:r>
          </a:p>
        </p:txBody>
      </p:sp>
      <p:pic>
        <p:nvPicPr>
          <p:cNvPr id="4" name="Picture 4" descr="HPD Se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5197" y="76200"/>
            <a:ext cx="1372360" cy="1224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52400" y="6248400"/>
            <a:ext cx="990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40025447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/>
          <p:cNvSpPr txBox="1">
            <a:spLocks/>
          </p:cNvSpPr>
          <p:nvPr/>
        </p:nvSpPr>
        <p:spPr>
          <a:xfrm>
            <a:off x="1219200" y="647751"/>
            <a:ext cx="7010400" cy="1066799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sz="2400" b="1" cap="all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REPLACE old, undersized </a:t>
            </a:r>
          </a:p>
          <a:p>
            <a:pPr fontAlgn="auto">
              <a:spcAft>
                <a:spcPts val="0"/>
              </a:spcAft>
            </a:pPr>
            <a:r>
              <a:rPr lang="en-US" sz="2400" b="1" cap="all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Harris County FACILITIES</a:t>
            </a:r>
          </a:p>
        </p:txBody>
      </p:sp>
      <p:sp>
        <p:nvSpPr>
          <p:cNvPr id="3" name="Text Placeholder 9"/>
          <p:cNvSpPr txBox="1">
            <a:spLocks/>
          </p:cNvSpPr>
          <p:nvPr/>
        </p:nvSpPr>
        <p:spPr>
          <a:xfrm>
            <a:off x="876301" y="1916111"/>
            <a:ext cx="3638550" cy="903289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None/>
            </a:pPr>
            <a:r>
              <a:rPr lang="en-US" sz="2000" b="1" dirty="0"/>
              <a:t>IPC</a:t>
            </a:r>
          </a:p>
          <a:p>
            <a:pPr marL="0" indent="0" algn="ctr" fontAlgn="auto">
              <a:buNone/>
            </a:pPr>
            <a:r>
              <a:rPr lang="en-US" sz="2000" b="1" dirty="0"/>
              <a:t>1201 Commerce Street</a:t>
            </a:r>
          </a:p>
        </p:txBody>
      </p:sp>
      <p:sp>
        <p:nvSpPr>
          <p:cNvPr id="5" name="Text Placeholder 10"/>
          <p:cNvSpPr txBox="1">
            <a:spLocks/>
          </p:cNvSpPr>
          <p:nvPr/>
        </p:nvSpPr>
        <p:spPr>
          <a:xfrm>
            <a:off x="5181600" y="1981200"/>
            <a:ext cx="3660775" cy="838201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en-US"/>
            </a:defPPr>
            <a:lvl1pPr marL="0" indent="0" algn="ctr" defTabSz="457200" eaLnBrk="1" fontAlgn="auto" latinLnBrk="0" hangingPunct="1">
              <a:spcBef>
                <a:spcPct val="20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None/>
              <a:defRPr sz="2000" b="1" cap="none">
                <a:effectLst/>
                <a:latin typeface="+mn-lt"/>
              </a:defRPr>
            </a:lvl1pPr>
            <a:lvl2pPr marL="742950" indent="-285750" defTabSz="45720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cap="none">
                <a:effectLst/>
                <a:latin typeface="+mn-lt"/>
              </a:defRPr>
            </a:lvl2pPr>
            <a:lvl3pPr marL="1200150" indent="-285750" defTabSz="45720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cap="none">
                <a:effectLst/>
                <a:latin typeface="+mn-lt"/>
              </a:defRPr>
            </a:lvl3pPr>
            <a:lvl4pPr marL="1543050" indent="-171450" defTabSz="45720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cap="none">
                <a:effectLst/>
                <a:latin typeface="+mn-lt"/>
              </a:defRPr>
            </a:lvl4pPr>
            <a:lvl5pPr marL="2000250" indent="-171450" defTabSz="45720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cap="none">
                <a:effectLst/>
                <a:latin typeface="+mn-lt"/>
              </a:defRPr>
            </a:lvl5pPr>
            <a:lvl6pPr marL="2514600" indent="-228600" defTabSz="457200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cap="none">
                <a:effectLst/>
                <a:latin typeface="+mn-lt"/>
              </a:defRPr>
            </a:lvl6pPr>
            <a:lvl7pPr marL="2971800" indent="-228600" defTabSz="457200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cap="none">
                <a:effectLst/>
                <a:latin typeface="+mn-lt"/>
              </a:defRPr>
            </a:lvl7pPr>
            <a:lvl8pPr marL="3429000" indent="-228600" defTabSz="457200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cap="none">
                <a:effectLst/>
                <a:latin typeface="+mn-lt"/>
              </a:defRPr>
            </a:lvl8pPr>
            <a:lvl9pPr marL="3886200" indent="-228600" defTabSz="457200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cap="none">
                <a:effectLst/>
                <a:latin typeface="+mn-lt"/>
              </a:defRPr>
            </a:lvl9pPr>
          </a:lstStyle>
          <a:p>
            <a:r>
              <a:rPr lang="en-US" dirty="0"/>
              <a:t>Central Records</a:t>
            </a:r>
          </a:p>
          <a:p>
            <a:r>
              <a:rPr lang="en-US" dirty="0"/>
              <a:t>49 San Jacinto</a:t>
            </a:r>
          </a:p>
        </p:txBody>
      </p:sp>
      <p:pic>
        <p:nvPicPr>
          <p:cNvPr id="4098" name="Picture 2" descr="http://www.hcfpm.net/Portals/42/facilities/owned-facility/Annex%202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3374" y="2971800"/>
            <a:ext cx="3779001" cy="283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www.hcfpm.net/Portals/42/facilities/owned-facility/Inmate%20Processin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1" y="2973699"/>
            <a:ext cx="3776472" cy="2836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hlinkClick r:id="rId5"/>
          </p:cNvPr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062"/>
          <a:stretch/>
        </p:blipFill>
        <p:spPr bwMode="auto">
          <a:xfrm>
            <a:off x="6934200" y="6096000"/>
            <a:ext cx="2133600" cy="6858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/>
          <p:cNvSpPr txBox="1"/>
          <p:nvPr/>
        </p:nvSpPr>
        <p:spPr>
          <a:xfrm>
            <a:off x="304800" y="6248400"/>
            <a:ext cx="99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9529511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/>
          <p:cNvSpPr txBox="1">
            <a:spLocks/>
          </p:cNvSpPr>
          <p:nvPr/>
        </p:nvSpPr>
        <p:spPr>
          <a:xfrm>
            <a:off x="762000" y="641033"/>
            <a:ext cx="6821424" cy="1066799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sz="2400" b="1" cap="all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Houston</a:t>
            </a:r>
            <a:r>
              <a:rPr lang="en-US" dirty="0"/>
              <a:t> </a:t>
            </a:r>
            <a:r>
              <a:rPr lang="en-US" sz="2400" b="1" cap="all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police department </a:t>
            </a:r>
          </a:p>
          <a:p>
            <a:pPr fontAlgn="auto">
              <a:spcAft>
                <a:spcPts val="0"/>
              </a:spcAft>
            </a:pPr>
            <a:r>
              <a:rPr lang="en-US" sz="2400" b="1" cap="all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CLOSE city jail facilities</a:t>
            </a:r>
          </a:p>
        </p:txBody>
      </p:sp>
      <p:sp>
        <p:nvSpPr>
          <p:cNvPr id="3" name="Text Placeholder 9"/>
          <p:cNvSpPr txBox="1">
            <a:spLocks/>
          </p:cNvSpPr>
          <p:nvPr/>
        </p:nvSpPr>
        <p:spPr>
          <a:xfrm>
            <a:off x="876301" y="1916112"/>
            <a:ext cx="3638550" cy="646112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buNone/>
            </a:pPr>
            <a:r>
              <a:rPr lang="en-US" sz="2000" b="1" dirty="0"/>
              <a:t>Central Jail</a:t>
            </a:r>
          </a:p>
          <a:p>
            <a:pPr marL="0" indent="0" algn="ctr" fontAlgn="auto">
              <a:buNone/>
            </a:pPr>
            <a:r>
              <a:rPr lang="en-US" sz="2000" b="1" dirty="0"/>
              <a:t>61 Riesner St.  Built 1950</a:t>
            </a:r>
          </a:p>
        </p:txBody>
      </p:sp>
      <p:pic>
        <p:nvPicPr>
          <p:cNvPr id="4" name="Content Placeholder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8278" y="3124198"/>
            <a:ext cx="3733800" cy="2651760"/>
          </a:xfrm>
          <a:prstGeom prst="rect">
            <a:avLst/>
          </a:prstGeom>
        </p:spPr>
      </p:pic>
      <p:sp>
        <p:nvSpPr>
          <p:cNvPr id="5" name="Text Placeholder 10"/>
          <p:cNvSpPr txBox="1">
            <a:spLocks/>
          </p:cNvSpPr>
          <p:nvPr/>
        </p:nvSpPr>
        <p:spPr>
          <a:xfrm>
            <a:off x="5181600" y="1981200"/>
            <a:ext cx="3660775" cy="838201"/>
          </a:xfrm>
          <a:prstGeom prst="rect">
            <a:avLst/>
          </a:prstGeom>
        </p:spPr>
        <p:txBody>
          <a:bodyPr>
            <a:normAutofit fontScale="40000" lnSpcReduction="2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buNone/>
            </a:pPr>
            <a:r>
              <a:rPr lang="en-US" sz="5000" b="1" dirty="0"/>
              <a:t>Southeast Jail</a:t>
            </a:r>
          </a:p>
          <a:p>
            <a:pPr marL="0" indent="0" algn="ctr" fontAlgn="auto">
              <a:buNone/>
            </a:pPr>
            <a:r>
              <a:rPr lang="en-US" sz="5000" b="1" dirty="0"/>
              <a:t>8300 Mykawa Rd. Built 1992</a:t>
            </a:r>
          </a:p>
          <a:p>
            <a:pPr fontAlgn="auto"/>
            <a:endParaRPr lang="en-US" dirty="0"/>
          </a:p>
        </p:txBody>
      </p:sp>
      <p:pic>
        <p:nvPicPr>
          <p:cNvPr id="6" name="Content Placeholder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3108959"/>
            <a:ext cx="3872937" cy="2666999"/>
          </a:xfrm>
          <a:prstGeom prst="rect">
            <a:avLst/>
          </a:prstGeom>
        </p:spPr>
      </p:pic>
      <p:pic>
        <p:nvPicPr>
          <p:cNvPr id="8" name="Picture 4" descr="HPD Sea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228600"/>
            <a:ext cx="1634524" cy="1458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81000" y="632460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4837413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600" y="1371600"/>
            <a:ext cx="865229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n-US" sz="1400" dirty="0">
              <a:solidFill>
                <a:srgbClr val="000000"/>
              </a:solidFill>
            </a:endParaRPr>
          </a:p>
          <a:p>
            <a:pPr marL="742950" lvl="1" indent="-285750" algn="just">
              <a:buFont typeface="Wingdings" panose="05000000000000000000" pitchFamily="2" charset="2"/>
              <a:buChar char="ü"/>
            </a:pPr>
            <a:endParaRPr lang="en-US" sz="1400" dirty="0">
              <a:solidFill>
                <a:srgbClr val="000000"/>
              </a:solidFill>
            </a:endParaRPr>
          </a:p>
          <a:p>
            <a:pPr marL="742950" lvl="1" indent="-285750" algn="just"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rgbClr val="000000"/>
                </a:solidFill>
              </a:rPr>
              <a:t>Eliminate existing duplication of jail services by consolidating all City of Houston (COH) and Harris County prisoner processing operations into one modern facility</a:t>
            </a:r>
          </a:p>
          <a:p>
            <a:pPr marL="742950" lvl="1" indent="-285750" algn="just">
              <a:buFont typeface="Wingdings" panose="05000000000000000000" pitchFamily="2" charset="2"/>
              <a:buChar char="ü"/>
            </a:pPr>
            <a:endParaRPr lang="en-US" sz="2400" dirty="0">
              <a:solidFill>
                <a:srgbClr val="000000"/>
              </a:solidFill>
            </a:endParaRPr>
          </a:p>
          <a:p>
            <a:pPr marL="742950" lvl="1" indent="-285750" algn="just"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chemeClr val="tx2"/>
                </a:solidFill>
              </a:rPr>
              <a:t>Allow the COH to close its jails, saving taxpayers $3 million or more annually</a:t>
            </a:r>
          </a:p>
          <a:p>
            <a:pPr marL="742950" lvl="1" indent="-285750" algn="just">
              <a:buFont typeface="Wingdings" panose="05000000000000000000" pitchFamily="2" charset="2"/>
              <a:buChar char="ü"/>
            </a:pPr>
            <a:endParaRPr lang="en-US" sz="2400" dirty="0">
              <a:solidFill>
                <a:schemeClr val="tx2"/>
              </a:solidFill>
            </a:endParaRPr>
          </a:p>
          <a:p>
            <a:pPr marL="742950" lvl="1" indent="-285750" algn="just">
              <a:buFont typeface="Wingdings" panose="05000000000000000000" pitchFamily="2" charset="2"/>
              <a:buChar char="ü"/>
            </a:pPr>
            <a:r>
              <a:rPr lang="en-US" sz="2400" dirty="0">
                <a:solidFill>
                  <a:schemeClr val="tx2"/>
                </a:solidFill>
              </a:rPr>
              <a:t>Allow the COH to redeploy </a:t>
            </a:r>
            <a:r>
              <a:rPr lang="en-US" sz="2400" b="1" dirty="0">
                <a:solidFill>
                  <a:srgbClr val="FF0000"/>
                </a:solidFill>
              </a:rPr>
              <a:t>100 Houston Police Officers </a:t>
            </a:r>
            <a:r>
              <a:rPr lang="en-US" sz="2400" dirty="0">
                <a:solidFill>
                  <a:schemeClr val="tx2"/>
                </a:solidFill>
              </a:rPr>
              <a:t>from city jail operations to local law enforcement duties</a:t>
            </a:r>
          </a:p>
          <a:p>
            <a:pPr marL="742950" lvl="1" indent="-285750" algn="just">
              <a:buFont typeface="Wingdings" panose="05000000000000000000" pitchFamily="2" charset="2"/>
              <a:buChar char="ü"/>
            </a:pPr>
            <a:endParaRPr lang="en-US" sz="1400" dirty="0">
              <a:solidFill>
                <a:srgbClr val="000000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v"/>
            </a:pPr>
            <a:endParaRPr lang="en-US" sz="1400" dirty="0">
              <a:solidFill>
                <a:srgbClr val="000000"/>
              </a:solidFill>
            </a:endParaRPr>
          </a:p>
        </p:txBody>
      </p:sp>
      <p:pic>
        <p:nvPicPr>
          <p:cNvPr id="3" name="Picture 4" descr="HPD Se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228600"/>
            <a:ext cx="1634524" cy="1458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04800" y="6172200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22093021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7" name="Rectangle 5"/>
          <p:cNvSpPr>
            <a:spLocks noChangeArrowheads="1"/>
          </p:cNvSpPr>
          <p:nvPr/>
        </p:nvSpPr>
        <p:spPr bwMode="auto">
          <a:xfrm>
            <a:off x="912341" y="914400"/>
            <a:ext cx="7772401" cy="49244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 anchor="ctr">
            <a:spAutoFit/>
          </a:bodyPr>
          <a:lstStyle/>
          <a:p>
            <a:endParaRPr lang="en-US" sz="1400" b="1" u="sng" dirty="0">
              <a:solidFill>
                <a:srgbClr val="00339A"/>
              </a:solidFill>
            </a:endParaRPr>
          </a:p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Location:	700 North San Jacinto St, Houston, Texas</a:t>
            </a:r>
          </a:p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Size: 240,000 gross square feet and will consist of a basement level and three floors. </a:t>
            </a:r>
          </a:p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Secure Tunnel Connection to existing Harris County Jail Facilities and Courts</a:t>
            </a:r>
          </a:p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High-volume Prisoner Processing with a total design capacity of 1,520 detainees</a:t>
            </a:r>
          </a:p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Includes </a:t>
            </a:r>
            <a:r>
              <a:rPr lang="en-US" sz="2400" dirty="0">
                <a:solidFill>
                  <a:srgbClr val="0047D6"/>
                </a:solidFill>
              </a:rPr>
              <a:t>Diversion, Re-entry </a:t>
            </a:r>
            <a:r>
              <a:rPr lang="en-US" sz="2400" dirty="0"/>
              <a:t>and </a:t>
            </a:r>
            <a:r>
              <a:rPr lang="en-US" sz="2400" dirty="0">
                <a:solidFill>
                  <a:srgbClr val="0047D6"/>
                </a:solidFill>
              </a:rPr>
              <a:t>Outreach</a:t>
            </a:r>
            <a:r>
              <a:rPr lang="en-US" sz="2400" dirty="0"/>
              <a:t> Space</a:t>
            </a:r>
          </a:p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Intake Medical / Mental Health Clinic</a:t>
            </a:r>
          </a:p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552 Short-term Assessment beds.</a:t>
            </a:r>
            <a:endParaRPr lang="en-US" sz="1400" dirty="0">
              <a:solidFill>
                <a:srgbClr val="000000"/>
              </a:solidFill>
            </a:endParaRPr>
          </a:p>
        </p:txBody>
      </p:sp>
      <p:pic>
        <p:nvPicPr>
          <p:cNvPr id="7" name="Picture 6">
            <a:hlinkClick r:id="rId3"/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062"/>
          <a:stretch/>
        </p:blipFill>
        <p:spPr bwMode="auto">
          <a:xfrm>
            <a:off x="6934200" y="6096917"/>
            <a:ext cx="2133600" cy="685800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" name="Ink 1"/>
              <p14:cNvContentPartPr/>
              <p14:nvPr/>
            </p14:nvContentPartPr>
            <p14:xfrm>
              <a:off x="2560320" y="6134040"/>
              <a:ext cx="1646280" cy="57960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550960" y="6124680"/>
                <a:ext cx="1665000" cy="598320"/>
              </a:xfrm>
              <a:prstGeom prst="rect">
                <a:avLst/>
              </a:prstGeom>
            </p:spPr>
          </p:pic>
        </mc:Fallback>
      </mc:AlternateContent>
      <p:sp>
        <p:nvSpPr>
          <p:cNvPr id="5" name="Title 1"/>
          <p:cNvSpPr txBox="1">
            <a:spLocks/>
          </p:cNvSpPr>
          <p:nvPr/>
        </p:nvSpPr>
        <p:spPr>
          <a:xfrm>
            <a:off x="2548597" y="319833"/>
            <a:ext cx="4092647" cy="520936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2400" b="1" dirty="0"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JPC space program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04800" y="6134040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3941995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13175</TotalTime>
  <Words>915</Words>
  <Application>Microsoft Office PowerPoint</Application>
  <PresentationFormat>On-screen Show (4:3)</PresentationFormat>
  <Paragraphs>236</Paragraphs>
  <Slides>24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Arial</vt:lpstr>
      <vt:lpstr>Calibri</vt:lpstr>
      <vt:lpstr>Courier New</vt:lpstr>
      <vt:lpstr>Tahoma</vt:lpstr>
      <vt:lpstr>Wingdings</vt:lpstr>
      <vt:lpstr>Office Theme</vt:lpstr>
      <vt:lpstr>PowerPoint Presentation</vt:lpstr>
      <vt:lpstr>PowerPoint Presentation</vt:lpstr>
      <vt:lpstr>PowerPoint Presentation</vt:lpstr>
      <vt:lpstr>Current Timelines</vt:lpstr>
      <vt:lpstr>Financial Summary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Harris County Sheriffs Department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Administrator</dc:creator>
  <cp:lastModifiedBy>Peck, Amy - CNL</cp:lastModifiedBy>
  <cp:revision>752</cp:revision>
  <cp:lastPrinted>2017-04-03T18:17:33Z</cp:lastPrinted>
  <dcterms:created xsi:type="dcterms:W3CDTF">2009-07-28T15:04:23Z</dcterms:created>
  <dcterms:modified xsi:type="dcterms:W3CDTF">2017-06-14T18:19:27Z</dcterms:modified>
</cp:coreProperties>
</file>