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256" r:id="rId2"/>
    <p:sldId id="279" r:id="rId3"/>
    <p:sldId id="268" r:id="rId4"/>
    <p:sldId id="269" r:id="rId5"/>
    <p:sldId id="271" r:id="rId6"/>
    <p:sldId id="280" r:id="rId7"/>
    <p:sldId id="281" r:id="rId8"/>
    <p:sldId id="272" r:id="rId9"/>
    <p:sldId id="273" r:id="rId10"/>
    <p:sldId id="274" r:id="rId11"/>
    <p:sldId id="275" r:id="rId12"/>
    <p:sldId id="277" r:id="rId13"/>
    <p:sldId id="258" r:id="rId14"/>
    <p:sldId id="25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defRPr/>
            </a:pPr>
            <a:r>
              <a:rPr lang="en-US" dirty="0"/>
              <a:t>Inspections</a:t>
            </a:r>
          </a:p>
        </c:rich>
      </c:tx>
      <c:layout/>
      <c:overlay val="0"/>
    </c:title>
    <c:autoTitleDeleted val="0"/>
    <c:plotArea>
      <c:layout>
        <c:manualLayout>
          <c:layoutTarget val="inner"/>
          <c:xMode val="edge"/>
          <c:yMode val="edge"/>
          <c:x val="7.5600477824887269E-2"/>
          <c:y val="6.8502655164256604E-2"/>
          <c:w val="0.73045785943423736"/>
          <c:h val="0.87483425013672955"/>
        </c:manualLayout>
      </c:layout>
      <c:pieChart>
        <c:varyColors val="1"/>
        <c:ser>
          <c:idx val="0"/>
          <c:order val="0"/>
          <c:explosion val="22"/>
          <c:dPt>
            <c:idx val="9"/>
            <c:bubble3D val="0"/>
            <c:spPr>
              <a:solidFill>
                <a:srgbClr val="9BBB59">
                  <a:lumMod val="50000"/>
                </a:srgbClr>
              </a:solidFill>
            </c:spPr>
          </c:dPt>
          <c:cat>
            <c:strRef>
              <c:f>Sheet1!$A$1:$J$1</c:f>
              <c:strCache>
                <c:ptCount val="10"/>
                <c:pt idx="0">
                  <c:v>High-rise (600)</c:v>
                </c:pt>
                <c:pt idx="1">
                  <c:v>Hospitals (95)</c:v>
                </c:pt>
                <c:pt idx="2">
                  <c:v>Schools (700)</c:v>
                </c:pt>
                <c:pt idx="3">
                  <c:v>Apartment (2,200)</c:v>
                </c:pt>
                <c:pt idx="4">
                  <c:v>Airports (3)</c:v>
                </c:pt>
                <c:pt idx="5">
                  <c:v>Nursing Homes (163)</c:v>
                </c:pt>
                <c:pt idx="6">
                  <c:v>Hotels (225)</c:v>
                </c:pt>
                <c:pt idx="7">
                  <c:v>Sporting Venues (5)</c:v>
                </c:pt>
                <c:pt idx="8">
                  <c:v>Mid-Rise (225)</c:v>
                </c:pt>
                <c:pt idx="9">
                  <c:v>General Occupancy (153,984)</c:v>
                </c:pt>
              </c:strCache>
            </c:strRef>
          </c:cat>
          <c:val>
            <c:numRef>
              <c:f>Sheet1!$A$2:$J$2</c:f>
              <c:numCache>
                <c:formatCode>General</c:formatCode>
                <c:ptCount val="10"/>
                <c:pt idx="0">
                  <c:v>600</c:v>
                </c:pt>
                <c:pt idx="1">
                  <c:v>95</c:v>
                </c:pt>
                <c:pt idx="2">
                  <c:v>700</c:v>
                </c:pt>
                <c:pt idx="3" formatCode="#,##0">
                  <c:v>2200</c:v>
                </c:pt>
                <c:pt idx="4">
                  <c:v>3</c:v>
                </c:pt>
                <c:pt idx="5">
                  <c:v>163</c:v>
                </c:pt>
                <c:pt idx="6">
                  <c:v>225</c:v>
                </c:pt>
                <c:pt idx="7">
                  <c:v>5</c:v>
                </c:pt>
                <c:pt idx="8">
                  <c:v>225</c:v>
                </c:pt>
                <c:pt idx="9" formatCode="#,##0">
                  <c:v>153984</c:v>
                </c:pt>
              </c:numCache>
            </c:numRef>
          </c:val>
        </c:ser>
        <c:dLbls>
          <c:showLegendKey val="0"/>
          <c:showVal val="0"/>
          <c:showCatName val="0"/>
          <c:showSerName val="0"/>
          <c:showPercent val="0"/>
          <c:showBubbleSize val="0"/>
          <c:showLeaderLines val="1"/>
        </c:dLbls>
        <c:firstSliceAng val="326"/>
      </c:pieChart>
      <c:spPr>
        <a:noFill/>
      </c:spPr>
    </c:plotArea>
    <c:legend>
      <c:legendPos val="r"/>
      <c:layout/>
      <c:overlay val="0"/>
    </c:legend>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C7A42B-0FDA-4830-92DB-0583E374577C}" type="doc">
      <dgm:prSet loTypeId="urn:microsoft.com/office/officeart/2005/8/layout/pyramid2" loCatId="pyramid" qsTypeId="urn:microsoft.com/office/officeart/2005/8/quickstyle/simple1" qsCatId="simple" csTypeId="urn:microsoft.com/office/officeart/2005/8/colors/accent1_2" csCatId="accent1" phldr="1"/>
      <dgm:spPr/>
    </dgm:pt>
    <dgm:pt modelId="{6C85867C-FA50-452B-B1AE-7FE25DE3278F}">
      <dgm:prSet phldrT="[Text]"/>
      <dgm:spPr/>
      <dgm:t>
        <a:bodyPr/>
        <a:lstStyle/>
        <a:p>
          <a:r>
            <a:rPr lang="en-US" dirty="0" smtClean="0"/>
            <a:t>Fire Marshal</a:t>
          </a:r>
          <a:endParaRPr lang="en-US" dirty="0"/>
        </a:p>
      </dgm:t>
    </dgm:pt>
    <dgm:pt modelId="{FF449031-5EBA-4A17-BA86-E38B43638C4B}" type="parTrans" cxnId="{C738BCCC-4A85-4C8B-BC9A-AACCF756DD9B}">
      <dgm:prSet/>
      <dgm:spPr/>
      <dgm:t>
        <a:bodyPr/>
        <a:lstStyle/>
        <a:p>
          <a:endParaRPr lang="en-US"/>
        </a:p>
      </dgm:t>
    </dgm:pt>
    <dgm:pt modelId="{CC6C2263-A5F9-4B62-AA23-93C85AC66E2D}" type="sibTrans" cxnId="{C738BCCC-4A85-4C8B-BC9A-AACCF756DD9B}">
      <dgm:prSet/>
      <dgm:spPr/>
      <dgm:t>
        <a:bodyPr/>
        <a:lstStyle/>
        <a:p>
          <a:endParaRPr lang="en-US"/>
        </a:p>
      </dgm:t>
    </dgm:pt>
    <dgm:pt modelId="{CFD5F899-FEB9-44FC-8EA3-2886F088C8C2}">
      <dgm:prSet phldrT="[Text]"/>
      <dgm:spPr/>
      <dgm:t>
        <a:bodyPr/>
        <a:lstStyle/>
        <a:p>
          <a:r>
            <a:rPr lang="en-US" dirty="0" smtClean="0"/>
            <a:t>16 Senior Inspectors</a:t>
          </a:r>
          <a:endParaRPr lang="en-US" dirty="0"/>
        </a:p>
      </dgm:t>
    </dgm:pt>
    <dgm:pt modelId="{B0BE7CE8-459E-4129-9135-3DDE4D01F724}" type="parTrans" cxnId="{CA4087B0-069D-40A0-ACBB-F4E3461A2C13}">
      <dgm:prSet/>
      <dgm:spPr/>
      <dgm:t>
        <a:bodyPr/>
        <a:lstStyle/>
        <a:p>
          <a:endParaRPr lang="en-US"/>
        </a:p>
      </dgm:t>
    </dgm:pt>
    <dgm:pt modelId="{70C52F3F-96F1-43EB-A0AA-F5DEC9559B41}" type="sibTrans" cxnId="{CA4087B0-069D-40A0-ACBB-F4E3461A2C13}">
      <dgm:prSet/>
      <dgm:spPr/>
      <dgm:t>
        <a:bodyPr/>
        <a:lstStyle/>
        <a:p>
          <a:endParaRPr lang="en-US"/>
        </a:p>
      </dgm:t>
    </dgm:pt>
    <dgm:pt modelId="{F5234E1A-6B35-458E-B5EA-B733DAB2BEFC}">
      <dgm:prSet phldrT="[Text]"/>
      <dgm:spPr/>
      <dgm:t>
        <a:bodyPr/>
        <a:lstStyle/>
        <a:p>
          <a:r>
            <a:rPr lang="en-US" dirty="0" smtClean="0"/>
            <a:t>102 Inspectors</a:t>
          </a:r>
          <a:endParaRPr lang="en-US" dirty="0"/>
        </a:p>
      </dgm:t>
    </dgm:pt>
    <dgm:pt modelId="{9B20652C-1A1C-489E-902B-0AD7835C2C34}" type="parTrans" cxnId="{B43A020D-DA70-432F-8ABF-C6627D13F33F}">
      <dgm:prSet/>
      <dgm:spPr/>
      <dgm:t>
        <a:bodyPr/>
        <a:lstStyle/>
        <a:p>
          <a:endParaRPr lang="en-US"/>
        </a:p>
      </dgm:t>
    </dgm:pt>
    <dgm:pt modelId="{69A96947-D6EB-405E-8701-C645AA10A2F5}" type="sibTrans" cxnId="{B43A020D-DA70-432F-8ABF-C6627D13F33F}">
      <dgm:prSet/>
      <dgm:spPr/>
      <dgm:t>
        <a:bodyPr/>
        <a:lstStyle/>
        <a:p>
          <a:endParaRPr lang="en-US"/>
        </a:p>
      </dgm:t>
    </dgm:pt>
    <dgm:pt modelId="{8DCCD6FF-9E44-43EB-95BB-E96359ED2223}">
      <dgm:prSet phldrT="[Text]"/>
      <dgm:spPr/>
      <dgm:t>
        <a:bodyPr/>
        <a:lstStyle/>
        <a:p>
          <a:r>
            <a:rPr lang="en-US" dirty="0" smtClean="0"/>
            <a:t>2 Deputy Chiefs</a:t>
          </a:r>
          <a:endParaRPr lang="en-US" dirty="0"/>
        </a:p>
      </dgm:t>
    </dgm:pt>
    <dgm:pt modelId="{7960E359-F1C0-4721-8228-2965FF52EF02}" type="parTrans" cxnId="{BB37AD0C-2D9A-4872-B17E-2439A0859B55}">
      <dgm:prSet/>
      <dgm:spPr/>
      <dgm:t>
        <a:bodyPr/>
        <a:lstStyle/>
        <a:p>
          <a:endParaRPr lang="en-US"/>
        </a:p>
      </dgm:t>
    </dgm:pt>
    <dgm:pt modelId="{D8957FC9-0FBA-49DA-8203-20AF3CF5E2D1}" type="sibTrans" cxnId="{BB37AD0C-2D9A-4872-B17E-2439A0859B55}">
      <dgm:prSet/>
      <dgm:spPr/>
      <dgm:t>
        <a:bodyPr/>
        <a:lstStyle/>
        <a:p>
          <a:endParaRPr lang="en-US"/>
        </a:p>
      </dgm:t>
    </dgm:pt>
    <dgm:pt modelId="{C366E6B5-D8E4-4868-B6E5-86B81EDF4974}">
      <dgm:prSet phldrT="[Text]"/>
      <dgm:spPr/>
      <dgm:t>
        <a:bodyPr/>
        <a:lstStyle/>
        <a:p>
          <a:r>
            <a:rPr lang="en-US" dirty="0" smtClean="0"/>
            <a:t>7 Chief Inspectors</a:t>
          </a:r>
          <a:endParaRPr lang="en-US" dirty="0"/>
        </a:p>
      </dgm:t>
    </dgm:pt>
    <dgm:pt modelId="{6C03C9BF-D9AF-44E3-9E42-FC863B477F56}" type="parTrans" cxnId="{DF3DE5F6-0C61-44E0-8D3A-7FE753E96452}">
      <dgm:prSet/>
      <dgm:spPr/>
      <dgm:t>
        <a:bodyPr/>
        <a:lstStyle/>
        <a:p>
          <a:endParaRPr lang="en-US"/>
        </a:p>
      </dgm:t>
    </dgm:pt>
    <dgm:pt modelId="{AA3BD0F9-D089-48AF-880D-FB5885223BCE}" type="sibTrans" cxnId="{DF3DE5F6-0C61-44E0-8D3A-7FE753E96452}">
      <dgm:prSet/>
      <dgm:spPr/>
      <dgm:t>
        <a:bodyPr/>
        <a:lstStyle/>
        <a:p>
          <a:endParaRPr lang="en-US"/>
        </a:p>
      </dgm:t>
    </dgm:pt>
    <dgm:pt modelId="{8E75D854-FB1F-4CE7-9ECA-3593C7C84200}" type="pres">
      <dgm:prSet presAssocID="{5AC7A42B-0FDA-4830-92DB-0583E374577C}" presName="compositeShape" presStyleCnt="0">
        <dgm:presLayoutVars>
          <dgm:dir/>
          <dgm:resizeHandles/>
        </dgm:presLayoutVars>
      </dgm:prSet>
      <dgm:spPr/>
    </dgm:pt>
    <dgm:pt modelId="{C581D372-D2E9-4863-A4C8-D8C07B001E1F}" type="pres">
      <dgm:prSet presAssocID="{5AC7A42B-0FDA-4830-92DB-0583E374577C}" presName="pyramid" presStyleLbl="node1" presStyleIdx="0" presStyleCnt="1"/>
      <dgm:spPr/>
    </dgm:pt>
    <dgm:pt modelId="{92C22263-CFB6-4CDE-8131-25E33A125EEA}" type="pres">
      <dgm:prSet presAssocID="{5AC7A42B-0FDA-4830-92DB-0583E374577C}" presName="theList" presStyleCnt="0"/>
      <dgm:spPr/>
    </dgm:pt>
    <dgm:pt modelId="{276D35D7-7E0D-4BC6-8CC2-F1B484DC20FA}" type="pres">
      <dgm:prSet presAssocID="{6C85867C-FA50-452B-B1AE-7FE25DE3278F}" presName="aNode" presStyleLbl="fgAcc1" presStyleIdx="0" presStyleCnt="5">
        <dgm:presLayoutVars>
          <dgm:bulletEnabled val="1"/>
        </dgm:presLayoutVars>
      </dgm:prSet>
      <dgm:spPr/>
      <dgm:t>
        <a:bodyPr/>
        <a:lstStyle/>
        <a:p>
          <a:endParaRPr lang="en-US"/>
        </a:p>
      </dgm:t>
    </dgm:pt>
    <dgm:pt modelId="{616ED90C-D863-45D7-B889-9AE11C290FA6}" type="pres">
      <dgm:prSet presAssocID="{6C85867C-FA50-452B-B1AE-7FE25DE3278F}" presName="aSpace" presStyleCnt="0"/>
      <dgm:spPr/>
    </dgm:pt>
    <dgm:pt modelId="{B9DFDF29-E94C-4019-92FF-4C01D51C75DB}" type="pres">
      <dgm:prSet presAssocID="{8DCCD6FF-9E44-43EB-95BB-E96359ED2223}" presName="aNode" presStyleLbl="fgAcc1" presStyleIdx="1" presStyleCnt="5">
        <dgm:presLayoutVars>
          <dgm:bulletEnabled val="1"/>
        </dgm:presLayoutVars>
      </dgm:prSet>
      <dgm:spPr/>
      <dgm:t>
        <a:bodyPr/>
        <a:lstStyle/>
        <a:p>
          <a:endParaRPr lang="en-US"/>
        </a:p>
      </dgm:t>
    </dgm:pt>
    <dgm:pt modelId="{F3EE8985-E36B-4934-B9BF-BBE5EEA0760F}" type="pres">
      <dgm:prSet presAssocID="{8DCCD6FF-9E44-43EB-95BB-E96359ED2223}" presName="aSpace" presStyleCnt="0"/>
      <dgm:spPr/>
    </dgm:pt>
    <dgm:pt modelId="{DDD1F266-CEA0-4E91-8D0C-E8C2EF9C4ADD}" type="pres">
      <dgm:prSet presAssocID="{C366E6B5-D8E4-4868-B6E5-86B81EDF4974}" presName="aNode" presStyleLbl="fgAcc1" presStyleIdx="2" presStyleCnt="5">
        <dgm:presLayoutVars>
          <dgm:bulletEnabled val="1"/>
        </dgm:presLayoutVars>
      </dgm:prSet>
      <dgm:spPr/>
      <dgm:t>
        <a:bodyPr/>
        <a:lstStyle/>
        <a:p>
          <a:endParaRPr lang="en-US"/>
        </a:p>
      </dgm:t>
    </dgm:pt>
    <dgm:pt modelId="{628919D4-5409-43CB-9B04-FAAA450C0262}" type="pres">
      <dgm:prSet presAssocID="{C366E6B5-D8E4-4868-B6E5-86B81EDF4974}" presName="aSpace" presStyleCnt="0"/>
      <dgm:spPr/>
    </dgm:pt>
    <dgm:pt modelId="{C155B4D1-BF1B-46CC-ABEB-254865FE02CD}" type="pres">
      <dgm:prSet presAssocID="{CFD5F899-FEB9-44FC-8EA3-2886F088C8C2}" presName="aNode" presStyleLbl="fgAcc1" presStyleIdx="3" presStyleCnt="5">
        <dgm:presLayoutVars>
          <dgm:bulletEnabled val="1"/>
        </dgm:presLayoutVars>
      </dgm:prSet>
      <dgm:spPr/>
      <dgm:t>
        <a:bodyPr/>
        <a:lstStyle/>
        <a:p>
          <a:endParaRPr lang="en-US"/>
        </a:p>
      </dgm:t>
    </dgm:pt>
    <dgm:pt modelId="{8965D535-2FC4-451E-8CC1-F033842CA62A}" type="pres">
      <dgm:prSet presAssocID="{CFD5F899-FEB9-44FC-8EA3-2886F088C8C2}" presName="aSpace" presStyleCnt="0"/>
      <dgm:spPr/>
    </dgm:pt>
    <dgm:pt modelId="{8993878D-8FE6-42F1-B1D3-6E6430A44F8A}" type="pres">
      <dgm:prSet presAssocID="{F5234E1A-6B35-458E-B5EA-B733DAB2BEFC}" presName="aNode" presStyleLbl="fgAcc1" presStyleIdx="4" presStyleCnt="5">
        <dgm:presLayoutVars>
          <dgm:bulletEnabled val="1"/>
        </dgm:presLayoutVars>
      </dgm:prSet>
      <dgm:spPr/>
      <dgm:t>
        <a:bodyPr/>
        <a:lstStyle/>
        <a:p>
          <a:endParaRPr lang="en-US"/>
        </a:p>
      </dgm:t>
    </dgm:pt>
    <dgm:pt modelId="{21405FB8-818F-4A7A-A565-7A3724CC2080}" type="pres">
      <dgm:prSet presAssocID="{F5234E1A-6B35-458E-B5EA-B733DAB2BEFC}" presName="aSpace" presStyleCnt="0"/>
      <dgm:spPr/>
    </dgm:pt>
  </dgm:ptLst>
  <dgm:cxnLst>
    <dgm:cxn modelId="{B43A020D-DA70-432F-8ABF-C6627D13F33F}" srcId="{5AC7A42B-0FDA-4830-92DB-0583E374577C}" destId="{F5234E1A-6B35-458E-B5EA-B733DAB2BEFC}" srcOrd="4" destOrd="0" parTransId="{9B20652C-1A1C-489E-902B-0AD7835C2C34}" sibTransId="{69A96947-D6EB-405E-8701-C645AA10A2F5}"/>
    <dgm:cxn modelId="{97F637A8-878A-4A3C-8803-2037D68413CE}" type="presOf" srcId="{6C85867C-FA50-452B-B1AE-7FE25DE3278F}" destId="{276D35D7-7E0D-4BC6-8CC2-F1B484DC20FA}" srcOrd="0" destOrd="0" presId="urn:microsoft.com/office/officeart/2005/8/layout/pyramid2"/>
    <dgm:cxn modelId="{C738BCCC-4A85-4C8B-BC9A-AACCF756DD9B}" srcId="{5AC7A42B-0FDA-4830-92DB-0583E374577C}" destId="{6C85867C-FA50-452B-B1AE-7FE25DE3278F}" srcOrd="0" destOrd="0" parTransId="{FF449031-5EBA-4A17-BA86-E38B43638C4B}" sibTransId="{CC6C2263-A5F9-4B62-AA23-93C85AC66E2D}"/>
    <dgm:cxn modelId="{CA4087B0-069D-40A0-ACBB-F4E3461A2C13}" srcId="{5AC7A42B-0FDA-4830-92DB-0583E374577C}" destId="{CFD5F899-FEB9-44FC-8EA3-2886F088C8C2}" srcOrd="3" destOrd="0" parTransId="{B0BE7CE8-459E-4129-9135-3DDE4D01F724}" sibTransId="{70C52F3F-96F1-43EB-A0AA-F5DEC9559B41}"/>
    <dgm:cxn modelId="{BDE87739-E8AE-4044-BA1B-C214C8DDD85B}" type="presOf" srcId="{8DCCD6FF-9E44-43EB-95BB-E96359ED2223}" destId="{B9DFDF29-E94C-4019-92FF-4C01D51C75DB}" srcOrd="0" destOrd="0" presId="urn:microsoft.com/office/officeart/2005/8/layout/pyramid2"/>
    <dgm:cxn modelId="{DF3DE5F6-0C61-44E0-8D3A-7FE753E96452}" srcId="{5AC7A42B-0FDA-4830-92DB-0583E374577C}" destId="{C366E6B5-D8E4-4868-B6E5-86B81EDF4974}" srcOrd="2" destOrd="0" parTransId="{6C03C9BF-D9AF-44E3-9E42-FC863B477F56}" sibTransId="{AA3BD0F9-D089-48AF-880D-FB5885223BCE}"/>
    <dgm:cxn modelId="{088C664B-5CF9-45CC-95F0-22C82244D73A}" type="presOf" srcId="{C366E6B5-D8E4-4868-B6E5-86B81EDF4974}" destId="{DDD1F266-CEA0-4E91-8D0C-E8C2EF9C4ADD}" srcOrd="0" destOrd="0" presId="urn:microsoft.com/office/officeart/2005/8/layout/pyramid2"/>
    <dgm:cxn modelId="{BB37AD0C-2D9A-4872-B17E-2439A0859B55}" srcId="{5AC7A42B-0FDA-4830-92DB-0583E374577C}" destId="{8DCCD6FF-9E44-43EB-95BB-E96359ED2223}" srcOrd="1" destOrd="0" parTransId="{7960E359-F1C0-4721-8228-2965FF52EF02}" sibTransId="{D8957FC9-0FBA-49DA-8203-20AF3CF5E2D1}"/>
    <dgm:cxn modelId="{17A24C3B-6226-4625-82F4-5632D7B10DCE}" type="presOf" srcId="{F5234E1A-6B35-458E-B5EA-B733DAB2BEFC}" destId="{8993878D-8FE6-42F1-B1D3-6E6430A44F8A}" srcOrd="0" destOrd="0" presId="urn:microsoft.com/office/officeart/2005/8/layout/pyramid2"/>
    <dgm:cxn modelId="{C056C211-95F8-459C-BA11-926DF02EE9C5}" type="presOf" srcId="{CFD5F899-FEB9-44FC-8EA3-2886F088C8C2}" destId="{C155B4D1-BF1B-46CC-ABEB-254865FE02CD}" srcOrd="0" destOrd="0" presId="urn:microsoft.com/office/officeart/2005/8/layout/pyramid2"/>
    <dgm:cxn modelId="{463D9080-155B-49D8-8846-E9998EE6F885}" type="presOf" srcId="{5AC7A42B-0FDA-4830-92DB-0583E374577C}" destId="{8E75D854-FB1F-4CE7-9ECA-3593C7C84200}" srcOrd="0" destOrd="0" presId="urn:microsoft.com/office/officeart/2005/8/layout/pyramid2"/>
    <dgm:cxn modelId="{A573A01D-3895-4D06-9BF9-42585B8B4B59}" type="presParOf" srcId="{8E75D854-FB1F-4CE7-9ECA-3593C7C84200}" destId="{C581D372-D2E9-4863-A4C8-D8C07B001E1F}" srcOrd="0" destOrd="0" presId="urn:microsoft.com/office/officeart/2005/8/layout/pyramid2"/>
    <dgm:cxn modelId="{D3509F49-E138-485C-9F76-9A3A543FC914}" type="presParOf" srcId="{8E75D854-FB1F-4CE7-9ECA-3593C7C84200}" destId="{92C22263-CFB6-4CDE-8131-25E33A125EEA}" srcOrd="1" destOrd="0" presId="urn:microsoft.com/office/officeart/2005/8/layout/pyramid2"/>
    <dgm:cxn modelId="{C197967C-D424-414D-9AA3-5B1FB94F3D41}" type="presParOf" srcId="{92C22263-CFB6-4CDE-8131-25E33A125EEA}" destId="{276D35D7-7E0D-4BC6-8CC2-F1B484DC20FA}" srcOrd="0" destOrd="0" presId="urn:microsoft.com/office/officeart/2005/8/layout/pyramid2"/>
    <dgm:cxn modelId="{E4EFC147-F3AC-4F3C-8446-51C070E1B2C3}" type="presParOf" srcId="{92C22263-CFB6-4CDE-8131-25E33A125EEA}" destId="{616ED90C-D863-45D7-B889-9AE11C290FA6}" srcOrd="1" destOrd="0" presId="urn:microsoft.com/office/officeart/2005/8/layout/pyramid2"/>
    <dgm:cxn modelId="{AD01243C-E97D-4A2A-9FD2-B18C0ED65F75}" type="presParOf" srcId="{92C22263-CFB6-4CDE-8131-25E33A125EEA}" destId="{B9DFDF29-E94C-4019-92FF-4C01D51C75DB}" srcOrd="2" destOrd="0" presId="urn:microsoft.com/office/officeart/2005/8/layout/pyramid2"/>
    <dgm:cxn modelId="{F361E231-0940-4BE6-9AC3-4CF0A0DCA1F7}" type="presParOf" srcId="{92C22263-CFB6-4CDE-8131-25E33A125EEA}" destId="{F3EE8985-E36B-4934-B9BF-BBE5EEA0760F}" srcOrd="3" destOrd="0" presId="urn:microsoft.com/office/officeart/2005/8/layout/pyramid2"/>
    <dgm:cxn modelId="{CC2DEF67-CEBE-4D3D-B082-F940F1FFDEB4}" type="presParOf" srcId="{92C22263-CFB6-4CDE-8131-25E33A125EEA}" destId="{DDD1F266-CEA0-4E91-8D0C-E8C2EF9C4ADD}" srcOrd="4" destOrd="0" presId="urn:microsoft.com/office/officeart/2005/8/layout/pyramid2"/>
    <dgm:cxn modelId="{8B818F82-7DB9-435A-97F1-6F44684015C8}" type="presParOf" srcId="{92C22263-CFB6-4CDE-8131-25E33A125EEA}" destId="{628919D4-5409-43CB-9B04-FAAA450C0262}" srcOrd="5" destOrd="0" presId="urn:microsoft.com/office/officeart/2005/8/layout/pyramid2"/>
    <dgm:cxn modelId="{D948ED80-DC7E-4D3E-A07B-B5777B5C79C7}" type="presParOf" srcId="{92C22263-CFB6-4CDE-8131-25E33A125EEA}" destId="{C155B4D1-BF1B-46CC-ABEB-254865FE02CD}" srcOrd="6" destOrd="0" presId="urn:microsoft.com/office/officeart/2005/8/layout/pyramid2"/>
    <dgm:cxn modelId="{31BD3F3F-0217-455B-9A3C-2AFDAD3748A8}" type="presParOf" srcId="{92C22263-CFB6-4CDE-8131-25E33A125EEA}" destId="{8965D535-2FC4-451E-8CC1-F033842CA62A}" srcOrd="7" destOrd="0" presId="urn:microsoft.com/office/officeart/2005/8/layout/pyramid2"/>
    <dgm:cxn modelId="{22D91A35-C5D8-4B8F-9643-A505B0C9AEC6}" type="presParOf" srcId="{92C22263-CFB6-4CDE-8131-25E33A125EEA}" destId="{8993878D-8FE6-42F1-B1D3-6E6430A44F8A}" srcOrd="8" destOrd="0" presId="urn:microsoft.com/office/officeart/2005/8/layout/pyramid2"/>
    <dgm:cxn modelId="{DA6D77DD-4F53-4F1D-A8CA-3A5E2869C51F}" type="presParOf" srcId="{92C22263-CFB6-4CDE-8131-25E33A125EEA}" destId="{21405FB8-818F-4A7A-A565-7A3724CC2080}"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1D372-D2E9-4863-A4C8-D8C07B001E1F}">
      <dsp:nvSpPr>
        <dsp:cNvPr id="0" name=""/>
        <dsp:cNvSpPr/>
      </dsp:nvSpPr>
      <dsp:spPr>
        <a:xfrm>
          <a:off x="711199" y="0"/>
          <a:ext cx="4064000"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6D35D7-7E0D-4BC6-8CC2-F1B484DC20FA}">
      <dsp:nvSpPr>
        <dsp:cNvPr id="0" name=""/>
        <dsp:cNvSpPr/>
      </dsp:nvSpPr>
      <dsp:spPr>
        <a:xfrm>
          <a:off x="2743199" y="406796"/>
          <a:ext cx="2641600" cy="577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Fire Marshal</a:t>
          </a:r>
          <a:endParaRPr lang="en-US" sz="2100" kern="1200" dirty="0"/>
        </a:p>
      </dsp:txBody>
      <dsp:txXfrm>
        <a:off x="2771407" y="435004"/>
        <a:ext cx="2585184" cy="521433"/>
      </dsp:txXfrm>
    </dsp:sp>
    <dsp:sp modelId="{B9DFDF29-E94C-4019-92FF-4C01D51C75DB}">
      <dsp:nvSpPr>
        <dsp:cNvPr id="0" name=""/>
        <dsp:cNvSpPr/>
      </dsp:nvSpPr>
      <dsp:spPr>
        <a:xfrm>
          <a:off x="2743199" y="1056878"/>
          <a:ext cx="2641600" cy="577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2 Deputy Chiefs</a:t>
          </a:r>
          <a:endParaRPr lang="en-US" sz="2100" kern="1200" dirty="0"/>
        </a:p>
      </dsp:txBody>
      <dsp:txXfrm>
        <a:off x="2771407" y="1085086"/>
        <a:ext cx="2585184" cy="521433"/>
      </dsp:txXfrm>
    </dsp:sp>
    <dsp:sp modelId="{DDD1F266-CEA0-4E91-8D0C-E8C2EF9C4ADD}">
      <dsp:nvSpPr>
        <dsp:cNvPr id="0" name=""/>
        <dsp:cNvSpPr/>
      </dsp:nvSpPr>
      <dsp:spPr>
        <a:xfrm>
          <a:off x="2743199" y="1706959"/>
          <a:ext cx="2641600" cy="577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7 Chief Inspectors</a:t>
          </a:r>
          <a:endParaRPr lang="en-US" sz="2100" kern="1200" dirty="0"/>
        </a:p>
      </dsp:txBody>
      <dsp:txXfrm>
        <a:off x="2771407" y="1735167"/>
        <a:ext cx="2585184" cy="521433"/>
      </dsp:txXfrm>
    </dsp:sp>
    <dsp:sp modelId="{C155B4D1-BF1B-46CC-ABEB-254865FE02CD}">
      <dsp:nvSpPr>
        <dsp:cNvPr id="0" name=""/>
        <dsp:cNvSpPr/>
      </dsp:nvSpPr>
      <dsp:spPr>
        <a:xfrm>
          <a:off x="2743199" y="2357040"/>
          <a:ext cx="2641600" cy="577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16 Senior Inspectors</a:t>
          </a:r>
          <a:endParaRPr lang="en-US" sz="2100" kern="1200" dirty="0"/>
        </a:p>
      </dsp:txBody>
      <dsp:txXfrm>
        <a:off x="2771407" y="2385248"/>
        <a:ext cx="2585184" cy="521433"/>
      </dsp:txXfrm>
    </dsp:sp>
    <dsp:sp modelId="{8993878D-8FE6-42F1-B1D3-6E6430A44F8A}">
      <dsp:nvSpPr>
        <dsp:cNvPr id="0" name=""/>
        <dsp:cNvSpPr/>
      </dsp:nvSpPr>
      <dsp:spPr>
        <a:xfrm>
          <a:off x="2743199" y="3007121"/>
          <a:ext cx="2641600" cy="577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102 Inspectors</a:t>
          </a:r>
          <a:endParaRPr lang="en-US" sz="2100" kern="1200" dirty="0"/>
        </a:p>
      </dsp:txBody>
      <dsp:txXfrm>
        <a:off x="2771407" y="3035329"/>
        <a:ext cx="2585184" cy="5214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0.6385</cdr:x>
      <cdr:y>0.23545</cdr:y>
    </cdr:from>
    <cdr:to>
      <cdr:x>0.74396</cdr:x>
      <cdr:y>0.38075</cdr:y>
    </cdr:to>
    <cdr:sp macro="" textlink="">
      <cdr:nvSpPr>
        <cdr:cNvPr id="3" name="TextBox 2"/>
        <cdr:cNvSpPr txBox="1"/>
      </cdr:nvSpPr>
      <cdr:spPr>
        <a:xfrm xmlns:a="http://schemas.openxmlformats.org/drawingml/2006/main">
          <a:off x="5535897" y="148166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CDD037-AC32-4EED-8AC1-FB8DFADAD9D7}" type="datetimeFigureOut">
              <a:rPr lang="en-US" smtClean="0"/>
              <a:t>7/12/2016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224E90-B2C8-4400-B7FF-E1E00B92574F}" type="slidenum">
              <a:rPr lang="en-US" smtClean="0"/>
              <a:t>‹#›</a:t>
            </a:fld>
            <a:endParaRPr lang="en-US" dirty="0"/>
          </a:p>
        </p:txBody>
      </p:sp>
    </p:spTree>
    <p:extLst>
      <p:ext uri="{BB962C8B-B14F-4D97-AF65-F5344CB8AC3E}">
        <p14:creationId xmlns:p14="http://schemas.microsoft.com/office/powerpoint/2010/main" val="4098973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224E90-B2C8-4400-B7FF-E1E00B92574F}" type="slidenum">
              <a:rPr lang="en-US" smtClean="0"/>
              <a:t>3</a:t>
            </a:fld>
            <a:endParaRPr lang="en-US" dirty="0"/>
          </a:p>
        </p:txBody>
      </p:sp>
    </p:spTree>
    <p:extLst>
      <p:ext uri="{BB962C8B-B14F-4D97-AF65-F5344CB8AC3E}">
        <p14:creationId xmlns:p14="http://schemas.microsoft.com/office/powerpoint/2010/main" val="4072263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3F4E18F-29E9-49CE-B0B5-15434A696DCD}" type="datetimeFigureOut">
              <a:rPr lang="en-US" smtClean="0"/>
              <a:t>7/12/2016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5E9EB25F-B830-4AD7-9F9E-5DCA4672467F}"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E18F-29E9-49CE-B0B5-15434A696DCD}" type="datetimeFigureOut">
              <a:rPr lang="en-US" smtClean="0"/>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9EB25F-B830-4AD7-9F9E-5DCA4672467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E18F-29E9-49CE-B0B5-15434A696DCD}" type="datetimeFigureOut">
              <a:rPr lang="en-US" smtClean="0"/>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9EB25F-B830-4AD7-9F9E-5DCA4672467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E18F-29E9-49CE-B0B5-15434A696DCD}" type="datetimeFigureOut">
              <a:rPr lang="en-US" smtClean="0"/>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9EB25F-B830-4AD7-9F9E-5DCA4672467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E18F-29E9-49CE-B0B5-15434A696DCD}" type="datetimeFigureOut">
              <a:rPr lang="en-US" smtClean="0"/>
              <a:t>7/12/2016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5E9EB25F-B830-4AD7-9F9E-5DCA4672467F}"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E18F-29E9-49CE-B0B5-15434A696DCD}" type="datetimeFigureOut">
              <a:rPr lang="en-US" smtClean="0"/>
              <a:t>7/12/2016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9EB25F-B830-4AD7-9F9E-5DCA4672467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F4E18F-29E9-49CE-B0B5-15434A696DCD}" type="datetimeFigureOut">
              <a:rPr lang="en-US" smtClean="0"/>
              <a:t>7/12/2016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9EB25F-B830-4AD7-9F9E-5DCA4672467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F4E18F-29E9-49CE-B0B5-15434A696DCD}" type="datetimeFigureOut">
              <a:rPr lang="en-US" smtClean="0"/>
              <a:t>7/12/2016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9EB25F-B830-4AD7-9F9E-5DCA4672467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4E18F-29E9-49CE-B0B5-15434A696DCD}" type="datetimeFigureOut">
              <a:rPr lang="en-US" smtClean="0"/>
              <a:t>7/12/2016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9EB25F-B830-4AD7-9F9E-5DCA4672467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E18F-29E9-49CE-B0B5-15434A696DCD}" type="datetimeFigureOut">
              <a:rPr lang="en-US" smtClean="0"/>
              <a:t>7/12/2016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9EB25F-B830-4AD7-9F9E-5DCA4672467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E18F-29E9-49CE-B0B5-15434A696DCD}" type="datetimeFigureOut">
              <a:rPr lang="en-US" smtClean="0"/>
              <a:t>7/12/2016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9EB25F-B830-4AD7-9F9E-5DCA4672467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3F4E18F-29E9-49CE-B0B5-15434A696DCD}" type="datetimeFigureOut">
              <a:rPr lang="en-US" smtClean="0"/>
              <a:t>7/12/2016</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E9EB25F-B830-4AD7-9F9E-5DCA4672467F}"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jpeg"/><Relationship Id="rId12"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1.emf"/><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16.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2977" y="1828800"/>
            <a:ext cx="7010400" cy="990600"/>
          </a:xfrm>
        </p:spPr>
        <p:txBody>
          <a:bodyPr>
            <a:normAutofit fontScale="90000"/>
          </a:bodyPr>
          <a:lstStyle/>
          <a:p>
            <a:r>
              <a:rPr lang="en-US" sz="4800" dirty="0" smtClean="0"/>
              <a:t>Houston Fire Department </a:t>
            </a:r>
            <a:endParaRPr lang="en-US" sz="4800" dirty="0"/>
          </a:p>
        </p:txBody>
      </p:sp>
      <p:sp>
        <p:nvSpPr>
          <p:cNvPr id="3" name="Subtitle 2"/>
          <p:cNvSpPr>
            <a:spLocks noGrp="1"/>
          </p:cNvSpPr>
          <p:nvPr>
            <p:ph type="subTitle" idx="1"/>
          </p:nvPr>
        </p:nvSpPr>
        <p:spPr>
          <a:xfrm>
            <a:off x="1371600" y="762000"/>
            <a:ext cx="6620401" cy="914400"/>
          </a:xfrm>
        </p:spPr>
        <p:txBody>
          <a:bodyPr>
            <a:normAutofit/>
          </a:bodyPr>
          <a:lstStyle/>
          <a:p>
            <a:r>
              <a:rPr lang="en-US" sz="3200" dirty="0" smtClean="0"/>
              <a:t>Public Safety Committee Meeting</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87290"/>
            <a:ext cx="1262410" cy="147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048000"/>
            <a:ext cx="1532064" cy="1550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114964" y="3356517"/>
            <a:ext cx="2795957" cy="1231106"/>
          </a:xfrm>
          <a:prstGeom prst="rect">
            <a:avLst/>
          </a:prstGeom>
          <a:noFill/>
        </p:spPr>
        <p:txBody>
          <a:bodyPr wrap="none" rtlCol="0">
            <a:spAutoFit/>
          </a:bodyPr>
          <a:lstStyle/>
          <a:p>
            <a:pPr algn="ctr"/>
            <a:r>
              <a:rPr lang="en-US" sz="2800" dirty="0" smtClean="0"/>
              <a:t>Rodney West</a:t>
            </a:r>
          </a:p>
          <a:p>
            <a:pPr algn="ctr"/>
            <a:r>
              <a:rPr lang="en-US" sz="2800" dirty="0" smtClean="0"/>
              <a:t>Interim Fire Chief</a:t>
            </a:r>
          </a:p>
          <a:p>
            <a:pPr algn="ctr"/>
            <a:endParaRPr lang="en-US" dirty="0" smtClean="0"/>
          </a:p>
        </p:txBody>
      </p:sp>
    </p:spTree>
    <p:extLst>
      <p:ext uri="{BB962C8B-B14F-4D97-AF65-F5344CB8AC3E}">
        <p14:creationId xmlns:p14="http://schemas.microsoft.com/office/powerpoint/2010/main" val="1320981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Safe</a:t>
            </a:r>
            <a:r>
              <a:rPr lang="en-US" dirty="0"/>
              <a:t>ty</a:t>
            </a:r>
            <a:r>
              <a:rPr lang="en-US" dirty="0" smtClean="0"/>
              <a:t> Currently known Universe</a:t>
            </a:r>
            <a:endParaRPr lang="en-US" dirty="0"/>
          </a:p>
        </p:txBody>
      </p:sp>
      <p:sp>
        <p:nvSpPr>
          <p:cNvPr id="3" name="Text Placeholder 2"/>
          <p:cNvSpPr>
            <a:spLocks noGrp="1"/>
          </p:cNvSpPr>
          <p:nvPr>
            <p:ph type="body" idx="1"/>
          </p:nvPr>
        </p:nvSpPr>
        <p:spPr>
          <a:xfrm>
            <a:off x="1600200" y="2507786"/>
            <a:ext cx="7086600" cy="4655014"/>
          </a:xfrm>
        </p:spPr>
        <p:txBody>
          <a:bodyPr/>
          <a:lstStyle/>
          <a:p>
            <a:endParaRPr lang="en-US" dirty="0"/>
          </a:p>
        </p:txBody>
      </p:sp>
      <p:graphicFrame>
        <p:nvGraphicFramePr>
          <p:cNvPr id="5" name="Chart 4"/>
          <p:cNvGraphicFramePr/>
          <p:nvPr>
            <p:extLst>
              <p:ext uri="{D42A27DB-BD31-4B8C-83A1-F6EECF244321}">
                <p14:modId xmlns:p14="http://schemas.microsoft.com/office/powerpoint/2010/main" val="499467232"/>
              </p:ext>
            </p:extLst>
          </p:nvPr>
        </p:nvGraphicFramePr>
        <p:xfrm>
          <a:off x="1600200" y="2514601"/>
          <a:ext cx="7086600" cy="43494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4018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Safety Team FTE Count</a:t>
            </a:r>
            <a:endParaRPr lang="en-US" dirty="0"/>
          </a:p>
        </p:txBody>
      </p:sp>
      <p:sp>
        <p:nvSpPr>
          <p:cNvPr id="3" name="Content Placeholder 2"/>
          <p:cNvSpPr>
            <a:spLocks noGrp="1"/>
          </p:cNvSpPr>
          <p:nvPr>
            <p:ph idx="1"/>
          </p:nvPr>
        </p:nvSpPr>
        <p:spPr/>
        <p:txBody>
          <a:bodyPr/>
          <a:lstStyle/>
          <a:p>
            <a:pPr marL="137160" indent="0">
              <a:buNone/>
            </a:pPr>
            <a:endParaRPr lang="en-US" dirty="0"/>
          </a:p>
          <a:p>
            <a:endParaRPr lang="en-US" dirty="0"/>
          </a:p>
          <a:p>
            <a:endParaRPr lang="en-US" dirty="0"/>
          </a:p>
        </p:txBody>
      </p:sp>
      <p:graphicFrame>
        <p:nvGraphicFramePr>
          <p:cNvPr id="4" name="Diagram 3"/>
          <p:cNvGraphicFramePr/>
          <p:nvPr>
            <p:extLst>
              <p:ext uri="{D42A27DB-BD31-4B8C-83A1-F6EECF244321}">
                <p14:modId xmlns:p14="http://schemas.microsoft.com/office/powerpoint/2010/main" val="38685288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6378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Sandbox </a:t>
            </a:r>
            <a:endParaRPr lang="en-US" dirty="0"/>
          </a:p>
        </p:txBody>
      </p:sp>
      <p:sp>
        <p:nvSpPr>
          <p:cNvPr id="3" name="Content Placeholder 2"/>
          <p:cNvSpPr>
            <a:spLocks noGrp="1"/>
          </p:cNvSpPr>
          <p:nvPr>
            <p:ph idx="1"/>
          </p:nvPr>
        </p:nvSpPr>
        <p:spPr>
          <a:xfrm>
            <a:off x="533400" y="1676400"/>
            <a:ext cx="8229600" cy="4709160"/>
          </a:xfrm>
        </p:spPr>
        <p:txBody>
          <a:bodyPr/>
          <a:lstStyle/>
          <a:p>
            <a:r>
              <a:rPr lang="en-US" dirty="0" smtClean="0"/>
              <a:t>Platform that replaces paper records of Tactical Evaluation and Assessment Plans (TEAP)</a:t>
            </a:r>
          </a:p>
          <a:p>
            <a:r>
              <a:rPr lang="en-US" dirty="0" smtClean="0"/>
              <a:t>Allows stations to enter the information obtained from evaluating and assessing the businesses in their immediate response area and making it available to the entire department</a:t>
            </a:r>
          </a:p>
          <a:p>
            <a:endParaRPr lang="en-US" dirty="0"/>
          </a:p>
        </p:txBody>
      </p:sp>
    </p:spTree>
    <p:extLst>
      <p:ext uri="{BB962C8B-B14F-4D97-AF65-F5344CB8AC3E}">
        <p14:creationId xmlns:p14="http://schemas.microsoft.com/office/powerpoint/2010/main" val="954030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191000"/>
            <a:ext cx="377825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7200"/>
            <a:ext cx="7772400" cy="563417"/>
          </a:xfrm>
        </p:spPr>
        <p:txBody>
          <a:bodyPr>
            <a:noAutofit/>
          </a:bodyPr>
          <a:lstStyle/>
          <a:p>
            <a:pPr algn="l"/>
            <a:r>
              <a:rPr lang="en-US" altLang="en-US" sz="3200" b="1" dirty="0" smtClean="0">
                <a:latin typeface="Arial" panose="020B0604020202020204" pitchFamily="34" charset="0"/>
                <a:cs typeface="Arial" panose="020B0604020202020204" pitchFamily="34" charset="0"/>
              </a:rPr>
              <a:t>The DS7 Fire Module</a:t>
            </a:r>
            <a:endParaRPr lang="en-US" sz="3200" b="1" dirty="0">
              <a:latin typeface="Arial" panose="020B0604020202020204" pitchFamily="34" charset="0"/>
              <a:cs typeface="Arial" panose="020B0604020202020204" pitchFamily="34" charset="0"/>
            </a:endParaRPr>
          </a:p>
        </p:txBody>
      </p:sp>
      <p:sp>
        <p:nvSpPr>
          <p:cNvPr id="4" name="Round Single Corner Rectangle 3"/>
          <p:cNvSpPr/>
          <p:nvPr/>
        </p:nvSpPr>
        <p:spPr>
          <a:xfrm>
            <a:off x="0" y="0"/>
            <a:ext cx="9220200" cy="457200"/>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6"/>
          <p:cNvSpPr txBox="1">
            <a:spLocks/>
          </p:cNvSpPr>
          <p:nvPr/>
        </p:nvSpPr>
        <p:spPr>
          <a:xfrm>
            <a:off x="4800600" y="1020617"/>
            <a:ext cx="4191000" cy="41609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spcBef>
                <a:spcPts val="0"/>
              </a:spcBef>
              <a:buFont typeface="Arial"/>
              <a:buChar char="•"/>
              <a:defRPr/>
            </a:pPr>
            <a:r>
              <a:rPr lang="en-US" sz="1800" dirty="0" smtClean="0">
                <a:solidFill>
                  <a:schemeClr val="tx1"/>
                </a:solidFill>
                <a:latin typeface="Arial" panose="020B0604020202020204" pitchFamily="34" charset="0"/>
                <a:cs typeface="Arial" panose="020B0604020202020204" pitchFamily="34" charset="0"/>
              </a:rPr>
              <a:t>Collect and manage, in one place, comprehensive data on all critical infrastructure and priority assets</a:t>
            </a:r>
          </a:p>
          <a:p>
            <a:pPr marL="285750" indent="-285750" algn="l">
              <a:spcBef>
                <a:spcPts val="0"/>
              </a:spcBef>
              <a:buFont typeface="Arial"/>
              <a:buChar char="•"/>
              <a:defRPr/>
            </a:pPr>
            <a:r>
              <a:rPr lang="en-US" sz="1800" dirty="0" smtClean="0">
                <a:solidFill>
                  <a:schemeClr val="tx1"/>
                </a:solidFill>
                <a:latin typeface="Arial" panose="020B0604020202020204" pitchFamily="34" charset="0"/>
                <a:cs typeface="Arial" panose="020B0604020202020204" pitchFamily="34" charset="0"/>
              </a:rPr>
              <a:t>Create or update assessments, fire pre-plans, safety inspections using mobile assessment tools</a:t>
            </a:r>
          </a:p>
          <a:p>
            <a:pPr marL="285750" indent="-285750" algn="l">
              <a:spcBef>
                <a:spcPts val="0"/>
              </a:spcBef>
              <a:buFont typeface="Arial"/>
              <a:buChar char="•"/>
              <a:defRPr/>
            </a:pPr>
            <a:r>
              <a:rPr lang="en-US" sz="1800" dirty="0" smtClean="0">
                <a:solidFill>
                  <a:schemeClr val="tx1"/>
                </a:solidFill>
                <a:latin typeface="Arial" panose="020B0604020202020204" pitchFamily="34" charset="0"/>
                <a:cs typeface="Arial" panose="020B0604020202020204" pitchFamily="34" charset="0"/>
              </a:rPr>
              <a:t>Filter data by jurisdiction, district, public/ private/charter, etc.  to analyze risk from all hazards</a:t>
            </a:r>
          </a:p>
          <a:p>
            <a:pPr marL="285750" indent="-285750" algn="l">
              <a:spcBef>
                <a:spcPts val="0"/>
              </a:spcBef>
              <a:buFont typeface="Arial"/>
              <a:buChar char="•"/>
              <a:defRPr/>
            </a:pPr>
            <a:r>
              <a:rPr lang="en-US" sz="1800" dirty="0" smtClean="0">
                <a:solidFill>
                  <a:schemeClr val="tx1"/>
                </a:solidFill>
                <a:latin typeface="Arial" panose="020B0604020202020204" pitchFamily="34" charset="0"/>
                <a:cs typeface="Arial" panose="020B0604020202020204" pitchFamily="34" charset="0"/>
              </a:rPr>
              <a:t>Report incidents and threats</a:t>
            </a:r>
          </a:p>
          <a:p>
            <a:pPr marL="285750" indent="-285750" algn="l">
              <a:spcBef>
                <a:spcPts val="0"/>
              </a:spcBef>
              <a:buFont typeface="Arial"/>
              <a:buChar char="•"/>
              <a:defRPr/>
            </a:pPr>
            <a:r>
              <a:rPr lang="en-US" sz="1800" dirty="0" smtClean="0">
                <a:solidFill>
                  <a:schemeClr val="tx1"/>
                </a:solidFill>
                <a:latin typeface="Arial" panose="020B0604020202020204" pitchFamily="34" charset="0"/>
                <a:cs typeface="Arial" panose="020B0604020202020204" pitchFamily="34" charset="0"/>
              </a:rPr>
              <a:t>Share data among all stakeholders including law enforcement/ public safety communities</a:t>
            </a:r>
          </a:p>
          <a:p>
            <a:pPr marL="285750" indent="-285750" algn="l">
              <a:spcBef>
                <a:spcPts val="0"/>
              </a:spcBef>
              <a:buFont typeface="Arial"/>
              <a:buChar char="•"/>
              <a:defRPr/>
            </a:pPr>
            <a:r>
              <a:rPr lang="en-US" sz="1800" dirty="0" smtClean="0">
                <a:solidFill>
                  <a:schemeClr val="tx1"/>
                </a:solidFill>
                <a:latin typeface="Arial" panose="020B0604020202020204" pitchFamily="34" charset="0"/>
                <a:cs typeface="Arial" panose="020B0604020202020204" pitchFamily="34" charset="0"/>
              </a:rPr>
              <a:t>Access critical infrastructure data and fire plans real-time in the field</a:t>
            </a:r>
            <a:endParaRPr lang="en-US" sz="1800" dirty="0">
              <a:solidFill>
                <a:schemeClr val="tx1"/>
              </a:solidFill>
              <a:latin typeface="Arial" panose="020B0604020202020204" pitchFamily="34" charset="0"/>
              <a:cs typeface="Arial" panose="020B0604020202020204" pitchFamily="34" charset="0"/>
            </a:endParaRPr>
          </a:p>
        </p:txBody>
      </p:sp>
      <p:pic>
        <p:nvPicPr>
          <p:cNvPr id="7" name="Content Placeholder 5"/>
          <p:cNvPicPr>
            <a:picLocks noChangeAspect="1" noChangeArrowheads="1"/>
          </p:cNvPicPr>
          <p:nvPr/>
        </p:nvPicPr>
        <p:blipFill>
          <a:blip r:embed="rId3"/>
          <a:srcRect t="11530" b="11530"/>
          <a:stretch>
            <a:fillRect/>
          </a:stretch>
        </p:blipFill>
        <p:spPr>
          <a:xfrm>
            <a:off x="59009" y="1356518"/>
            <a:ext cx="4211638" cy="2316163"/>
          </a:xfrm>
          <a:prstGeom prst="rect">
            <a:avLst/>
          </a:prstGeom>
          <a:ln>
            <a:solidFill>
              <a:schemeClr val="tx1"/>
            </a:solidFill>
            <a:miter lim="800000"/>
            <a:headEnd/>
            <a:tailEnd/>
          </a:ln>
          <a:effectLst>
            <a:outerShdw blurRad="165100" dist="76201" dir="2700000" algn="ctr" rotWithShape="0">
              <a:srgbClr val="262626">
                <a:alpha val="89000"/>
              </a:srgbClr>
            </a:outerShdw>
          </a:effectLst>
        </p:spPr>
      </p:pic>
      <p:pic>
        <p:nvPicPr>
          <p:cNvPr id="8" name="Picture 7"/>
          <p:cNvPicPr>
            <a:picLocks noChangeAspect="1" noChangeArrowheads="1"/>
          </p:cNvPicPr>
          <p:nvPr/>
        </p:nvPicPr>
        <p:blipFill>
          <a:blip r:embed="rId4"/>
          <a:srcRect l="27779" t="21307" r="12778" b="15334"/>
          <a:stretch>
            <a:fillRect/>
          </a:stretch>
        </p:blipFill>
        <p:spPr bwMode="auto">
          <a:xfrm>
            <a:off x="4023316" y="5181601"/>
            <a:ext cx="2486025" cy="1654175"/>
          </a:xfrm>
          <a:prstGeom prst="rect">
            <a:avLst/>
          </a:prstGeom>
          <a:noFill/>
          <a:ln w="9525">
            <a:solidFill>
              <a:srgbClr val="000000"/>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pic>
        <p:nvPicPr>
          <p:cNvPr id="9" name="Content Placeholder 2" descr="AssetOverview.png"/>
          <p:cNvPicPr>
            <a:picLocks noChangeAspect="1"/>
          </p:cNvPicPr>
          <p:nvPr/>
        </p:nvPicPr>
        <p:blipFill>
          <a:blip r:embed="rId5">
            <a:extLst>
              <a:ext uri="{28A0092B-C50C-407E-A947-70E740481C1C}">
                <a14:useLocalDpi xmlns:a14="http://schemas.microsoft.com/office/drawing/2010/main" val="0"/>
              </a:ext>
            </a:extLst>
          </a:blip>
          <a:srcRect t="6139" b="6139"/>
          <a:stretch>
            <a:fillRect/>
          </a:stretch>
        </p:blipFill>
        <p:spPr bwMode="auto">
          <a:xfrm>
            <a:off x="75506" y="2895600"/>
            <a:ext cx="3319463" cy="182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669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8294510" cy="609600"/>
          </a:xfrm>
        </p:spPr>
        <p:txBody>
          <a:bodyPr>
            <a:noAutofit/>
          </a:bodyPr>
          <a:lstStyle/>
          <a:p>
            <a:pPr algn="l"/>
            <a:r>
              <a:rPr lang="en-US" sz="2800" dirty="0" smtClean="0"/>
              <a:t>Share data with public safety systems during crises</a:t>
            </a:r>
            <a:endParaRPr lang="en-US" sz="2800" dirty="0">
              <a:latin typeface="Tw Cen MT" panose="020B0602020104020603" pitchFamily="34" charset="0"/>
            </a:endParaRPr>
          </a:p>
        </p:txBody>
      </p:sp>
      <p:sp>
        <p:nvSpPr>
          <p:cNvPr id="4" name="Round Single Corner Rectangle 3"/>
          <p:cNvSpPr/>
          <p:nvPr/>
        </p:nvSpPr>
        <p:spPr>
          <a:xfrm>
            <a:off x="0" y="0"/>
            <a:ext cx="9220200" cy="228600"/>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6"/>
          <p:cNvSpPr txBox="1">
            <a:spLocks/>
          </p:cNvSpPr>
          <p:nvPr/>
        </p:nvSpPr>
        <p:spPr>
          <a:xfrm>
            <a:off x="228600" y="1524000"/>
            <a:ext cx="4191000" cy="45259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spcBef>
                <a:spcPts val="0"/>
              </a:spcBef>
              <a:buFont typeface="Arial"/>
              <a:buChar char="•"/>
              <a:defRPr/>
            </a:pPr>
            <a:endParaRPr lang="en-US" sz="1800" dirty="0">
              <a:solidFill>
                <a:schemeClr val="tx1"/>
              </a:solidFill>
              <a:latin typeface="Tw Cen MT" panose="020B0602020104020603" pitchFamily="34" charset="0"/>
            </a:endParaRPr>
          </a:p>
        </p:txBody>
      </p:sp>
      <p:grpSp>
        <p:nvGrpSpPr>
          <p:cNvPr id="13" name="Group 16"/>
          <p:cNvGrpSpPr>
            <a:grpSpLocks noChangeAspect="1"/>
          </p:cNvGrpSpPr>
          <p:nvPr/>
        </p:nvGrpSpPr>
        <p:grpSpPr bwMode="auto">
          <a:xfrm>
            <a:off x="3394075" y="4595813"/>
            <a:ext cx="901700" cy="1152525"/>
            <a:chOff x="6924195" y="1324602"/>
            <a:chExt cx="1785379" cy="2282827"/>
          </a:xfrm>
        </p:grpSpPr>
        <p:pic>
          <p:nvPicPr>
            <p:cNvPr id="14" name="Picture 6" descr="P:\R&amp;D\Mobile Applications\RAC Mobile Assessor\Screenshots\ipad_assessor_23_security_detai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675471" y="1573326"/>
              <a:ext cx="2282827" cy="178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P:\Client Services\CALRAC\Working Documents\CA School Assessment\Images\photo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8356" y="1541025"/>
              <a:ext cx="1391678" cy="185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5"/>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484688" y="4757738"/>
            <a:ext cx="671512" cy="914400"/>
          </a:xfrm>
          <a:prstGeom prst="rect">
            <a:avLst/>
          </a:prstGeom>
          <a:noFill/>
          <a:ln>
            <a:noFill/>
          </a:ln>
          <a:effectLst>
            <a:glow rad="127000">
              <a:schemeClr val="tx2">
                <a:lumMod val="25000"/>
                <a:lumOff val="7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b="10577"/>
          <a:stretch>
            <a:fillRect/>
          </a:stretch>
        </p:blipFill>
        <p:spPr bwMode="auto">
          <a:xfrm>
            <a:off x="3986213" y="5105400"/>
            <a:ext cx="4016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http://www.thenewnewinternet.com/wp-content/uploads/CyberCommand1.jpg"/>
          <p:cNvPicPr>
            <a:picLocks noChangeAspect="1" noChangeArrowheads="1"/>
          </p:cNvPicPr>
          <p:nvPr/>
        </p:nvPicPr>
        <p:blipFill>
          <a:blip r:embed="rId7">
            <a:extLst>
              <a:ext uri="{28A0092B-C50C-407E-A947-70E740481C1C}">
                <a14:useLocalDpi xmlns:a14="http://schemas.microsoft.com/office/drawing/2010/main" val="0"/>
              </a:ext>
            </a:extLst>
          </a:blip>
          <a:srcRect l="47813" t="36070" r="6027" b="29549"/>
          <a:stretch>
            <a:fillRect/>
          </a:stretch>
        </p:blipFill>
        <p:spPr bwMode="auto">
          <a:xfrm>
            <a:off x="6784693" y="1530348"/>
            <a:ext cx="1760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20018" y="3960682"/>
            <a:ext cx="983972" cy="479013"/>
          </a:xfrm>
          <a:prstGeom prst="rect">
            <a:avLst/>
          </a:prstGeom>
          <a:noFill/>
          <a:ln>
            <a:noFill/>
          </a:ln>
          <a:effectLst>
            <a:glow rad="127000">
              <a:schemeClr val="tx1">
                <a:lumMod val="7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p:cNvPicPr>
            <a:picLocks noChangeAspect="1" noChangeArrowheads="1"/>
          </p:cNvPicPr>
          <p:nvPr/>
        </p:nvPicPr>
        <p:blipFill>
          <a:blip r:embed="rId9">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079913" y="3387103"/>
            <a:ext cx="1089025" cy="457200"/>
          </a:xfrm>
          <a:prstGeom prst="rect">
            <a:avLst/>
          </a:prstGeom>
          <a:noFill/>
          <a:ln>
            <a:noFill/>
          </a:ln>
          <a:effectLst>
            <a:glow rad="127000">
              <a:schemeClr val="tx2">
                <a:lumMod val="25000"/>
                <a:lumOff val="75000"/>
              </a:schemeClr>
            </a:glow>
            <a:outerShdw blurRad="50800" dist="50800" dir="54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5"/>
          <p:cNvSpPr>
            <a:spLocks noChangeArrowheads="1"/>
          </p:cNvSpPr>
          <p:nvPr/>
        </p:nvSpPr>
        <p:spPr bwMode="auto">
          <a:xfrm>
            <a:off x="6719166" y="2382257"/>
            <a:ext cx="166283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Tw Cen MT" pitchFamily="34" charset="0"/>
              </a:defRPr>
            </a:lvl1pPr>
            <a:lvl2pPr marL="742950" indent="-285750">
              <a:spcBef>
                <a:spcPct val="20000"/>
              </a:spcBef>
              <a:buFont typeface="Arial" pitchFamily="34" charset="0"/>
              <a:buChar char="–"/>
              <a:defRPr sz="2800">
                <a:solidFill>
                  <a:schemeClr val="tx1"/>
                </a:solidFill>
                <a:latin typeface="Tw Cen MT" pitchFamily="34" charset="0"/>
              </a:defRPr>
            </a:lvl2pPr>
            <a:lvl3pPr marL="1143000" indent="-228600">
              <a:spcBef>
                <a:spcPct val="20000"/>
              </a:spcBef>
              <a:buFont typeface="Arial" pitchFamily="34" charset="0"/>
              <a:buChar char="•"/>
              <a:defRPr sz="2400">
                <a:solidFill>
                  <a:schemeClr val="tx1"/>
                </a:solidFill>
                <a:latin typeface="Tw Cen MT" pitchFamily="34" charset="0"/>
              </a:defRPr>
            </a:lvl3pPr>
            <a:lvl4pPr marL="1600200" indent="-228600">
              <a:spcBef>
                <a:spcPct val="20000"/>
              </a:spcBef>
              <a:buFont typeface="Arial" pitchFamily="34" charset="0"/>
              <a:buChar char="–"/>
              <a:defRPr sz="2000">
                <a:solidFill>
                  <a:schemeClr val="tx1"/>
                </a:solidFill>
                <a:latin typeface="Tw Cen MT" pitchFamily="34" charset="0"/>
              </a:defRPr>
            </a:lvl4pPr>
            <a:lvl5pPr marL="2057400" indent="-228600">
              <a:spcBef>
                <a:spcPct val="20000"/>
              </a:spcBef>
              <a:buFont typeface="Arial" pitchFamily="34" charset="0"/>
              <a:buChar char="»"/>
              <a:defRPr sz="2000">
                <a:solidFill>
                  <a:schemeClr val="tx1"/>
                </a:solidFill>
                <a:latin typeface="Tw Cen MT"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w Cen MT"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w Cen MT"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w Cen MT"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w Cen MT" pitchFamily="34" charset="0"/>
              </a:defRPr>
            </a:lvl9pPr>
          </a:lstStyle>
          <a:p>
            <a:pPr eaLnBrk="1" hangingPunct="1">
              <a:spcBef>
                <a:spcPct val="0"/>
              </a:spcBef>
              <a:buFontTx/>
              <a:buNone/>
            </a:pPr>
            <a:r>
              <a:rPr lang="en-US" altLang="en-US" sz="1800" dirty="0">
                <a:latin typeface="Arial" panose="020B0604020202020204" pitchFamily="34" charset="0"/>
              </a:rPr>
              <a:t>Command Centers/EOCs</a:t>
            </a:r>
          </a:p>
        </p:txBody>
      </p:sp>
      <p:sp>
        <p:nvSpPr>
          <p:cNvPr id="22" name="Rectangle 26"/>
          <p:cNvSpPr>
            <a:spLocks noChangeArrowheads="1"/>
          </p:cNvSpPr>
          <p:nvPr/>
        </p:nvSpPr>
        <p:spPr bwMode="auto">
          <a:xfrm>
            <a:off x="3357563" y="5919788"/>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Tw Cen MT" pitchFamily="34" charset="0"/>
              </a:defRPr>
            </a:lvl1pPr>
            <a:lvl2pPr marL="742950" indent="-285750">
              <a:spcBef>
                <a:spcPct val="20000"/>
              </a:spcBef>
              <a:buFont typeface="Arial" pitchFamily="34" charset="0"/>
              <a:buChar char="–"/>
              <a:defRPr sz="2800">
                <a:solidFill>
                  <a:schemeClr val="tx1"/>
                </a:solidFill>
                <a:latin typeface="Tw Cen MT" pitchFamily="34" charset="0"/>
              </a:defRPr>
            </a:lvl2pPr>
            <a:lvl3pPr marL="1143000" indent="-228600">
              <a:spcBef>
                <a:spcPct val="20000"/>
              </a:spcBef>
              <a:buFont typeface="Arial" pitchFamily="34" charset="0"/>
              <a:buChar char="•"/>
              <a:defRPr sz="2400">
                <a:solidFill>
                  <a:schemeClr val="tx1"/>
                </a:solidFill>
                <a:latin typeface="Tw Cen MT" pitchFamily="34" charset="0"/>
              </a:defRPr>
            </a:lvl3pPr>
            <a:lvl4pPr marL="1600200" indent="-228600">
              <a:spcBef>
                <a:spcPct val="20000"/>
              </a:spcBef>
              <a:buFont typeface="Arial" pitchFamily="34" charset="0"/>
              <a:buChar char="–"/>
              <a:defRPr sz="2000">
                <a:solidFill>
                  <a:schemeClr val="tx1"/>
                </a:solidFill>
                <a:latin typeface="Tw Cen MT" pitchFamily="34" charset="0"/>
              </a:defRPr>
            </a:lvl4pPr>
            <a:lvl5pPr marL="2057400" indent="-228600">
              <a:spcBef>
                <a:spcPct val="20000"/>
              </a:spcBef>
              <a:buFont typeface="Arial" pitchFamily="34" charset="0"/>
              <a:buChar char="»"/>
              <a:defRPr sz="2000">
                <a:solidFill>
                  <a:schemeClr val="tx1"/>
                </a:solidFill>
                <a:latin typeface="Tw Cen MT"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w Cen MT"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w Cen MT"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w Cen MT"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w Cen MT" pitchFamily="34" charset="0"/>
              </a:defRPr>
            </a:lvl9pPr>
          </a:lstStyle>
          <a:p>
            <a:pPr eaLnBrk="1" hangingPunct="1">
              <a:spcBef>
                <a:spcPct val="0"/>
              </a:spcBef>
              <a:buFontTx/>
              <a:buNone/>
            </a:pPr>
            <a:r>
              <a:rPr lang="en-US" altLang="en-US" sz="1800" dirty="0"/>
              <a:t>Field Devices</a:t>
            </a:r>
          </a:p>
        </p:txBody>
      </p:sp>
      <p:sp>
        <p:nvSpPr>
          <p:cNvPr id="23" name="Rectangle 27"/>
          <p:cNvSpPr>
            <a:spLocks noChangeArrowheads="1"/>
          </p:cNvSpPr>
          <p:nvPr/>
        </p:nvSpPr>
        <p:spPr bwMode="auto">
          <a:xfrm>
            <a:off x="515937" y="4493838"/>
            <a:ext cx="1808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Tw Cen MT" pitchFamily="34" charset="0"/>
              </a:defRPr>
            </a:lvl1pPr>
            <a:lvl2pPr marL="742950" indent="-285750">
              <a:spcBef>
                <a:spcPct val="20000"/>
              </a:spcBef>
              <a:buFont typeface="Arial" pitchFamily="34" charset="0"/>
              <a:buChar char="–"/>
              <a:defRPr sz="2800">
                <a:solidFill>
                  <a:schemeClr val="tx1"/>
                </a:solidFill>
                <a:latin typeface="Tw Cen MT" pitchFamily="34" charset="0"/>
              </a:defRPr>
            </a:lvl2pPr>
            <a:lvl3pPr marL="1143000" indent="-228600">
              <a:spcBef>
                <a:spcPct val="20000"/>
              </a:spcBef>
              <a:buFont typeface="Arial" pitchFamily="34" charset="0"/>
              <a:buChar char="•"/>
              <a:defRPr sz="2400">
                <a:solidFill>
                  <a:schemeClr val="tx1"/>
                </a:solidFill>
                <a:latin typeface="Tw Cen MT" pitchFamily="34" charset="0"/>
              </a:defRPr>
            </a:lvl3pPr>
            <a:lvl4pPr marL="1600200" indent="-228600">
              <a:spcBef>
                <a:spcPct val="20000"/>
              </a:spcBef>
              <a:buFont typeface="Arial" pitchFamily="34" charset="0"/>
              <a:buChar char="–"/>
              <a:defRPr sz="2000">
                <a:solidFill>
                  <a:schemeClr val="tx1"/>
                </a:solidFill>
                <a:latin typeface="Tw Cen MT" pitchFamily="34" charset="0"/>
              </a:defRPr>
            </a:lvl4pPr>
            <a:lvl5pPr marL="2057400" indent="-228600">
              <a:spcBef>
                <a:spcPct val="20000"/>
              </a:spcBef>
              <a:buFont typeface="Arial" pitchFamily="34" charset="0"/>
              <a:buChar char="»"/>
              <a:defRPr sz="2000">
                <a:solidFill>
                  <a:schemeClr val="tx1"/>
                </a:solidFill>
                <a:latin typeface="Tw Cen MT"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w Cen MT"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w Cen MT"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w Cen MT"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w Cen MT" pitchFamily="34" charset="0"/>
              </a:defRPr>
            </a:lvl9pPr>
          </a:lstStyle>
          <a:p>
            <a:pPr eaLnBrk="1" hangingPunct="1">
              <a:spcBef>
                <a:spcPct val="0"/>
              </a:spcBef>
              <a:buFontTx/>
              <a:buNone/>
            </a:pPr>
            <a:r>
              <a:rPr lang="en-US" altLang="en-US" sz="1800" dirty="0"/>
              <a:t>Mobile Data Terminals</a:t>
            </a:r>
          </a:p>
        </p:txBody>
      </p:sp>
      <p:sp>
        <p:nvSpPr>
          <p:cNvPr id="24" name="Rectangle 28"/>
          <p:cNvSpPr>
            <a:spLocks noChangeArrowheads="1"/>
          </p:cNvSpPr>
          <p:nvPr/>
        </p:nvSpPr>
        <p:spPr bwMode="auto">
          <a:xfrm>
            <a:off x="6207125" y="5387975"/>
            <a:ext cx="1808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Tw Cen MT" pitchFamily="34" charset="0"/>
              </a:defRPr>
            </a:lvl1pPr>
            <a:lvl2pPr marL="742950" indent="-285750">
              <a:spcBef>
                <a:spcPct val="20000"/>
              </a:spcBef>
              <a:buFont typeface="Arial" pitchFamily="34" charset="0"/>
              <a:buChar char="–"/>
              <a:defRPr sz="2800">
                <a:solidFill>
                  <a:schemeClr val="tx1"/>
                </a:solidFill>
                <a:latin typeface="Tw Cen MT" pitchFamily="34" charset="0"/>
              </a:defRPr>
            </a:lvl2pPr>
            <a:lvl3pPr marL="1143000" indent="-228600">
              <a:spcBef>
                <a:spcPct val="20000"/>
              </a:spcBef>
              <a:buFont typeface="Arial" pitchFamily="34" charset="0"/>
              <a:buChar char="•"/>
              <a:defRPr sz="2400">
                <a:solidFill>
                  <a:schemeClr val="tx1"/>
                </a:solidFill>
                <a:latin typeface="Tw Cen MT" pitchFamily="34" charset="0"/>
              </a:defRPr>
            </a:lvl3pPr>
            <a:lvl4pPr marL="1600200" indent="-228600">
              <a:spcBef>
                <a:spcPct val="20000"/>
              </a:spcBef>
              <a:buFont typeface="Arial" pitchFamily="34" charset="0"/>
              <a:buChar char="–"/>
              <a:defRPr sz="2000">
                <a:solidFill>
                  <a:schemeClr val="tx1"/>
                </a:solidFill>
                <a:latin typeface="Tw Cen MT" pitchFamily="34" charset="0"/>
              </a:defRPr>
            </a:lvl4pPr>
            <a:lvl5pPr marL="2057400" indent="-228600">
              <a:spcBef>
                <a:spcPct val="20000"/>
              </a:spcBef>
              <a:buFont typeface="Arial" pitchFamily="34" charset="0"/>
              <a:buChar char="»"/>
              <a:defRPr sz="2000">
                <a:solidFill>
                  <a:schemeClr val="tx1"/>
                </a:solidFill>
                <a:latin typeface="Tw Cen MT"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w Cen MT"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w Cen MT"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w Cen MT"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w Cen MT" pitchFamily="34" charset="0"/>
              </a:defRPr>
            </a:lvl9pPr>
          </a:lstStyle>
          <a:p>
            <a:pPr eaLnBrk="1" hangingPunct="1">
              <a:spcBef>
                <a:spcPct val="0"/>
              </a:spcBef>
              <a:buFontTx/>
              <a:buNone/>
            </a:pPr>
            <a:r>
              <a:rPr lang="en-US" altLang="en-US" sz="1800" dirty="0"/>
              <a:t>External Systems</a:t>
            </a:r>
          </a:p>
        </p:txBody>
      </p:sp>
      <p:sp>
        <p:nvSpPr>
          <p:cNvPr id="25" name="Rectangle 29"/>
          <p:cNvSpPr>
            <a:spLocks noChangeArrowheads="1"/>
          </p:cNvSpPr>
          <p:nvPr/>
        </p:nvSpPr>
        <p:spPr bwMode="auto">
          <a:xfrm>
            <a:off x="931501" y="2382258"/>
            <a:ext cx="1808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Tw Cen MT" pitchFamily="34" charset="0"/>
              </a:defRPr>
            </a:lvl1pPr>
            <a:lvl2pPr marL="742950" indent="-285750">
              <a:spcBef>
                <a:spcPct val="20000"/>
              </a:spcBef>
              <a:buFont typeface="Arial" pitchFamily="34" charset="0"/>
              <a:buChar char="–"/>
              <a:defRPr sz="2800">
                <a:solidFill>
                  <a:schemeClr val="tx1"/>
                </a:solidFill>
                <a:latin typeface="Tw Cen MT" pitchFamily="34" charset="0"/>
              </a:defRPr>
            </a:lvl2pPr>
            <a:lvl3pPr marL="1143000" indent="-228600">
              <a:spcBef>
                <a:spcPct val="20000"/>
              </a:spcBef>
              <a:buFont typeface="Arial" pitchFamily="34" charset="0"/>
              <a:buChar char="•"/>
              <a:defRPr sz="2400">
                <a:solidFill>
                  <a:schemeClr val="tx1"/>
                </a:solidFill>
                <a:latin typeface="Tw Cen MT" pitchFamily="34" charset="0"/>
              </a:defRPr>
            </a:lvl3pPr>
            <a:lvl4pPr marL="1600200" indent="-228600">
              <a:spcBef>
                <a:spcPct val="20000"/>
              </a:spcBef>
              <a:buFont typeface="Arial" pitchFamily="34" charset="0"/>
              <a:buChar char="–"/>
              <a:defRPr sz="2000">
                <a:solidFill>
                  <a:schemeClr val="tx1"/>
                </a:solidFill>
                <a:latin typeface="Tw Cen MT" pitchFamily="34" charset="0"/>
              </a:defRPr>
            </a:lvl4pPr>
            <a:lvl5pPr marL="2057400" indent="-228600">
              <a:spcBef>
                <a:spcPct val="20000"/>
              </a:spcBef>
              <a:buFont typeface="Arial" pitchFamily="34" charset="0"/>
              <a:buChar char="»"/>
              <a:defRPr sz="2000">
                <a:solidFill>
                  <a:schemeClr val="tx1"/>
                </a:solidFill>
                <a:latin typeface="Tw Cen MT"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Tw Cen MT"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Tw Cen MT"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Tw Cen MT"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Tw Cen MT" pitchFamily="34" charset="0"/>
              </a:defRPr>
            </a:lvl9pPr>
          </a:lstStyle>
          <a:p>
            <a:pPr eaLnBrk="1" hangingPunct="1">
              <a:spcBef>
                <a:spcPct val="0"/>
              </a:spcBef>
              <a:buFontTx/>
              <a:buNone/>
            </a:pPr>
            <a:r>
              <a:rPr lang="en-US" altLang="en-US" sz="1800" dirty="0">
                <a:latin typeface="Arial" panose="020B0604020202020204" pitchFamily="34" charset="0"/>
                <a:cs typeface="Arial" panose="020B0604020202020204" pitchFamily="34" charset="0"/>
              </a:rPr>
              <a:t>Electronic Tear Sheets</a:t>
            </a:r>
          </a:p>
        </p:txBody>
      </p:sp>
      <p:grpSp>
        <p:nvGrpSpPr>
          <p:cNvPr id="26" name="Group 34"/>
          <p:cNvGrpSpPr/>
          <p:nvPr/>
        </p:nvGrpSpPr>
        <p:grpSpPr>
          <a:xfrm>
            <a:off x="6427807" y="4607580"/>
            <a:ext cx="713773" cy="735096"/>
            <a:chOff x="6427807" y="4307706"/>
            <a:chExt cx="1226917" cy="1263570"/>
          </a:xfrm>
          <a:solidFill>
            <a:srgbClr val="FFC000"/>
          </a:solidFill>
        </p:grpSpPr>
        <p:sp>
          <p:nvSpPr>
            <p:cNvPr id="27" name="Flowchart: Magnetic Disk 26"/>
            <p:cNvSpPr/>
            <p:nvPr/>
          </p:nvSpPr>
          <p:spPr>
            <a:xfrm>
              <a:off x="6427807" y="5121793"/>
              <a:ext cx="1226917" cy="449483"/>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Flowchart: Magnetic Disk 27"/>
            <p:cNvSpPr/>
            <p:nvPr/>
          </p:nvSpPr>
          <p:spPr>
            <a:xfrm>
              <a:off x="6427807" y="4726324"/>
              <a:ext cx="1226917" cy="449483"/>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 name="Flowchart: Magnetic Disk 28"/>
            <p:cNvSpPr/>
            <p:nvPr/>
          </p:nvSpPr>
          <p:spPr>
            <a:xfrm>
              <a:off x="6427807" y="4307706"/>
              <a:ext cx="1226917" cy="46298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30" name="Group 35"/>
          <p:cNvGrpSpPr/>
          <p:nvPr/>
        </p:nvGrpSpPr>
        <p:grpSpPr>
          <a:xfrm>
            <a:off x="6950597" y="4343291"/>
            <a:ext cx="713773" cy="735096"/>
            <a:chOff x="6427807" y="4307706"/>
            <a:chExt cx="1226917" cy="1263570"/>
          </a:xfrm>
          <a:solidFill>
            <a:srgbClr val="00B050"/>
          </a:solidFill>
        </p:grpSpPr>
        <p:sp>
          <p:nvSpPr>
            <p:cNvPr id="31" name="Flowchart: Magnetic Disk 30"/>
            <p:cNvSpPr/>
            <p:nvPr/>
          </p:nvSpPr>
          <p:spPr>
            <a:xfrm>
              <a:off x="6427807" y="5121793"/>
              <a:ext cx="1226917" cy="449483"/>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 name="Flowchart: Magnetic Disk 31"/>
            <p:cNvSpPr/>
            <p:nvPr/>
          </p:nvSpPr>
          <p:spPr>
            <a:xfrm>
              <a:off x="6427807" y="4726324"/>
              <a:ext cx="1226917" cy="449483"/>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3" name="Flowchart: Magnetic Disk 32"/>
            <p:cNvSpPr/>
            <p:nvPr/>
          </p:nvSpPr>
          <p:spPr>
            <a:xfrm>
              <a:off x="6427807" y="4307706"/>
              <a:ext cx="1226917" cy="462988"/>
            </a:xfrm>
            <a:prstGeom prst="flowChartMagneticDisk">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pic>
        <p:nvPicPr>
          <p:cNvPr id="3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0026" y="1269638"/>
            <a:ext cx="923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Striped Right Arrow 34"/>
          <p:cNvSpPr/>
          <p:nvPr/>
        </p:nvSpPr>
        <p:spPr>
          <a:xfrm>
            <a:off x="5995262" y="1876430"/>
            <a:ext cx="769938" cy="26511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 name="Striped Right Arrow 35"/>
          <p:cNvSpPr/>
          <p:nvPr/>
        </p:nvSpPr>
        <p:spPr>
          <a:xfrm rot="2421798">
            <a:off x="5278438" y="3773488"/>
            <a:ext cx="1157287" cy="254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7" name="Striped Right Arrow 36"/>
          <p:cNvSpPr/>
          <p:nvPr/>
        </p:nvSpPr>
        <p:spPr>
          <a:xfrm rot="5400000">
            <a:off x="3863976" y="3856037"/>
            <a:ext cx="863600" cy="2889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8" name="Striped Right Arrow 37"/>
          <p:cNvSpPr/>
          <p:nvPr/>
        </p:nvSpPr>
        <p:spPr>
          <a:xfrm rot="8457602">
            <a:off x="2208037" y="3470447"/>
            <a:ext cx="863600" cy="29051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9" name="Striped Right Arrow 38"/>
          <p:cNvSpPr/>
          <p:nvPr/>
        </p:nvSpPr>
        <p:spPr>
          <a:xfrm rot="10800000">
            <a:off x="2168939" y="1869713"/>
            <a:ext cx="863600" cy="29051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0" name="Content Placeholder 5"/>
          <p:cNvPicPr>
            <a:picLocks noChangeAspect="1" noChangeArrowheads="1"/>
          </p:cNvPicPr>
          <p:nvPr/>
        </p:nvPicPr>
        <p:blipFill>
          <a:blip r:embed="rId12"/>
          <a:srcRect t="11530" b="11530"/>
          <a:stretch>
            <a:fillRect/>
          </a:stretch>
        </p:blipFill>
        <p:spPr>
          <a:xfrm>
            <a:off x="3124201" y="1519165"/>
            <a:ext cx="2632075" cy="1447800"/>
          </a:xfrm>
          <a:prstGeom prst="rect">
            <a:avLst/>
          </a:prstGeom>
          <a:ln>
            <a:solidFill>
              <a:schemeClr val="tx1"/>
            </a:solidFill>
            <a:miter lim="800000"/>
            <a:headEnd/>
            <a:tailEnd/>
          </a:ln>
          <a:effectLst>
            <a:outerShdw blurRad="165100" dist="76201" dir="2700000" algn="ctr" rotWithShape="0">
              <a:srgbClr val="262626">
                <a:alpha val="89000"/>
              </a:srgbClr>
            </a:outerShdw>
          </a:effectLst>
        </p:spPr>
      </p:pic>
    </p:spTree>
    <p:extLst>
      <p:ext uri="{BB962C8B-B14F-4D97-AF65-F5344CB8AC3E}">
        <p14:creationId xmlns:p14="http://schemas.microsoft.com/office/powerpoint/2010/main" val="1433852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Overview of A-1 Custom Packing Fire on May 5, 2016</a:t>
            </a:r>
          </a:p>
          <a:p>
            <a:r>
              <a:rPr lang="en-US" dirty="0" smtClean="0"/>
              <a:t>Life Safety Bureau Audit Plan</a:t>
            </a:r>
          </a:p>
          <a:p>
            <a:r>
              <a:rPr lang="en-US" dirty="0" smtClean="0"/>
              <a:t>Digital Sandbox Restart</a:t>
            </a:r>
          </a:p>
          <a:p>
            <a:endParaRPr lang="en-US" dirty="0" smtClean="0"/>
          </a:p>
          <a:p>
            <a:endParaRPr lang="en-US" dirty="0"/>
          </a:p>
        </p:txBody>
      </p:sp>
    </p:spTree>
    <p:extLst>
      <p:ext uri="{BB962C8B-B14F-4D97-AF65-F5344CB8AC3E}">
        <p14:creationId xmlns:p14="http://schemas.microsoft.com/office/powerpoint/2010/main" val="4125985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A-1 Custom Packing Fire</a:t>
            </a:r>
            <a:endParaRPr lang="en-US" dirty="0"/>
          </a:p>
        </p:txBody>
      </p:sp>
      <p:sp>
        <p:nvSpPr>
          <p:cNvPr id="7" name="Text Placeholder 6"/>
          <p:cNvSpPr>
            <a:spLocks noGrp="1"/>
          </p:cNvSpPr>
          <p:nvPr>
            <p:ph type="body" idx="2"/>
          </p:nvPr>
        </p:nvSpPr>
        <p:spPr/>
        <p:txBody>
          <a:bodyPr/>
          <a:lstStyle/>
          <a:p>
            <a:endParaRPr lang="en-US" dirty="0"/>
          </a:p>
        </p:txBody>
      </p:sp>
      <p:sp>
        <p:nvSpPr>
          <p:cNvPr id="3" name="Content Placeholder 2"/>
          <p:cNvSpPr>
            <a:spLocks noGrp="1"/>
          </p:cNvSpPr>
          <p:nvPr>
            <p:ph sz="half" idx="1"/>
          </p:nvPr>
        </p:nvSpPr>
        <p:spPr/>
        <p:txBody>
          <a:bodyPr>
            <a:normAutofit/>
          </a:bodyPr>
          <a:lstStyle/>
          <a:p>
            <a:r>
              <a:rPr lang="en-US" dirty="0" smtClean="0"/>
              <a:t>HFD responded to a reported house fire in the vicinity of 1710 Laverne at 09:45</a:t>
            </a:r>
          </a:p>
          <a:p>
            <a:r>
              <a:rPr lang="en-US" dirty="0" smtClean="0"/>
              <a:t>Prior to arrival there were reports of a 2</a:t>
            </a:r>
            <a:r>
              <a:rPr lang="en-US" baseline="30000" dirty="0" smtClean="0"/>
              <a:t>nd</a:t>
            </a:r>
            <a:r>
              <a:rPr lang="en-US" dirty="0" smtClean="0"/>
              <a:t> house on fire and multiple reports coming into the Emergency Operations Center (OEC)</a:t>
            </a:r>
          </a:p>
          <a:p>
            <a:r>
              <a:rPr lang="en-US" dirty="0" smtClean="0"/>
              <a:t>The first companies arrived on the scene at 09:53 and within three minutes requested an increased alarm level</a:t>
            </a:r>
          </a:p>
          <a:p>
            <a:pPr marL="0" indent="0">
              <a:buNone/>
            </a:pP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572026"/>
            <a:ext cx="3352418" cy="223797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038600"/>
            <a:ext cx="3428618" cy="2438400"/>
          </a:xfrm>
          <a:prstGeom prst="rect">
            <a:avLst/>
          </a:prstGeom>
        </p:spPr>
      </p:pic>
    </p:spTree>
    <p:extLst>
      <p:ext uri="{BB962C8B-B14F-4D97-AF65-F5344CB8AC3E}">
        <p14:creationId xmlns:p14="http://schemas.microsoft.com/office/powerpoint/2010/main" val="345497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A-1 Custom Packing Fire </a:t>
            </a:r>
            <a:br>
              <a:rPr lang="en-US" dirty="0" smtClean="0"/>
            </a:br>
            <a:endParaRPr lang="en-US" dirty="0"/>
          </a:p>
        </p:txBody>
      </p:sp>
      <p:sp>
        <p:nvSpPr>
          <p:cNvPr id="4" name="Text Placeholder 3"/>
          <p:cNvSpPr>
            <a:spLocks noGrp="1"/>
          </p:cNvSpPr>
          <p:nvPr>
            <p:ph type="body" idx="2"/>
          </p:nvPr>
        </p:nvSpPr>
        <p:spPr/>
        <p:txBody>
          <a:bodyPr/>
          <a:lstStyle/>
          <a:p>
            <a:endParaRPr lang="en-US" dirty="0"/>
          </a:p>
        </p:txBody>
      </p:sp>
      <p:sp>
        <p:nvSpPr>
          <p:cNvPr id="3" name="Content Placeholder 2"/>
          <p:cNvSpPr>
            <a:spLocks noGrp="1"/>
          </p:cNvSpPr>
          <p:nvPr>
            <p:ph sz="half" idx="1"/>
          </p:nvPr>
        </p:nvSpPr>
        <p:spPr/>
        <p:txBody>
          <a:bodyPr>
            <a:normAutofit fontScale="92500"/>
          </a:bodyPr>
          <a:lstStyle/>
          <a:p>
            <a:r>
              <a:rPr lang="en-US" dirty="0" smtClean="0"/>
              <a:t>HFD was able to keep the fire from spreading to any other residential property however we were not able to stop the spread to the  warehouse in the rear of the original location </a:t>
            </a:r>
          </a:p>
          <a:p>
            <a:r>
              <a:rPr lang="en-US" dirty="0" smtClean="0"/>
              <a:t>By 10:14 the alarm level was raised to 411 and at 10:38 shelter in place was issued</a:t>
            </a:r>
          </a:p>
          <a:p>
            <a:r>
              <a:rPr lang="en-US" dirty="0" smtClean="0"/>
              <a:t>The fire was declared under control at 13:58</a:t>
            </a:r>
          </a:p>
          <a:p>
            <a:r>
              <a:rPr lang="en-US" dirty="0" smtClean="0"/>
              <a:t>Due to the chemicals and amount of fire HFD used a combination of a 3% AFFF foam and water to extinguish the fire</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91" y="1865746"/>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0"/>
            <a:ext cx="28479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8875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 Custom Packing Fire </a:t>
            </a:r>
            <a:endParaRPr lang="en-US" dirty="0"/>
          </a:p>
        </p:txBody>
      </p:sp>
      <p:sp>
        <p:nvSpPr>
          <p:cNvPr id="3" name="Text Placeholder 2"/>
          <p:cNvSpPr>
            <a:spLocks noGrp="1"/>
          </p:cNvSpPr>
          <p:nvPr>
            <p:ph type="body" idx="2"/>
          </p:nvPr>
        </p:nvSpPr>
        <p:spPr/>
        <p:txBody>
          <a:bodyPr/>
          <a:lstStyle/>
          <a:p>
            <a:r>
              <a:rPr lang="en-US" dirty="0" smtClean="0"/>
              <a:t>Fire Under Control</a:t>
            </a:r>
          </a:p>
        </p:txBody>
      </p:sp>
      <p:sp>
        <p:nvSpPr>
          <p:cNvPr id="4" name="Content Placeholder 3"/>
          <p:cNvSpPr>
            <a:spLocks noGrp="1"/>
          </p:cNvSpPr>
          <p:nvPr>
            <p:ph sz="half" idx="1"/>
          </p:nvPr>
        </p:nvSpPr>
        <p:spPr/>
        <p:txBody>
          <a:bodyPr/>
          <a:lstStyle/>
          <a:p>
            <a:r>
              <a:rPr lang="en-US" dirty="0"/>
              <a:t>Coordinated control of hot-spots and runoff continued through the night and on to the next day</a:t>
            </a:r>
          </a:p>
          <a:p>
            <a:r>
              <a:rPr lang="en-US" dirty="0" smtClean="0"/>
              <a:t>The Chemicals involved were mostly hydrocarbons and pesticides. </a:t>
            </a:r>
          </a:p>
          <a:p>
            <a:r>
              <a:rPr lang="en-US" dirty="0"/>
              <a:t>The location of the origin is at 1710 Laverne</a:t>
            </a:r>
          </a:p>
          <a:p>
            <a:r>
              <a:rPr lang="en-US" dirty="0" smtClean="0"/>
              <a:t>The investigation into the cause and origin of this fire is ongoing.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27813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386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4163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Agencies and Departments Involved</a:t>
            </a:r>
            <a:endParaRPr lang="en-US" dirty="0"/>
          </a:p>
        </p:txBody>
      </p:sp>
      <p:sp>
        <p:nvSpPr>
          <p:cNvPr id="3" name="Content Placeholder 2"/>
          <p:cNvSpPr>
            <a:spLocks noGrp="1"/>
          </p:cNvSpPr>
          <p:nvPr>
            <p:ph idx="1"/>
          </p:nvPr>
        </p:nvSpPr>
        <p:spPr/>
        <p:txBody>
          <a:bodyPr/>
          <a:lstStyle/>
          <a:p>
            <a:r>
              <a:rPr lang="en-US" dirty="0" smtClean="0"/>
              <a:t>Harris County HAZMAT</a:t>
            </a:r>
          </a:p>
          <a:p>
            <a:r>
              <a:rPr lang="en-US" dirty="0" smtClean="0"/>
              <a:t>Harris County Pollution Control</a:t>
            </a:r>
          </a:p>
          <a:p>
            <a:r>
              <a:rPr lang="en-US" dirty="0" smtClean="0"/>
              <a:t>Texas Parks and Wild Life</a:t>
            </a:r>
          </a:p>
          <a:p>
            <a:r>
              <a:rPr lang="en-US" dirty="0" smtClean="0"/>
              <a:t>Texas Commission on Environmental Quality</a:t>
            </a:r>
          </a:p>
          <a:p>
            <a:r>
              <a:rPr lang="en-US" dirty="0" smtClean="0"/>
              <a:t>Environmental Protection Agency</a:t>
            </a:r>
          </a:p>
          <a:p>
            <a:r>
              <a:rPr lang="en-US" dirty="0" smtClean="0"/>
              <a:t>SET Environmental Services</a:t>
            </a:r>
          </a:p>
          <a:p>
            <a:r>
              <a:rPr lang="en-US" dirty="0" smtClean="0"/>
              <a:t>PWE</a:t>
            </a:r>
          </a:p>
          <a:p>
            <a:r>
              <a:rPr lang="en-US" dirty="0" smtClean="0"/>
              <a:t>Houston Health Department</a:t>
            </a:r>
          </a:p>
          <a:p>
            <a:r>
              <a:rPr lang="en-US" dirty="0" smtClean="0"/>
              <a:t>Office of Emergency Management</a:t>
            </a:r>
          </a:p>
          <a:p>
            <a:endParaRPr lang="en-US" dirty="0"/>
          </a:p>
        </p:txBody>
      </p:sp>
    </p:spTree>
    <p:extLst>
      <p:ext uri="{BB962C8B-B14F-4D97-AF65-F5344CB8AC3E}">
        <p14:creationId xmlns:p14="http://schemas.microsoft.com/office/powerpoint/2010/main" val="2784434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228600"/>
            <a:ext cx="6629399" cy="990600"/>
          </a:xfrm>
        </p:spPr>
        <p:txBody>
          <a:bodyPr>
            <a:normAutofit fontScale="90000"/>
          </a:bodyPr>
          <a:lstStyle/>
          <a:p>
            <a:r>
              <a:rPr lang="en-US" sz="3600" dirty="0" smtClean="0"/>
              <a:t>A-1 Custom Packaging Fire and Spill Response</a:t>
            </a:r>
            <a:endParaRPr lang="en-US" sz="3600" dirty="0"/>
          </a:p>
        </p:txBody>
      </p:sp>
      <p:sp>
        <p:nvSpPr>
          <p:cNvPr id="5" name="Content Placeholder 2"/>
          <p:cNvSpPr>
            <a:spLocks noGrp="1"/>
          </p:cNvSpPr>
          <p:nvPr>
            <p:ph type="body" idx="2"/>
          </p:nvPr>
        </p:nvSpPr>
        <p:spPr>
          <a:xfrm>
            <a:off x="457200" y="1371600"/>
            <a:ext cx="7848600" cy="4754563"/>
          </a:xfrm>
        </p:spPr>
        <p:txBody>
          <a:bodyPr/>
          <a:lstStyle/>
          <a:p>
            <a:endParaRPr lang="en-US" dirty="0"/>
          </a:p>
          <a:p>
            <a:endParaRPr lang="en-US" dirty="0" smtClean="0"/>
          </a:p>
          <a:p>
            <a:endParaRPr lang="en-US" dirty="0"/>
          </a:p>
        </p:txBody>
      </p:sp>
      <p:sp>
        <p:nvSpPr>
          <p:cNvPr id="7" name="Content Placeholder 2"/>
          <p:cNvSpPr>
            <a:spLocks noGrp="1"/>
          </p:cNvSpPr>
          <p:nvPr>
            <p:ph idx="1"/>
          </p:nvPr>
        </p:nvSpPr>
        <p:spPr>
          <a:xfrm>
            <a:off x="457200" y="1600200"/>
            <a:ext cx="8229600" cy="4876800"/>
          </a:xfrm>
        </p:spPr>
        <p:txBody>
          <a:bodyPr>
            <a:normAutofit fontScale="92500" lnSpcReduction="20000"/>
          </a:bodyPr>
          <a:lstStyle/>
          <a:p>
            <a:r>
              <a:rPr lang="en-US" dirty="0"/>
              <a:t>Warehouse Facility Progress </a:t>
            </a:r>
            <a:endParaRPr lang="en-US" dirty="0" smtClean="0"/>
          </a:p>
          <a:p>
            <a:pPr lvl="1"/>
            <a:r>
              <a:rPr lang="en-US" dirty="0" smtClean="0"/>
              <a:t>TCEQ is the lead for enforcement activities against the Potential Responsible Parties PRPs.</a:t>
            </a:r>
          </a:p>
          <a:p>
            <a:pPr lvl="1"/>
            <a:r>
              <a:rPr lang="en-US" dirty="0" smtClean="0"/>
              <a:t>UC is documenting the potential for any release events and presenting request to the PRP for improvements in their rainfall runoff containment. </a:t>
            </a:r>
          </a:p>
          <a:p>
            <a:pPr lvl="1"/>
            <a:endParaRPr lang="en-US" dirty="0" smtClean="0"/>
          </a:p>
          <a:p>
            <a:endParaRPr lang="en-US" dirty="0" smtClean="0"/>
          </a:p>
          <a:p>
            <a:r>
              <a:rPr lang="en-US" dirty="0" smtClean="0"/>
              <a:t>U.S</a:t>
            </a:r>
            <a:r>
              <a:rPr lang="en-US" dirty="0"/>
              <a:t>. Environmental Protection Agency</a:t>
            </a:r>
          </a:p>
          <a:p>
            <a:pPr lvl="1"/>
            <a:r>
              <a:rPr lang="en-US" dirty="0"/>
              <a:t>Press Office: </a:t>
            </a:r>
            <a:r>
              <a:rPr lang="en-US" dirty="0" smtClean="0"/>
              <a:t>214.665.2200</a:t>
            </a:r>
            <a:endParaRPr lang="en-US" dirty="0"/>
          </a:p>
          <a:p>
            <a:r>
              <a:rPr lang="en-US" dirty="0"/>
              <a:t>Texas Commission on Environmental Quality </a:t>
            </a:r>
          </a:p>
          <a:p>
            <a:pPr lvl="1"/>
            <a:r>
              <a:rPr lang="en-US" dirty="0"/>
              <a:t>Press Office: </a:t>
            </a:r>
            <a:r>
              <a:rPr lang="en-US" dirty="0" smtClean="0"/>
              <a:t>512.239.5000</a:t>
            </a:r>
            <a:endParaRPr lang="en-US" dirty="0"/>
          </a:p>
          <a:p>
            <a:r>
              <a:rPr lang="en-US" dirty="0"/>
              <a:t>City of Houston Public Information </a:t>
            </a:r>
          </a:p>
          <a:p>
            <a:pPr lvl="1"/>
            <a:r>
              <a:rPr lang="en-US" dirty="0"/>
              <a:t>311</a:t>
            </a:r>
          </a:p>
          <a:p>
            <a:pPr marL="585216" lvl="1" indent="0">
              <a:buNone/>
            </a:pPr>
            <a:endParaRPr lang="en-US" dirty="0" smtClean="0"/>
          </a:p>
        </p:txBody>
      </p:sp>
      <p:sp>
        <p:nvSpPr>
          <p:cNvPr id="8" name="Title 1"/>
          <p:cNvSpPr txBox="1">
            <a:spLocks/>
          </p:cNvSpPr>
          <p:nvPr/>
        </p:nvSpPr>
        <p:spPr>
          <a:xfrm>
            <a:off x="0" y="3611419"/>
            <a:ext cx="7620000" cy="457200"/>
          </a:xfrm>
          <a:prstGeom prst="rect">
            <a:avLst/>
          </a:prstGeom>
        </p:spPr>
        <p:txBody>
          <a:bodyPr>
            <a:noAutofit/>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2400" dirty="0" smtClean="0"/>
              <a:t>Direct Media or Public Information Requests</a:t>
            </a:r>
            <a:endParaRPr lang="en-US" sz="2400" dirty="0"/>
          </a:p>
        </p:txBody>
      </p:sp>
    </p:spTree>
    <p:extLst>
      <p:ext uri="{BB962C8B-B14F-4D97-AF65-F5344CB8AC3E}">
        <p14:creationId xmlns:p14="http://schemas.microsoft.com/office/powerpoint/2010/main" val="1909703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 Safety Hazardous Material Team Plan</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lang="en-US" dirty="0" smtClean="0"/>
              <a:t>There have been 777 locations identified that have H-Occupancy permits issued per the Hazardous Material Enterprise Ordinance restrictions</a:t>
            </a:r>
          </a:p>
          <a:p>
            <a:pPr>
              <a:buFont typeface="Wingdings" panose="05000000000000000000" pitchFamily="2" charset="2"/>
              <a:buChar char="q"/>
            </a:pPr>
            <a:r>
              <a:rPr lang="en-US" dirty="0" smtClean="0"/>
              <a:t>Through PWE there were over 2400 H-Occupancy permits identified that need to be assessed for; 1) the necessity of the H-Occupancy permit and 2) Compliance with the HAZMAT Enterprise ordinance</a:t>
            </a:r>
          </a:p>
          <a:p>
            <a:pPr>
              <a:buFont typeface="Wingdings" panose="05000000000000000000" pitchFamily="2" charset="2"/>
              <a:buChar char="q"/>
            </a:pPr>
            <a:r>
              <a:rPr lang="en-US" dirty="0" smtClean="0"/>
              <a:t>Extra resources from the General Occupancy inspection team will be tasked to access the facilities that were not Identified by HFD (approximately 1700)</a:t>
            </a:r>
          </a:p>
          <a:p>
            <a:pPr marL="137160" indent="0">
              <a:buNone/>
            </a:pPr>
            <a:endParaRPr lang="en-US" dirty="0"/>
          </a:p>
        </p:txBody>
      </p:sp>
    </p:spTree>
    <p:extLst>
      <p:ext uri="{BB962C8B-B14F-4D97-AF65-F5344CB8AC3E}">
        <p14:creationId xmlns:p14="http://schemas.microsoft.com/office/powerpoint/2010/main" val="231848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 Safety Hazardous Material Team Plan Questions</a:t>
            </a:r>
            <a:endParaRPr lang="en-US" dirty="0"/>
          </a:p>
        </p:txBody>
      </p:sp>
      <p:sp>
        <p:nvSpPr>
          <p:cNvPr id="3" name="Content Placeholder 2"/>
          <p:cNvSpPr>
            <a:spLocks noGrp="1"/>
          </p:cNvSpPr>
          <p:nvPr>
            <p:ph idx="1"/>
          </p:nvPr>
        </p:nvSpPr>
        <p:spPr/>
        <p:txBody>
          <a:bodyPr/>
          <a:lstStyle/>
          <a:p>
            <a:endParaRPr lang="en-US" dirty="0" smtClean="0"/>
          </a:p>
          <a:p>
            <a:r>
              <a:rPr lang="en-US" dirty="0" smtClean="0"/>
              <a:t>Where are we today?</a:t>
            </a:r>
          </a:p>
          <a:p>
            <a:r>
              <a:rPr lang="en-US" dirty="0" smtClean="0"/>
              <a:t>How effective are we in our current state?</a:t>
            </a:r>
          </a:p>
          <a:p>
            <a:r>
              <a:rPr lang="en-US" dirty="0" smtClean="0"/>
              <a:t>What opportunities exist for improving public safety and minimizing Homeland </a:t>
            </a:r>
            <a:r>
              <a:rPr lang="en-US" dirty="0"/>
              <a:t>S</a:t>
            </a:r>
            <a:r>
              <a:rPr lang="en-US" dirty="0" smtClean="0"/>
              <a:t>ecurity exposure</a:t>
            </a:r>
          </a:p>
          <a:p>
            <a:r>
              <a:rPr lang="en-US" dirty="0" smtClean="0"/>
              <a:t>Evaluation of our current resources, human and technology wise</a:t>
            </a:r>
          </a:p>
          <a:p>
            <a:r>
              <a:rPr lang="en-US" dirty="0" smtClean="0"/>
              <a:t>Timeframe for completion of the audit</a:t>
            </a:r>
            <a:endParaRPr lang="en-US" dirty="0"/>
          </a:p>
        </p:txBody>
      </p:sp>
    </p:spTree>
    <p:extLst>
      <p:ext uri="{BB962C8B-B14F-4D97-AF65-F5344CB8AC3E}">
        <p14:creationId xmlns:p14="http://schemas.microsoft.com/office/powerpoint/2010/main" val="7294340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244061"/>
    </a:accent1>
    <a:accent2>
      <a:srgbClr val="C0504D"/>
    </a:accent2>
    <a:accent3>
      <a:srgbClr val="00B050"/>
    </a:accent3>
    <a:accent4>
      <a:srgbClr val="1F497D"/>
    </a:accent4>
    <a:accent5>
      <a:srgbClr val="53B0C9"/>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Apex</Template>
  <TotalTime>1646</TotalTime>
  <Words>645</Words>
  <Application>Microsoft Office PowerPoint</Application>
  <PresentationFormat>On-screen Show (4:3)</PresentationFormat>
  <Paragraphs>84</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Houston Fire Department </vt:lpstr>
      <vt:lpstr>Objectives</vt:lpstr>
      <vt:lpstr>A-1 Custom Packing Fire</vt:lpstr>
      <vt:lpstr>A-1 Custom Packing Fire  </vt:lpstr>
      <vt:lpstr>A-1 Custom Packing Fire </vt:lpstr>
      <vt:lpstr>Other Agencies and Departments Involved</vt:lpstr>
      <vt:lpstr>A-1 Custom Packaging Fire and Spill Response</vt:lpstr>
      <vt:lpstr>Life Safety Hazardous Material Team Plan</vt:lpstr>
      <vt:lpstr>Life Safety Hazardous Material Team Plan Questions</vt:lpstr>
      <vt:lpstr>Life Safety Currently known Universe</vt:lpstr>
      <vt:lpstr>Life Safety Team FTE Count</vt:lpstr>
      <vt:lpstr>Digital Sandbox </vt:lpstr>
      <vt:lpstr>The DS7 Fire Module</vt:lpstr>
      <vt:lpstr>Share data with public safety systems during crises</vt:lpstr>
    </vt:vector>
  </TitlesOfParts>
  <Company>Houston Fire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Peck, Amy - CNL</cp:lastModifiedBy>
  <cp:revision>31</cp:revision>
  <dcterms:created xsi:type="dcterms:W3CDTF">2016-07-07T20:41:06Z</dcterms:created>
  <dcterms:modified xsi:type="dcterms:W3CDTF">2016-07-12T13:49:28Z</dcterms:modified>
</cp:coreProperties>
</file>