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0" r:id="rId2"/>
  </p:sldMasterIdLst>
  <p:notesMasterIdLst>
    <p:notesMasterId r:id="rId71"/>
  </p:notesMasterIdLst>
  <p:handoutMasterIdLst>
    <p:handoutMasterId r:id="rId72"/>
  </p:handoutMasterIdLst>
  <p:sldIdLst>
    <p:sldId id="490" r:id="rId3"/>
    <p:sldId id="516" r:id="rId4"/>
    <p:sldId id="568" r:id="rId5"/>
    <p:sldId id="569" r:id="rId6"/>
    <p:sldId id="578" r:id="rId7"/>
    <p:sldId id="602" r:id="rId8"/>
    <p:sldId id="587" r:id="rId9"/>
    <p:sldId id="702" r:id="rId10"/>
    <p:sldId id="703" r:id="rId11"/>
    <p:sldId id="721" r:id="rId12"/>
    <p:sldId id="742" r:id="rId13"/>
    <p:sldId id="723" r:id="rId14"/>
    <p:sldId id="704" r:id="rId15"/>
    <p:sldId id="705" r:id="rId16"/>
    <p:sldId id="745" r:id="rId17"/>
    <p:sldId id="708" r:id="rId18"/>
    <p:sldId id="707" r:id="rId19"/>
    <p:sldId id="701" r:id="rId20"/>
    <p:sldId id="725" r:id="rId21"/>
    <p:sldId id="726" r:id="rId22"/>
    <p:sldId id="727" r:id="rId23"/>
    <p:sldId id="590" r:id="rId24"/>
    <p:sldId id="670" r:id="rId25"/>
    <p:sldId id="729" r:id="rId26"/>
    <p:sldId id="671" r:id="rId27"/>
    <p:sldId id="672" r:id="rId28"/>
    <p:sldId id="673" r:id="rId29"/>
    <p:sldId id="674" r:id="rId30"/>
    <p:sldId id="730" r:id="rId31"/>
    <p:sldId id="747" r:id="rId32"/>
    <p:sldId id="748" r:id="rId33"/>
    <p:sldId id="749" r:id="rId34"/>
    <p:sldId id="750" r:id="rId35"/>
    <p:sldId id="751" r:id="rId36"/>
    <p:sldId id="752" r:id="rId37"/>
    <p:sldId id="753" r:id="rId38"/>
    <p:sldId id="754" r:id="rId39"/>
    <p:sldId id="755" r:id="rId40"/>
    <p:sldId id="756" r:id="rId41"/>
    <p:sldId id="757" r:id="rId42"/>
    <p:sldId id="758" r:id="rId43"/>
    <p:sldId id="759" r:id="rId44"/>
    <p:sldId id="760" r:id="rId45"/>
    <p:sldId id="761" r:id="rId46"/>
    <p:sldId id="762" r:id="rId47"/>
    <p:sldId id="731" r:id="rId48"/>
    <p:sldId id="763" r:id="rId49"/>
    <p:sldId id="764" r:id="rId50"/>
    <p:sldId id="765" r:id="rId51"/>
    <p:sldId id="766" r:id="rId52"/>
    <p:sldId id="767" r:id="rId53"/>
    <p:sldId id="768" r:id="rId54"/>
    <p:sldId id="769" r:id="rId55"/>
    <p:sldId id="770" r:id="rId56"/>
    <p:sldId id="771" r:id="rId57"/>
    <p:sldId id="772" r:id="rId58"/>
    <p:sldId id="773" r:id="rId59"/>
    <p:sldId id="774" r:id="rId60"/>
    <p:sldId id="775" r:id="rId61"/>
    <p:sldId id="776" r:id="rId62"/>
    <p:sldId id="777" r:id="rId63"/>
    <p:sldId id="778" r:id="rId64"/>
    <p:sldId id="779" r:id="rId65"/>
    <p:sldId id="781" r:id="rId66"/>
    <p:sldId id="780" r:id="rId67"/>
    <p:sldId id="782" r:id="rId68"/>
    <p:sldId id="783" r:id="rId69"/>
    <p:sldId id="784" r:id="rId70"/>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00"/>
    <a:srgbClr val="505B7E"/>
    <a:srgbClr val="0033CC"/>
    <a:srgbClr val="5F84FB"/>
    <a:srgbClr val="C0C0C0"/>
    <a:srgbClr val="DDDDDD"/>
    <a:srgbClr val="FF0066"/>
    <a:srgbClr val="00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6370" autoAdjust="0"/>
  </p:normalViewPr>
  <p:slideViewPr>
    <p:cSldViewPr snapToGrid="0">
      <p:cViewPr varScale="1">
        <p:scale>
          <a:sx n="58" d="100"/>
          <a:sy n="58" d="100"/>
        </p:scale>
        <p:origin x="1320" y="72"/>
      </p:cViewPr>
      <p:guideLst>
        <p:guide orient="horz" pos="2160"/>
        <p:guide pos="2832"/>
      </p:guideLst>
    </p:cSldViewPr>
  </p:slideViewPr>
  <p:outlineViewPr>
    <p:cViewPr>
      <p:scale>
        <a:sx n="33" d="100"/>
        <a:sy n="33" d="100"/>
      </p:scale>
      <p:origin x="0" y="7698"/>
    </p:cViewPr>
  </p:outlineViewPr>
  <p:notesTextViewPr>
    <p:cViewPr>
      <p:scale>
        <a:sx n="75" d="100"/>
        <a:sy n="75" d="100"/>
      </p:scale>
      <p:origin x="0" y="0"/>
    </p:cViewPr>
  </p:notesTextViewPr>
  <p:sorterViewPr>
    <p:cViewPr>
      <p:scale>
        <a:sx n="80" d="100"/>
        <a:sy n="80" d="100"/>
      </p:scale>
      <p:origin x="0" y="0"/>
    </p:cViewPr>
  </p:sorterViewPr>
  <p:notesViewPr>
    <p:cSldViewPr snapToGrid="0">
      <p:cViewPr varScale="1">
        <p:scale>
          <a:sx n="82" d="100"/>
          <a:sy n="82" d="100"/>
        </p:scale>
        <p:origin x="-19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6" y="9"/>
            <a:ext cx="3038476" cy="465139"/>
          </a:xfrm>
          <a:prstGeom prst="rect">
            <a:avLst/>
          </a:prstGeom>
          <a:noFill/>
          <a:ln w="9525">
            <a:noFill/>
            <a:miter lim="800000"/>
            <a:headEnd/>
            <a:tailEnd/>
          </a:ln>
          <a:effectLst/>
        </p:spPr>
        <p:txBody>
          <a:bodyPr vert="horz" wrap="square" lIns="93985" tIns="46994" rIns="93985" bIns="46994" numCol="1" anchor="t" anchorCtr="0" compatLnSpc="1">
            <a:prstTxWarp prst="textNoShape">
              <a:avLst/>
            </a:prstTxWarp>
          </a:bodyPr>
          <a:lstStyle>
            <a:lvl1pPr algn="l" defTabSz="933626">
              <a:defRPr sz="1300">
                <a:effectLst/>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3971932" y="9"/>
            <a:ext cx="3038476" cy="465139"/>
          </a:xfrm>
          <a:prstGeom prst="rect">
            <a:avLst/>
          </a:prstGeom>
          <a:noFill/>
          <a:ln w="9525">
            <a:noFill/>
            <a:miter lim="800000"/>
            <a:headEnd/>
            <a:tailEnd/>
          </a:ln>
          <a:effectLst/>
        </p:spPr>
        <p:txBody>
          <a:bodyPr vert="horz" wrap="square" lIns="93985" tIns="46994" rIns="93985" bIns="46994" numCol="1" anchor="t" anchorCtr="0" compatLnSpc="1">
            <a:prstTxWarp prst="textNoShape">
              <a:avLst/>
            </a:prstTxWarp>
          </a:bodyPr>
          <a:lstStyle>
            <a:lvl1pPr algn="r" defTabSz="933626">
              <a:defRPr sz="1300">
                <a:effectLst/>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6" y="8831274"/>
            <a:ext cx="3038476" cy="465138"/>
          </a:xfrm>
          <a:prstGeom prst="rect">
            <a:avLst/>
          </a:prstGeom>
          <a:noFill/>
          <a:ln w="9525">
            <a:noFill/>
            <a:miter lim="800000"/>
            <a:headEnd/>
            <a:tailEnd/>
          </a:ln>
          <a:effectLst/>
        </p:spPr>
        <p:txBody>
          <a:bodyPr vert="horz" wrap="square" lIns="93985" tIns="46994" rIns="93985" bIns="46994" numCol="1" anchor="b" anchorCtr="0" compatLnSpc="1">
            <a:prstTxWarp prst="textNoShape">
              <a:avLst/>
            </a:prstTxWarp>
          </a:bodyPr>
          <a:lstStyle>
            <a:lvl1pPr algn="l" defTabSz="933626">
              <a:defRPr sz="1300">
                <a:effectLst/>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3971932" y="8831274"/>
            <a:ext cx="3038476" cy="465138"/>
          </a:xfrm>
          <a:prstGeom prst="rect">
            <a:avLst/>
          </a:prstGeom>
          <a:noFill/>
          <a:ln w="9525">
            <a:noFill/>
            <a:miter lim="800000"/>
            <a:headEnd/>
            <a:tailEnd/>
          </a:ln>
          <a:effectLst/>
        </p:spPr>
        <p:txBody>
          <a:bodyPr vert="horz" wrap="square" lIns="93985" tIns="46994" rIns="93985" bIns="46994" numCol="1" anchor="b" anchorCtr="0" compatLnSpc="1">
            <a:prstTxWarp prst="textNoShape">
              <a:avLst/>
            </a:prstTxWarp>
          </a:bodyPr>
          <a:lstStyle>
            <a:lvl1pPr algn="r" defTabSz="933626">
              <a:defRPr sz="1300">
                <a:effectLst/>
                <a:cs typeface="+mn-cs"/>
              </a:defRPr>
            </a:lvl1pPr>
          </a:lstStyle>
          <a:p>
            <a:pPr>
              <a:defRPr/>
            </a:pPr>
            <a:fld id="{A3B24A67-0EA1-4661-BB8C-69491C67FD26}" type="slidenum">
              <a:rPr lang="en-US"/>
              <a:pPr>
                <a:defRPr/>
              </a:pPr>
              <a:t>‹#›</a:t>
            </a:fld>
            <a:endParaRPr lang="en-US" dirty="0"/>
          </a:p>
        </p:txBody>
      </p:sp>
    </p:spTree>
    <p:extLst>
      <p:ext uri="{BB962C8B-B14F-4D97-AF65-F5344CB8AC3E}">
        <p14:creationId xmlns:p14="http://schemas.microsoft.com/office/powerpoint/2010/main" val="3090587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 y="9"/>
            <a:ext cx="3038476" cy="465139"/>
          </a:xfrm>
          <a:prstGeom prst="rect">
            <a:avLst/>
          </a:prstGeom>
          <a:noFill/>
          <a:ln w="9525">
            <a:noFill/>
            <a:miter lim="800000"/>
            <a:headEnd/>
            <a:tailEnd/>
          </a:ln>
          <a:effectLst/>
        </p:spPr>
        <p:txBody>
          <a:bodyPr vert="horz" wrap="square" lIns="93985" tIns="46994" rIns="93985" bIns="46994" numCol="1" anchor="t" anchorCtr="0" compatLnSpc="1">
            <a:prstTxWarp prst="textNoShape">
              <a:avLst/>
            </a:prstTxWarp>
          </a:bodyPr>
          <a:lstStyle>
            <a:lvl1pPr algn="l" defTabSz="933626">
              <a:defRPr sz="1300">
                <a:effectLst/>
                <a:cs typeface="+mn-cs"/>
              </a:defRPr>
            </a:lvl1pPr>
          </a:lstStyle>
          <a:p>
            <a:pPr>
              <a:defRPr/>
            </a:pPr>
            <a:endParaRPr lang="en-US" dirty="0"/>
          </a:p>
        </p:txBody>
      </p:sp>
      <p:sp>
        <p:nvSpPr>
          <p:cNvPr id="2051" name="Rectangle 3"/>
          <p:cNvSpPr>
            <a:spLocks noGrp="1" noChangeArrowheads="1"/>
          </p:cNvSpPr>
          <p:nvPr>
            <p:ph type="dt" idx="1"/>
          </p:nvPr>
        </p:nvSpPr>
        <p:spPr bwMode="auto">
          <a:xfrm>
            <a:off x="3970346" y="9"/>
            <a:ext cx="3038476" cy="465139"/>
          </a:xfrm>
          <a:prstGeom prst="rect">
            <a:avLst/>
          </a:prstGeom>
          <a:noFill/>
          <a:ln w="9525">
            <a:noFill/>
            <a:miter lim="800000"/>
            <a:headEnd/>
            <a:tailEnd/>
          </a:ln>
          <a:effectLst/>
        </p:spPr>
        <p:txBody>
          <a:bodyPr vert="horz" wrap="square" lIns="93985" tIns="46994" rIns="93985" bIns="46994" numCol="1" anchor="t" anchorCtr="0" compatLnSpc="1">
            <a:prstTxWarp prst="textNoShape">
              <a:avLst/>
            </a:prstTxWarp>
          </a:bodyPr>
          <a:lstStyle>
            <a:lvl1pPr algn="r" defTabSz="933626">
              <a:defRPr sz="1300">
                <a:effectLst/>
                <a:cs typeface="+mn-cs"/>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87450" y="693738"/>
            <a:ext cx="4643438" cy="348297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700095" y="4416442"/>
            <a:ext cx="5610222" cy="4183063"/>
          </a:xfrm>
          <a:prstGeom prst="rect">
            <a:avLst/>
          </a:prstGeom>
          <a:noFill/>
          <a:ln w="9525">
            <a:noFill/>
            <a:miter lim="800000"/>
            <a:headEnd/>
            <a:tailEnd/>
          </a:ln>
          <a:effectLst/>
        </p:spPr>
        <p:txBody>
          <a:bodyPr vert="horz" wrap="square" lIns="93985" tIns="46994" rIns="93985" bIns="4699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6" y="8829685"/>
            <a:ext cx="3038476" cy="465139"/>
          </a:xfrm>
          <a:prstGeom prst="rect">
            <a:avLst/>
          </a:prstGeom>
          <a:noFill/>
          <a:ln w="9525">
            <a:noFill/>
            <a:miter lim="800000"/>
            <a:headEnd/>
            <a:tailEnd/>
          </a:ln>
          <a:effectLst/>
        </p:spPr>
        <p:txBody>
          <a:bodyPr vert="horz" wrap="square" lIns="93985" tIns="46994" rIns="93985" bIns="46994" numCol="1" anchor="b" anchorCtr="0" compatLnSpc="1">
            <a:prstTxWarp prst="textNoShape">
              <a:avLst/>
            </a:prstTxWarp>
          </a:bodyPr>
          <a:lstStyle>
            <a:lvl1pPr algn="l" defTabSz="933626">
              <a:defRPr sz="1300">
                <a:effectLst/>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970346" y="8829685"/>
            <a:ext cx="3038476" cy="465139"/>
          </a:xfrm>
          <a:prstGeom prst="rect">
            <a:avLst/>
          </a:prstGeom>
          <a:noFill/>
          <a:ln w="9525">
            <a:noFill/>
            <a:miter lim="800000"/>
            <a:headEnd/>
            <a:tailEnd/>
          </a:ln>
          <a:effectLst/>
        </p:spPr>
        <p:txBody>
          <a:bodyPr vert="horz" wrap="square" lIns="93985" tIns="46994" rIns="93985" bIns="46994" numCol="1" anchor="b" anchorCtr="0" compatLnSpc="1">
            <a:prstTxWarp prst="textNoShape">
              <a:avLst/>
            </a:prstTxWarp>
          </a:bodyPr>
          <a:lstStyle>
            <a:lvl1pPr algn="r" defTabSz="933626">
              <a:defRPr sz="1300">
                <a:effectLst/>
                <a:cs typeface="+mn-cs"/>
              </a:defRPr>
            </a:lvl1pPr>
          </a:lstStyle>
          <a:p>
            <a:pPr>
              <a:defRPr/>
            </a:pPr>
            <a:fld id="{6EBDA7A8-087F-486D-BEAF-9C2CB574E6D0}" type="slidenum">
              <a:rPr lang="en-US"/>
              <a:pPr>
                <a:defRPr/>
              </a:pPr>
              <a:t>‹#›</a:t>
            </a:fld>
            <a:endParaRPr lang="en-US" dirty="0"/>
          </a:p>
        </p:txBody>
      </p:sp>
    </p:spTree>
    <p:extLst>
      <p:ext uri="{BB962C8B-B14F-4D97-AF65-F5344CB8AC3E}">
        <p14:creationId xmlns:p14="http://schemas.microsoft.com/office/powerpoint/2010/main" val="4103602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CE334E4-2B20-4A55-BD97-797B38440785}" type="slidenum">
              <a:rPr lang="en-US" smtClean="0">
                <a:cs typeface="Arial" charset="0"/>
              </a:rPr>
              <a:pPr/>
              <a:t>1</a:t>
            </a:fld>
            <a:endParaRPr lang="en-US" dirty="0">
              <a:cs typeface="Arial" charset="0"/>
            </a:endParaRPr>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10</a:t>
            </a:fld>
            <a:endParaRPr lang="en-US" dirty="0"/>
          </a:p>
        </p:txBody>
      </p:sp>
    </p:spTree>
    <p:extLst>
      <p:ext uri="{BB962C8B-B14F-4D97-AF65-F5344CB8AC3E}">
        <p14:creationId xmlns:p14="http://schemas.microsoft.com/office/powerpoint/2010/main" val="173524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11</a:t>
            </a:fld>
            <a:endParaRPr lang="en-US" dirty="0"/>
          </a:p>
        </p:txBody>
      </p:sp>
    </p:spTree>
    <p:extLst>
      <p:ext uri="{BB962C8B-B14F-4D97-AF65-F5344CB8AC3E}">
        <p14:creationId xmlns:p14="http://schemas.microsoft.com/office/powerpoint/2010/main" val="101917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13</a:t>
            </a:fld>
            <a:endParaRPr lang="en-US" dirty="0"/>
          </a:p>
        </p:txBody>
      </p:sp>
    </p:spTree>
    <p:extLst>
      <p:ext uri="{BB962C8B-B14F-4D97-AF65-F5344CB8AC3E}">
        <p14:creationId xmlns:p14="http://schemas.microsoft.com/office/powerpoint/2010/main" val="33019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14</a:t>
            </a:fld>
            <a:endParaRPr lang="en-US" dirty="0"/>
          </a:p>
        </p:txBody>
      </p:sp>
    </p:spTree>
    <p:extLst>
      <p:ext uri="{BB962C8B-B14F-4D97-AF65-F5344CB8AC3E}">
        <p14:creationId xmlns:p14="http://schemas.microsoft.com/office/powerpoint/2010/main" val="48289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15</a:t>
            </a:fld>
            <a:endParaRPr lang="en-US" dirty="0"/>
          </a:p>
        </p:txBody>
      </p:sp>
    </p:spTree>
    <p:extLst>
      <p:ext uri="{BB962C8B-B14F-4D97-AF65-F5344CB8AC3E}">
        <p14:creationId xmlns:p14="http://schemas.microsoft.com/office/powerpoint/2010/main" val="862411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16</a:t>
            </a:fld>
            <a:endParaRPr lang="en-US" dirty="0"/>
          </a:p>
        </p:txBody>
      </p:sp>
    </p:spTree>
    <p:extLst>
      <p:ext uri="{BB962C8B-B14F-4D97-AF65-F5344CB8AC3E}">
        <p14:creationId xmlns:p14="http://schemas.microsoft.com/office/powerpoint/2010/main" val="4014969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17</a:t>
            </a:fld>
            <a:endParaRPr lang="en-US" dirty="0"/>
          </a:p>
        </p:txBody>
      </p:sp>
    </p:spTree>
    <p:extLst>
      <p:ext uri="{BB962C8B-B14F-4D97-AF65-F5344CB8AC3E}">
        <p14:creationId xmlns:p14="http://schemas.microsoft.com/office/powerpoint/2010/main" val="328548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E07E60-50E8-4345-8A4B-9DB609C8F832}" type="slidenum">
              <a:rPr lang="en-US" smtClean="0">
                <a:solidFill>
                  <a:prstClr val="black"/>
                </a:solidFill>
              </a:rPr>
              <a:pPr/>
              <a:t>18</a:t>
            </a:fld>
            <a:endParaRPr lang="en-US" dirty="0">
              <a:solidFill>
                <a:prstClr val="black"/>
              </a:solidFill>
            </a:endParaRPr>
          </a:p>
        </p:txBody>
      </p:sp>
      <p:sp>
        <p:nvSpPr>
          <p:cNvPr id="48131" name="Rectangle 2"/>
          <p:cNvSpPr>
            <a:spLocks noGrp="1" noRot="1" noChangeAspect="1" noChangeArrowheads="1" noTextEdit="1"/>
          </p:cNvSpPr>
          <p:nvPr>
            <p:ph type="sldImg"/>
          </p:nvPr>
        </p:nvSpPr>
        <p:spPr>
          <a:xfrm>
            <a:off x="1181100" y="692150"/>
            <a:ext cx="4649788" cy="3486150"/>
          </a:xfrm>
          <a:ln/>
        </p:spPr>
      </p:sp>
      <p:sp>
        <p:nvSpPr>
          <p:cNvPr id="48132" name="Rectangle 3"/>
          <p:cNvSpPr>
            <a:spLocks noGrp="1" noChangeArrowheads="1"/>
          </p:cNvSpPr>
          <p:nvPr>
            <p:ph type="body" idx="1"/>
          </p:nvPr>
        </p:nvSpPr>
        <p:spPr>
          <a:xfrm>
            <a:off x="935046" y="4416442"/>
            <a:ext cx="5140324" cy="4183063"/>
          </a:xfrm>
          <a:noFill/>
          <a:ln/>
        </p:spPr>
        <p:txBody>
          <a:bodyPr/>
          <a:lstStyle/>
          <a:p>
            <a:pPr eaLnBrk="1" hangingPunct="1"/>
            <a:endParaRPr lang="en-US" baseline="0" dirty="0"/>
          </a:p>
          <a:p>
            <a:pPr eaLnBrk="1" hangingPunct="1"/>
            <a:endParaRPr lang="en-US" baseline="0" dirty="0"/>
          </a:p>
        </p:txBody>
      </p:sp>
    </p:spTree>
    <p:extLst>
      <p:ext uri="{BB962C8B-B14F-4D97-AF65-F5344CB8AC3E}">
        <p14:creationId xmlns:p14="http://schemas.microsoft.com/office/powerpoint/2010/main" val="2769754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19</a:t>
            </a:fld>
            <a:endParaRPr lang="en-US" dirty="0"/>
          </a:p>
        </p:txBody>
      </p:sp>
    </p:spTree>
    <p:extLst>
      <p:ext uri="{BB962C8B-B14F-4D97-AF65-F5344CB8AC3E}">
        <p14:creationId xmlns:p14="http://schemas.microsoft.com/office/powerpoint/2010/main" val="2988143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20</a:t>
            </a:fld>
            <a:endParaRPr lang="en-US" dirty="0"/>
          </a:p>
        </p:txBody>
      </p:sp>
    </p:spTree>
    <p:extLst>
      <p:ext uri="{BB962C8B-B14F-4D97-AF65-F5344CB8AC3E}">
        <p14:creationId xmlns:p14="http://schemas.microsoft.com/office/powerpoint/2010/main" val="170427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2</a:t>
            </a:fld>
            <a:endParaRPr lang="en-US" dirty="0"/>
          </a:p>
        </p:txBody>
      </p:sp>
    </p:spTree>
    <p:extLst>
      <p:ext uri="{BB962C8B-B14F-4D97-AF65-F5344CB8AC3E}">
        <p14:creationId xmlns:p14="http://schemas.microsoft.com/office/powerpoint/2010/main" val="2041302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21</a:t>
            </a:fld>
            <a:endParaRPr lang="en-US" dirty="0"/>
          </a:p>
        </p:txBody>
      </p:sp>
    </p:spTree>
    <p:extLst>
      <p:ext uri="{BB962C8B-B14F-4D97-AF65-F5344CB8AC3E}">
        <p14:creationId xmlns:p14="http://schemas.microsoft.com/office/powerpoint/2010/main" val="154984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22</a:t>
            </a:fld>
            <a:endParaRPr lang="en-US" dirty="0"/>
          </a:p>
        </p:txBody>
      </p:sp>
    </p:spTree>
    <p:extLst>
      <p:ext uri="{BB962C8B-B14F-4D97-AF65-F5344CB8AC3E}">
        <p14:creationId xmlns:p14="http://schemas.microsoft.com/office/powerpoint/2010/main" val="357606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23</a:t>
            </a:fld>
            <a:endParaRPr lang="en-US" dirty="0"/>
          </a:p>
        </p:txBody>
      </p:sp>
    </p:spTree>
    <p:extLst>
      <p:ext uri="{BB962C8B-B14F-4D97-AF65-F5344CB8AC3E}">
        <p14:creationId xmlns:p14="http://schemas.microsoft.com/office/powerpoint/2010/main" val="3407197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E07E60-50E8-4345-8A4B-9DB609C8F832}" type="slidenum">
              <a:rPr lang="en-US" smtClean="0">
                <a:solidFill>
                  <a:prstClr val="black"/>
                </a:solidFill>
              </a:rPr>
              <a:pPr/>
              <a:t>24</a:t>
            </a:fld>
            <a:endParaRPr lang="en-US" dirty="0">
              <a:solidFill>
                <a:prstClr val="black"/>
              </a:solidFill>
            </a:endParaRPr>
          </a:p>
        </p:txBody>
      </p:sp>
      <p:sp>
        <p:nvSpPr>
          <p:cNvPr id="48131" name="Rectangle 2"/>
          <p:cNvSpPr>
            <a:spLocks noGrp="1" noRot="1" noChangeAspect="1" noChangeArrowheads="1" noTextEdit="1"/>
          </p:cNvSpPr>
          <p:nvPr>
            <p:ph type="sldImg"/>
          </p:nvPr>
        </p:nvSpPr>
        <p:spPr>
          <a:xfrm>
            <a:off x="1181100" y="692150"/>
            <a:ext cx="4649788" cy="3486150"/>
          </a:xfrm>
          <a:ln/>
        </p:spPr>
      </p:sp>
      <p:sp>
        <p:nvSpPr>
          <p:cNvPr id="48132" name="Rectangle 3"/>
          <p:cNvSpPr>
            <a:spLocks noGrp="1" noChangeArrowheads="1"/>
          </p:cNvSpPr>
          <p:nvPr>
            <p:ph type="body" idx="1"/>
          </p:nvPr>
        </p:nvSpPr>
        <p:spPr>
          <a:xfrm>
            <a:off x="935046" y="4416442"/>
            <a:ext cx="5140324" cy="4183063"/>
          </a:xfrm>
          <a:noFill/>
          <a:ln/>
        </p:spPr>
        <p:txBody>
          <a:bodyPr/>
          <a:lstStyle/>
          <a:p>
            <a:pPr eaLnBrk="1" hangingPunct="1"/>
            <a:endParaRPr lang="en-US" baseline="0" dirty="0"/>
          </a:p>
          <a:p>
            <a:pPr eaLnBrk="1" hangingPunct="1"/>
            <a:endParaRPr lang="en-US" baseline="0" dirty="0"/>
          </a:p>
        </p:txBody>
      </p:sp>
    </p:spTree>
    <p:extLst>
      <p:ext uri="{BB962C8B-B14F-4D97-AF65-F5344CB8AC3E}">
        <p14:creationId xmlns:p14="http://schemas.microsoft.com/office/powerpoint/2010/main" val="1150598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25</a:t>
            </a:fld>
            <a:endParaRPr lang="en-US" dirty="0"/>
          </a:p>
        </p:txBody>
      </p:sp>
    </p:spTree>
    <p:extLst>
      <p:ext uri="{BB962C8B-B14F-4D97-AF65-F5344CB8AC3E}">
        <p14:creationId xmlns:p14="http://schemas.microsoft.com/office/powerpoint/2010/main" val="2539709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26</a:t>
            </a:fld>
            <a:endParaRPr lang="en-US" dirty="0"/>
          </a:p>
        </p:txBody>
      </p:sp>
    </p:spTree>
    <p:extLst>
      <p:ext uri="{BB962C8B-B14F-4D97-AF65-F5344CB8AC3E}">
        <p14:creationId xmlns:p14="http://schemas.microsoft.com/office/powerpoint/2010/main" val="4231179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27</a:t>
            </a:fld>
            <a:endParaRPr lang="en-US" dirty="0"/>
          </a:p>
        </p:txBody>
      </p:sp>
    </p:spTree>
    <p:extLst>
      <p:ext uri="{BB962C8B-B14F-4D97-AF65-F5344CB8AC3E}">
        <p14:creationId xmlns:p14="http://schemas.microsoft.com/office/powerpoint/2010/main" val="1971725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28</a:t>
            </a:fld>
            <a:endParaRPr lang="en-US" dirty="0"/>
          </a:p>
        </p:txBody>
      </p:sp>
    </p:spTree>
    <p:extLst>
      <p:ext uri="{BB962C8B-B14F-4D97-AF65-F5344CB8AC3E}">
        <p14:creationId xmlns:p14="http://schemas.microsoft.com/office/powerpoint/2010/main" val="3762210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E07E60-50E8-4345-8A4B-9DB609C8F832}" type="slidenum">
              <a:rPr lang="en-US" smtClean="0">
                <a:solidFill>
                  <a:prstClr val="black"/>
                </a:solidFill>
              </a:rPr>
              <a:pPr/>
              <a:t>29</a:t>
            </a:fld>
            <a:endParaRPr lang="en-US" dirty="0">
              <a:solidFill>
                <a:prstClr val="black"/>
              </a:solidFill>
            </a:endParaRPr>
          </a:p>
        </p:txBody>
      </p:sp>
      <p:sp>
        <p:nvSpPr>
          <p:cNvPr id="48131" name="Rectangle 2"/>
          <p:cNvSpPr>
            <a:spLocks noGrp="1" noRot="1" noChangeAspect="1" noChangeArrowheads="1" noTextEdit="1"/>
          </p:cNvSpPr>
          <p:nvPr>
            <p:ph type="sldImg"/>
          </p:nvPr>
        </p:nvSpPr>
        <p:spPr>
          <a:xfrm>
            <a:off x="1181100" y="692150"/>
            <a:ext cx="4649788" cy="3486150"/>
          </a:xfrm>
          <a:ln/>
        </p:spPr>
      </p:sp>
      <p:sp>
        <p:nvSpPr>
          <p:cNvPr id="48132" name="Rectangle 3"/>
          <p:cNvSpPr>
            <a:spLocks noGrp="1" noChangeArrowheads="1"/>
          </p:cNvSpPr>
          <p:nvPr>
            <p:ph type="body" idx="1"/>
          </p:nvPr>
        </p:nvSpPr>
        <p:spPr>
          <a:xfrm>
            <a:off x="935046" y="4416442"/>
            <a:ext cx="5140324" cy="4183063"/>
          </a:xfrm>
          <a:noFill/>
          <a:ln/>
        </p:spPr>
        <p:txBody>
          <a:bodyPr/>
          <a:lstStyle/>
          <a:p>
            <a:pPr eaLnBrk="1" hangingPunct="1"/>
            <a:endParaRPr lang="en-US" baseline="0" dirty="0"/>
          </a:p>
          <a:p>
            <a:pPr eaLnBrk="1" hangingPunct="1"/>
            <a:endParaRPr lang="en-US" baseline="0" dirty="0"/>
          </a:p>
        </p:txBody>
      </p:sp>
    </p:spTree>
    <p:extLst>
      <p:ext uri="{BB962C8B-B14F-4D97-AF65-F5344CB8AC3E}">
        <p14:creationId xmlns:p14="http://schemas.microsoft.com/office/powerpoint/2010/main" val="223651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30</a:t>
            </a:fld>
            <a:endParaRPr lang="en-US" dirty="0"/>
          </a:p>
        </p:txBody>
      </p:sp>
    </p:spTree>
    <p:extLst>
      <p:ext uri="{BB962C8B-B14F-4D97-AF65-F5344CB8AC3E}">
        <p14:creationId xmlns:p14="http://schemas.microsoft.com/office/powerpoint/2010/main" val="167856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a:t>
            </a:fld>
            <a:endParaRPr lang="en-US" dirty="0"/>
          </a:p>
        </p:txBody>
      </p:sp>
    </p:spTree>
    <p:extLst>
      <p:ext uri="{BB962C8B-B14F-4D97-AF65-F5344CB8AC3E}">
        <p14:creationId xmlns:p14="http://schemas.microsoft.com/office/powerpoint/2010/main" val="103201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31</a:t>
            </a:fld>
            <a:endParaRPr lang="en-US" dirty="0"/>
          </a:p>
        </p:txBody>
      </p:sp>
    </p:spTree>
    <p:extLst>
      <p:ext uri="{BB962C8B-B14F-4D97-AF65-F5344CB8AC3E}">
        <p14:creationId xmlns:p14="http://schemas.microsoft.com/office/powerpoint/2010/main" val="1836026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32</a:t>
            </a:fld>
            <a:endParaRPr lang="en-US" dirty="0"/>
          </a:p>
        </p:txBody>
      </p:sp>
    </p:spTree>
    <p:extLst>
      <p:ext uri="{BB962C8B-B14F-4D97-AF65-F5344CB8AC3E}">
        <p14:creationId xmlns:p14="http://schemas.microsoft.com/office/powerpoint/2010/main" val="1279922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33</a:t>
            </a:fld>
            <a:endParaRPr lang="en-US" dirty="0"/>
          </a:p>
        </p:txBody>
      </p:sp>
    </p:spTree>
    <p:extLst>
      <p:ext uri="{BB962C8B-B14F-4D97-AF65-F5344CB8AC3E}">
        <p14:creationId xmlns:p14="http://schemas.microsoft.com/office/powerpoint/2010/main" val="245819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34</a:t>
            </a:fld>
            <a:endParaRPr lang="en-US" dirty="0"/>
          </a:p>
        </p:txBody>
      </p:sp>
    </p:spTree>
    <p:extLst>
      <p:ext uri="{BB962C8B-B14F-4D97-AF65-F5344CB8AC3E}">
        <p14:creationId xmlns:p14="http://schemas.microsoft.com/office/powerpoint/2010/main" val="358089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35</a:t>
            </a:fld>
            <a:endParaRPr lang="en-US" dirty="0"/>
          </a:p>
        </p:txBody>
      </p:sp>
    </p:spTree>
    <p:extLst>
      <p:ext uri="{BB962C8B-B14F-4D97-AF65-F5344CB8AC3E}">
        <p14:creationId xmlns:p14="http://schemas.microsoft.com/office/powerpoint/2010/main" val="940761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36</a:t>
            </a:fld>
            <a:endParaRPr lang="en-US" dirty="0"/>
          </a:p>
        </p:txBody>
      </p:sp>
    </p:spTree>
    <p:extLst>
      <p:ext uri="{BB962C8B-B14F-4D97-AF65-F5344CB8AC3E}">
        <p14:creationId xmlns:p14="http://schemas.microsoft.com/office/powerpoint/2010/main" val="122269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37</a:t>
            </a:fld>
            <a:endParaRPr lang="en-US" dirty="0"/>
          </a:p>
        </p:txBody>
      </p:sp>
    </p:spTree>
    <p:extLst>
      <p:ext uri="{BB962C8B-B14F-4D97-AF65-F5344CB8AC3E}">
        <p14:creationId xmlns:p14="http://schemas.microsoft.com/office/powerpoint/2010/main" val="881244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99324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39</a:t>
            </a:fld>
            <a:endParaRPr lang="en-US" dirty="0"/>
          </a:p>
        </p:txBody>
      </p:sp>
    </p:spTree>
    <p:extLst>
      <p:ext uri="{BB962C8B-B14F-4D97-AF65-F5344CB8AC3E}">
        <p14:creationId xmlns:p14="http://schemas.microsoft.com/office/powerpoint/2010/main" val="1626103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What about the BARC Foundation fund? Is that money co-mingled in this special revenue fund? –PF</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6EBDA7A8-087F-486D-BEAF-9C2CB574E6D0}" type="slidenum">
              <a:rPr lang="en-US" sz="1800" kern="0">
                <a:solidFill>
                  <a:sysClr val="windowText" lastClr="000000"/>
                </a:solidFill>
              </a:rPr>
              <a:pPr defTabSz="931774">
                <a:defRPr/>
              </a:pPr>
              <a:t>40</a:t>
            </a:fld>
            <a:endParaRPr lang="en-US" sz="1800" kern="0" dirty="0">
              <a:solidFill>
                <a:sysClr val="windowText" lastClr="000000"/>
              </a:solidFill>
            </a:endParaRPr>
          </a:p>
        </p:txBody>
      </p:sp>
    </p:spTree>
    <p:extLst>
      <p:ext uri="{BB962C8B-B14F-4D97-AF65-F5344CB8AC3E}">
        <p14:creationId xmlns:p14="http://schemas.microsoft.com/office/powerpoint/2010/main" val="226770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4</a:t>
            </a:fld>
            <a:endParaRPr lang="en-US" dirty="0"/>
          </a:p>
        </p:txBody>
      </p:sp>
    </p:spTree>
    <p:extLst>
      <p:ext uri="{BB962C8B-B14F-4D97-AF65-F5344CB8AC3E}">
        <p14:creationId xmlns:p14="http://schemas.microsoft.com/office/powerpoint/2010/main" val="1714708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41</a:t>
            </a:fld>
            <a:endParaRPr lang="en-US" dirty="0"/>
          </a:p>
        </p:txBody>
      </p:sp>
    </p:spTree>
    <p:extLst>
      <p:ext uri="{BB962C8B-B14F-4D97-AF65-F5344CB8AC3E}">
        <p14:creationId xmlns:p14="http://schemas.microsoft.com/office/powerpoint/2010/main" val="1524160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42</a:t>
            </a:fld>
            <a:endParaRPr lang="en-US" dirty="0"/>
          </a:p>
        </p:txBody>
      </p:sp>
    </p:spTree>
    <p:extLst>
      <p:ext uri="{BB962C8B-B14F-4D97-AF65-F5344CB8AC3E}">
        <p14:creationId xmlns:p14="http://schemas.microsoft.com/office/powerpoint/2010/main" val="2673378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43</a:t>
            </a:fld>
            <a:endParaRPr lang="en-US" dirty="0"/>
          </a:p>
        </p:txBody>
      </p:sp>
    </p:spTree>
    <p:extLst>
      <p:ext uri="{BB962C8B-B14F-4D97-AF65-F5344CB8AC3E}">
        <p14:creationId xmlns:p14="http://schemas.microsoft.com/office/powerpoint/2010/main" val="3834245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44</a:t>
            </a:fld>
            <a:endParaRPr lang="en-US" dirty="0"/>
          </a:p>
        </p:txBody>
      </p:sp>
    </p:spTree>
    <p:extLst>
      <p:ext uri="{BB962C8B-B14F-4D97-AF65-F5344CB8AC3E}">
        <p14:creationId xmlns:p14="http://schemas.microsoft.com/office/powerpoint/2010/main" val="3073952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45</a:t>
            </a:fld>
            <a:endParaRPr lang="en-US" dirty="0"/>
          </a:p>
        </p:txBody>
      </p:sp>
    </p:spTree>
    <p:extLst>
      <p:ext uri="{BB962C8B-B14F-4D97-AF65-F5344CB8AC3E}">
        <p14:creationId xmlns:p14="http://schemas.microsoft.com/office/powerpoint/2010/main" val="4128232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E07E60-50E8-4345-8A4B-9DB609C8F832}" type="slidenum">
              <a:rPr lang="en-US" smtClean="0">
                <a:solidFill>
                  <a:prstClr val="black"/>
                </a:solidFill>
              </a:rPr>
              <a:pPr/>
              <a:t>46</a:t>
            </a:fld>
            <a:endParaRPr lang="en-US" dirty="0">
              <a:solidFill>
                <a:prstClr val="black"/>
              </a:solidFill>
            </a:endParaRPr>
          </a:p>
        </p:txBody>
      </p:sp>
      <p:sp>
        <p:nvSpPr>
          <p:cNvPr id="48131" name="Rectangle 2"/>
          <p:cNvSpPr>
            <a:spLocks noGrp="1" noRot="1" noChangeAspect="1" noChangeArrowheads="1" noTextEdit="1"/>
          </p:cNvSpPr>
          <p:nvPr>
            <p:ph type="sldImg"/>
          </p:nvPr>
        </p:nvSpPr>
        <p:spPr>
          <a:xfrm>
            <a:off x="1181100" y="692150"/>
            <a:ext cx="4649788" cy="3486150"/>
          </a:xfrm>
          <a:ln/>
        </p:spPr>
      </p:sp>
      <p:sp>
        <p:nvSpPr>
          <p:cNvPr id="48132" name="Rectangle 3"/>
          <p:cNvSpPr>
            <a:spLocks noGrp="1" noChangeArrowheads="1"/>
          </p:cNvSpPr>
          <p:nvPr>
            <p:ph type="body" idx="1"/>
          </p:nvPr>
        </p:nvSpPr>
        <p:spPr>
          <a:xfrm>
            <a:off x="935046" y="4416442"/>
            <a:ext cx="5140324" cy="4183063"/>
          </a:xfrm>
          <a:noFill/>
          <a:ln/>
        </p:spPr>
        <p:txBody>
          <a:bodyPr/>
          <a:lstStyle/>
          <a:p>
            <a:pPr eaLnBrk="1" hangingPunct="1"/>
            <a:endParaRPr lang="en-US" baseline="0" dirty="0"/>
          </a:p>
          <a:p>
            <a:pPr eaLnBrk="1" hangingPunct="1"/>
            <a:endParaRPr lang="en-US" baseline="0" dirty="0"/>
          </a:p>
        </p:txBody>
      </p:sp>
    </p:spTree>
    <p:extLst>
      <p:ext uri="{BB962C8B-B14F-4D97-AF65-F5344CB8AC3E}">
        <p14:creationId xmlns:p14="http://schemas.microsoft.com/office/powerpoint/2010/main" val="4267717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47</a:t>
            </a:fld>
            <a:endParaRPr lang="en-US" dirty="0"/>
          </a:p>
        </p:txBody>
      </p:sp>
    </p:spTree>
    <p:extLst>
      <p:ext uri="{BB962C8B-B14F-4D97-AF65-F5344CB8AC3E}">
        <p14:creationId xmlns:p14="http://schemas.microsoft.com/office/powerpoint/2010/main" val="4129587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68746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304559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4288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5</a:t>
            </a:fld>
            <a:endParaRPr lang="en-US" dirty="0"/>
          </a:p>
        </p:txBody>
      </p:sp>
    </p:spTree>
    <p:extLst>
      <p:ext uri="{BB962C8B-B14F-4D97-AF65-F5344CB8AC3E}">
        <p14:creationId xmlns:p14="http://schemas.microsoft.com/office/powerpoint/2010/main" val="31967955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6310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52</a:t>
            </a:fld>
            <a:endParaRPr lang="en-US" dirty="0"/>
          </a:p>
        </p:txBody>
      </p:sp>
    </p:spTree>
    <p:extLst>
      <p:ext uri="{BB962C8B-B14F-4D97-AF65-F5344CB8AC3E}">
        <p14:creationId xmlns:p14="http://schemas.microsoft.com/office/powerpoint/2010/main" val="1166699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275894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796408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28060207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36262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57</a:t>
            </a:fld>
            <a:endParaRPr lang="en-US" dirty="0"/>
          </a:p>
        </p:txBody>
      </p:sp>
    </p:spTree>
    <p:extLst>
      <p:ext uri="{BB962C8B-B14F-4D97-AF65-F5344CB8AC3E}">
        <p14:creationId xmlns:p14="http://schemas.microsoft.com/office/powerpoint/2010/main" val="29822426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E07E60-50E8-4345-8A4B-9DB609C8F832}" type="slidenum">
              <a:rPr lang="en-US" smtClean="0">
                <a:solidFill>
                  <a:prstClr val="black"/>
                </a:solidFill>
              </a:rPr>
              <a:pPr/>
              <a:t>58</a:t>
            </a:fld>
            <a:endParaRPr lang="en-US" dirty="0">
              <a:solidFill>
                <a:prstClr val="black"/>
              </a:solidFill>
            </a:endParaRPr>
          </a:p>
        </p:txBody>
      </p:sp>
      <p:sp>
        <p:nvSpPr>
          <p:cNvPr id="48131" name="Rectangle 2"/>
          <p:cNvSpPr>
            <a:spLocks noGrp="1" noRot="1" noChangeAspect="1" noChangeArrowheads="1" noTextEdit="1"/>
          </p:cNvSpPr>
          <p:nvPr>
            <p:ph type="sldImg"/>
          </p:nvPr>
        </p:nvSpPr>
        <p:spPr>
          <a:xfrm>
            <a:off x="1181100" y="692150"/>
            <a:ext cx="4649788" cy="3486150"/>
          </a:xfrm>
          <a:ln/>
        </p:spPr>
      </p:sp>
      <p:sp>
        <p:nvSpPr>
          <p:cNvPr id="48132" name="Rectangle 3"/>
          <p:cNvSpPr>
            <a:spLocks noGrp="1" noChangeArrowheads="1"/>
          </p:cNvSpPr>
          <p:nvPr>
            <p:ph type="body" idx="1"/>
          </p:nvPr>
        </p:nvSpPr>
        <p:spPr>
          <a:xfrm>
            <a:off x="935046" y="4416442"/>
            <a:ext cx="5140324" cy="4183063"/>
          </a:xfrm>
          <a:noFill/>
          <a:ln/>
        </p:spPr>
        <p:txBody>
          <a:bodyPr/>
          <a:lstStyle/>
          <a:p>
            <a:pPr eaLnBrk="1" hangingPunct="1"/>
            <a:endParaRPr lang="en-US" baseline="0" dirty="0"/>
          </a:p>
          <a:p>
            <a:pPr eaLnBrk="1" hangingPunct="1"/>
            <a:endParaRPr lang="en-US" baseline="0" dirty="0"/>
          </a:p>
        </p:txBody>
      </p:sp>
    </p:spTree>
    <p:extLst>
      <p:ext uri="{BB962C8B-B14F-4D97-AF65-F5344CB8AC3E}">
        <p14:creationId xmlns:p14="http://schemas.microsoft.com/office/powerpoint/2010/main" val="20183818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443843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7004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6</a:t>
            </a:fld>
            <a:endParaRPr lang="en-US" dirty="0"/>
          </a:p>
        </p:txBody>
      </p:sp>
    </p:spTree>
    <p:extLst>
      <p:ext uri="{BB962C8B-B14F-4D97-AF65-F5344CB8AC3E}">
        <p14:creationId xmlns:p14="http://schemas.microsoft.com/office/powerpoint/2010/main" val="323269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674842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74679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000937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about the BARC Foundation fund? Is that money co-mingled in this special revenue fund? –PF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5441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81234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8746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909929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DA7A8-087F-486D-BEAF-9C2CB574E6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7603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7</a:t>
            </a:fld>
            <a:endParaRPr lang="en-US" dirty="0"/>
          </a:p>
        </p:txBody>
      </p:sp>
    </p:spTree>
    <p:extLst>
      <p:ext uri="{BB962C8B-B14F-4D97-AF65-F5344CB8AC3E}">
        <p14:creationId xmlns:p14="http://schemas.microsoft.com/office/powerpoint/2010/main" val="68284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8</a:t>
            </a:fld>
            <a:endParaRPr lang="en-US" dirty="0"/>
          </a:p>
        </p:txBody>
      </p:sp>
    </p:spTree>
    <p:extLst>
      <p:ext uri="{BB962C8B-B14F-4D97-AF65-F5344CB8AC3E}">
        <p14:creationId xmlns:p14="http://schemas.microsoft.com/office/powerpoint/2010/main" val="315366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DA7A8-087F-486D-BEAF-9C2CB574E6D0}" type="slidenum">
              <a:rPr lang="en-US" smtClean="0"/>
              <a:pPr>
                <a:defRPr/>
              </a:pPr>
              <a:t>9</a:t>
            </a:fld>
            <a:endParaRPr lang="en-US" dirty="0"/>
          </a:p>
        </p:txBody>
      </p:sp>
    </p:spTree>
    <p:extLst>
      <p:ext uri="{BB962C8B-B14F-4D97-AF65-F5344CB8AC3E}">
        <p14:creationId xmlns:p14="http://schemas.microsoft.com/office/powerpoint/2010/main" val="3293331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pen"/>
          <p:cNvPicPr>
            <a:picLocks noChangeAspect="1" noChangeArrowheads="1"/>
          </p:cNvPicPr>
          <p:nvPr/>
        </p:nvPicPr>
        <p:blipFill>
          <a:blip r:embed="rId3" cstate="print"/>
          <a:srcRect/>
          <a:stretch>
            <a:fillRect/>
          </a:stretch>
        </p:blipFill>
        <p:spPr bwMode="auto">
          <a:xfrm>
            <a:off x="0" y="0"/>
            <a:ext cx="9144000" cy="2109788"/>
          </a:xfrm>
          <a:prstGeom prst="rect">
            <a:avLst/>
          </a:prstGeom>
          <a:noFill/>
          <a:ln w="9525">
            <a:noFill/>
            <a:miter lim="800000"/>
            <a:headEnd/>
            <a:tailEnd/>
          </a:ln>
        </p:spPr>
      </p:pic>
      <p:sp>
        <p:nvSpPr>
          <p:cNvPr id="5" name="Text Box 12"/>
          <p:cNvSpPr txBox="1">
            <a:spLocks noChangeArrowheads="1"/>
          </p:cNvSpPr>
          <p:nvPr userDrawn="1"/>
        </p:nvSpPr>
        <p:spPr bwMode="auto">
          <a:xfrm>
            <a:off x="3375025" y="795338"/>
            <a:ext cx="4551363" cy="519112"/>
          </a:xfrm>
          <a:prstGeom prst="rect">
            <a:avLst/>
          </a:prstGeom>
          <a:noFill/>
          <a:ln w="9525">
            <a:noFill/>
            <a:miter lim="800000"/>
            <a:headEnd/>
            <a:tailEnd/>
          </a:ln>
          <a:effectLst/>
        </p:spPr>
        <p:txBody>
          <a:bodyPr>
            <a:spAutoFit/>
          </a:bodyPr>
          <a:lstStyle/>
          <a:p>
            <a:pPr algn="r">
              <a:defRPr/>
            </a:pPr>
            <a:r>
              <a:rPr lang="en-US" sz="2800" b="1" dirty="0">
                <a:solidFill>
                  <a:srgbClr val="000099"/>
                </a:solidFill>
                <a:effectLst/>
                <a:cs typeface="+mn-cs"/>
              </a:rPr>
              <a:t>Finance Department</a:t>
            </a:r>
          </a:p>
        </p:txBody>
      </p:sp>
      <p:pic>
        <p:nvPicPr>
          <p:cNvPr id="6" name="Picture 13" descr="cohlogo"/>
          <p:cNvPicPr>
            <a:picLocks noChangeAspect="1" noChangeArrowheads="1"/>
          </p:cNvPicPr>
          <p:nvPr userDrawn="1"/>
        </p:nvPicPr>
        <p:blipFill>
          <a:blip r:embed="rId4" cstate="print"/>
          <a:srcRect/>
          <a:stretch>
            <a:fillRect/>
          </a:stretch>
        </p:blipFill>
        <p:spPr bwMode="auto">
          <a:xfrm>
            <a:off x="8048625" y="574675"/>
            <a:ext cx="962025" cy="962025"/>
          </a:xfrm>
          <a:prstGeom prst="rect">
            <a:avLst/>
          </a:prstGeom>
          <a:noFill/>
          <a:ln w="9525">
            <a:noFill/>
            <a:miter lim="800000"/>
            <a:headEnd/>
            <a:tailEnd/>
          </a:ln>
        </p:spPr>
      </p:pic>
      <p:sp>
        <p:nvSpPr>
          <p:cNvPr id="527362" name="Rectangle 2"/>
          <p:cNvSpPr>
            <a:spLocks noGrp="1" noChangeArrowheads="1"/>
          </p:cNvSpPr>
          <p:nvPr>
            <p:ph type="ctrTitle"/>
          </p:nvPr>
        </p:nvSpPr>
        <p:spPr>
          <a:xfrm>
            <a:off x="762000" y="3048000"/>
            <a:ext cx="7391400" cy="1143000"/>
          </a:xfrm>
        </p:spPr>
        <p:txBody>
          <a:bodyPr/>
          <a:lstStyle>
            <a:lvl1pPr algn="ctr">
              <a:defRPr/>
            </a:lvl1pPr>
          </a:lstStyle>
          <a:p>
            <a:r>
              <a:rPr lang="en-US"/>
              <a:t>Click to edit Master title style</a:t>
            </a:r>
          </a:p>
        </p:txBody>
      </p:sp>
      <p:sp>
        <p:nvSpPr>
          <p:cNvPr id="527363" name="Rectangle 3"/>
          <p:cNvSpPr>
            <a:spLocks noGrp="1" noChangeArrowheads="1"/>
          </p:cNvSpPr>
          <p:nvPr>
            <p:ph type="subTitle" idx="1"/>
          </p:nvPr>
        </p:nvSpPr>
        <p:spPr>
          <a:xfrm>
            <a:off x="1447800" y="4686300"/>
            <a:ext cx="6019800" cy="1028700"/>
          </a:xfrm>
        </p:spPr>
        <p:txBody>
          <a:bodyPr/>
          <a:lstStyle>
            <a:lvl1pPr marL="0" indent="0" algn="ctr">
              <a:spcAft>
                <a:spcPct val="70000"/>
              </a:spcAft>
              <a:buFontTx/>
              <a:buNone/>
              <a:defRPr sz="2400"/>
            </a:lvl1pPr>
          </a:lstStyle>
          <a:p>
            <a:r>
              <a:rPr lang="en-US"/>
              <a:t>Click to edit Master subtitle style</a:t>
            </a:r>
          </a:p>
        </p:txBody>
      </p:sp>
      <p:sp>
        <p:nvSpPr>
          <p:cNvPr id="7" name="Rectangle 4"/>
          <p:cNvSpPr>
            <a:spLocks noGrp="1" noChangeArrowheads="1"/>
          </p:cNvSpPr>
          <p:nvPr>
            <p:ph type="dt" sz="half" idx="10"/>
          </p:nvPr>
        </p:nvSpPr>
        <p:spPr>
          <a:xfrm>
            <a:off x="0" y="6553200"/>
            <a:ext cx="1905000" cy="304800"/>
          </a:xfrm>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2133600" y="6553200"/>
            <a:ext cx="4800600" cy="304800"/>
          </a:xfrm>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C4A84C32-47AF-476A-9A53-403FDC1CE7B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C3041869-4729-4E6F-A9BB-EB200A22F99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1750"/>
            <a:ext cx="1809750" cy="6521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1750"/>
            <a:ext cx="5276850" cy="652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ABB1C516-1077-4FEF-9AD9-EC305AAEBC3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pen"/>
          <p:cNvPicPr>
            <a:picLocks noChangeAspect="1" noChangeArrowheads="1"/>
          </p:cNvPicPr>
          <p:nvPr userDrawn="1"/>
        </p:nvPicPr>
        <p:blipFill>
          <a:blip r:embed="rId3" cstate="print"/>
          <a:srcRect/>
          <a:stretch>
            <a:fillRect/>
          </a:stretch>
        </p:blipFill>
        <p:spPr bwMode="auto">
          <a:xfrm>
            <a:off x="0" y="501650"/>
            <a:ext cx="9144000" cy="1608138"/>
          </a:xfrm>
          <a:prstGeom prst="rect">
            <a:avLst/>
          </a:prstGeom>
          <a:noFill/>
          <a:ln w="9525">
            <a:noFill/>
            <a:miter lim="800000"/>
            <a:headEnd/>
            <a:tailEnd/>
          </a:ln>
        </p:spPr>
      </p:pic>
      <p:pic>
        <p:nvPicPr>
          <p:cNvPr id="5" name="Picture 8" descr="pen"/>
          <p:cNvPicPr>
            <a:picLocks noChangeAspect="1" noChangeArrowheads="1"/>
          </p:cNvPicPr>
          <p:nvPr userDrawn="1"/>
        </p:nvPicPr>
        <p:blipFill>
          <a:blip r:embed="rId3" cstate="print"/>
          <a:srcRect/>
          <a:stretch>
            <a:fillRect/>
          </a:stretch>
        </p:blipFill>
        <p:spPr bwMode="auto">
          <a:xfrm>
            <a:off x="0" y="0"/>
            <a:ext cx="9144000" cy="2109788"/>
          </a:xfrm>
          <a:prstGeom prst="rect">
            <a:avLst/>
          </a:prstGeom>
          <a:noFill/>
          <a:ln w="9525">
            <a:noFill/>
            <a:miter lim="800000"/>
            <a:headEnd/>
            <a:tailEnd/>
          </a:ln>
        </p:spPr>
      </p:pic>
      <p:pic>
        <p:nvPicPr>
          <p:cNvPr id="7" name="Picture 10" descr="cohlogo"/>
          <p:cNvPicPr>
            <a:picLocks noChangeAspect="1" noChangeArrowheads="1"/>
          </p:cNvPicPr>
          <p:nvPr userDrawn="1"/>
        </p:nvPicPr>
        <p:blipFill>
          <a:blip r:embed="rId4" cstate="print"/>
          <a:srcRect/>
          <a:stretch>
            <a:fillRect/>
          </a:stretch>
        </p:blipFill>
        <p:spPr bwMode="auto">
          <a:xfrm>
            <a:off x="8048625" y="574675"/>
            <a:ext cx="962025" cy="962025"/>
          </a:xfrm>
          <a:prstGeom prst="rect">
            <a:avLst/>
          </a:prstGeom>
          <a:noFill/>
          <a:ln w="9525">
            <a:noFill/>
            <a:miter lim="800000"/>
            <a:headEnd/>
            <a:tailEnd/>
          </a:ln>
        </p:spPr>
      </p:pic>
      <p:sp>
        <p:nvSpPr>
          <p:cNvPr id="796674" name="Rectangle 2"/>
          <p:cNvSpPr>
            <a:spLocks noGrp="1" noChangeArrowheads="1"/>
          </p:cNvSpPr>
          <p:nvPr>
            <p:ph type="ctrTitle"/>
          </p:nvPr>
        </p:nvSpPr>
        <p:spPr>
          <a:xfrm>
            <a:off x="762000" y="3048000"/>
            <a:ext cx="7391400" cy="1143000"/>
          </a:xfrm>
        </p:spPr>
        <p:txBody>
          <a:bodyPr/>
          <a:lstStyle>
            <a:lvl1pPr algn="ctr">
              <a:defRPr sz="3600"/>
            </a:lvl1pPr>
          </a:lstStyle>
          <a:p>
            <a:r>
              <a:rPr lang="en-US"/>
              <a:t>Click to edit Master title style</a:t>
            </a:r>
          </a:p>
        </p:txBody>
      </p:sp>
      <p:sp>
        <p:nvSpPr>
          <p:cNvPr id="796675" name="Rectangle 3"/>
          <p:cNvSpPr>
            <a:spLocks noGrp="1" noChangeArrowheads="1"/>
          </p:cNvSpPr>
          <p:nvPr>
            <p:ph type="subTitle" idx="1"/>
          </p:nvPr>
        </p:nvSpPr>
        <p:spPr>
          <a:xfrm>
            <a:off x="1447800" y="4686300"/>
            <a:ext cx="6019800" cy="1028700"/>
          </a:xfrm>
        </p:spPr>
        <p:txBody>
          <a:bodyPr/>
          <a:lstStyle>
            <a:lvl1pPr marL="0" indent="0" algn="ctr">
              <a:spcAft>
                <a:spcPct val="70000"/>
              </a:spcAft>
              <a:buFontTx/>
              <a:buNone/>
              <a:defRPr sz="2400"/>
            </a:lvl1pPr>
          </a:lstStyle>
          <a:p>
            <a:r>
              <a:rPr lang="en-US"/>
              <a:t>Click to edit Master subtitle style</a:t>
            </a:r>
          </a:p>
        </p:txBody>
      </p:sp>
      <p:sp>
        <p:nvSpPr>
          <p:cNvPr id="8" name="Rectangle 4"/>
          <p:cNvSpPr>
            <a:spLocks noGrp="1" noChangeArrowheads="1"/>
          </p:cNvSpPr>
          <p:nvPr>
            <p:ph type="dt" sz="half" idx="10"/>
          </p:nvPr>
        </p:nvSpPr>
        <p:spPr>
          <a:xfrm>
            <a:off x="0" y="6553200"/>
            <a:ext cx="1905000" cy="304800"/>
          </a:xfrm>
        </p:spPr>
        <p:txBody>
          <a:bodyPr/>
          <a:lstStyle>
            <a:lvl1pPr>
              <a:defRPr/>
            </a:lvl1pPr>
          </a:lstStyle>
          <a:p>
            <a:pPr>
              <a:defRPr/>
            </a:pPr>
            <a:endParaRPr lang="en-US" dirty="0"/>
          </a:p>
        </p:txBody>
      </p:sp>
      <p:sp>
        <p:nvSpPr>
          <p:cNvPr id="9" name="Rectangle 5"/>
          <p:cNvSpPr>
            <a:spLocks noGrp="1" noChangeArrowheads="1"/>
          </p:cNvSpPr>
          <p:nvPr>
            <p:ph type="ftr" sz="quarter" idx="11"/>
          </p:nvPr>
        </p:nvSpPr>
        <p:spPr>
          <a:xfrm>
            <a:off x="2133600" y="6553200"/>
            <a:ext cx="4800600" cy="304800"/>
          </a:xfrm>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p:txBody>
          <a:bodyPr/>
          <a:lstStyle>
            <a:lvl1pPr>
              <a:defRPr/>
            </a:lvl1pPr>
          </a:lstStyle>
          <a:p>
            <a:pPr>
              <a:defRPr/>
            </a:pPr>
            <a:fld id="{98B3A5D9-FC70-428B-95C5-BC20150EBC80}" type="slidenum">
              <a:rPr lang="en-US"/>
              <a:pPr>
                <a:defRPr/>
              </a:pPr>
              <a:t>‹#›</a:t>
            </a:fld>
            <a:endParaRPr lang="en-US" dirty="0"/>
          </a:p>
        </p:txBody>
      </p:sp>
      <p:pic>
        <p:nvPicPr>
          <p:cNvPr id="1029"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25" y="-4762"/>
            <a:ext cx="91440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userDrawn="1"/>
        </p:nvSpPr>
        <p:spPr bwMode="auto">
          <a:xfrm>
            <a:off x="4572000" y="795338"/>
            <a:ext cx="4357688" cy="519112"/>
          </a:xfrm>
          <a:prstGeom prst="rect">
            <a:avLst/>
          </a:prstGeom>
          <a:noFill/>
          <a:ln w="9525">
            <a:noFill/>
            <a:miter lim="800000"/>
            <a:headEnd/>
            <a:tailEnd/>
          </a:ln>
          <a:effectLst/>
        </p:spPr>
        <p:txBody>
          <a:bodyPr wrap="square">
            <a:spAutoFit/>
          </a:bodyPr>
          <a:lstStyle/>
          <a:p>
            <a:pPr algn="ctr">
              <a:defRPr/>
            </a:pPr>
            <a:r>
              <a:rPr lang="en-US" sz="2800" b="1" dirty="0">
                <a:solidFill>
                  <a:schemeClr val="tx1"/>
                </a:solidFill>
                <a:effectLst/>
                <a:latin typeface="Arial Black" pitchFamily="34" charset="0"/>
                <a:cs typeface="+mn-cs"/>
              </a:rPr>
              <a:t>Finance Department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07FAFE86-2E5F-492B-A0AC-F4073EBD1C5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78547042-565D-442A-A01A-404F97C0611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0C69B777-A921-4A7F-8EAA-CB355C40292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2352836C-1BBA-4FA8-9B0F-C6592895C7D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1E16B2B3-80E1-42C9-9C12-512841DDCD5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E5EAAB19-141E-4A6E-8633-1F47159827D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B876859E-B5C8-4D41-AFB4-2B741207B80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63914C0F-7A6D-4FA6-A7D3-48CA574D118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5E8CD592-9D0D-4149-8B19-E062EC4978F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B94E56D-7A26-4D04-A669-7F952E1BDF4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1750"/>
            <a:ext cx="1809750" cy="6521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1750"/>
            <a:ext cx="5276850" cy="652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486DC6EA-74DD-4FC3-8A10-A7BC32F9A14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50685FD8-97EA-44CE-83A4-BF6D5415F63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29D8200A-DF27-4B20-8923-2D4938FF32F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5A1118DF-03C9-44C0-8C53-216DE2E2101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85D014CE-7354-4FDC-80B3-C43567E241B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2A4CD0F9-5CA1-427D-9E82-95D43AA4D91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68C4CDBE-72E6-4440-9D62-D578493482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7178227-97BB-4CCB-9889-A99F9322673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9.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8.jpeg"/><Relationship Id="rId2" Type="http://schemas.openxmlformats.org/officeDocument/2006/relationships/slideLayout" Target="../slideLayouts/slideLayout13.xml"/><Relationship Id="rId16"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19" Type="http://schemas.openxmlformats.org/officeDocument/2006/relationships/image" Target="../media/image10.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6354" name="Rectangle 18"/>
          <p:cNvSpPr>
            <a:spLocks noChangeArrowheads="1"/>
          </p:cNvSpPr>
          <p:nvPr/>
        </p:nvSpPr>
        <p:spPr bwMode="auto">
          <a:xfrm>
            <a:off x="-1566863" y="1295400"/>
            <a:ext cx="11385551" cy="5791200"/>
          </a:xfrm>
          <a:prstGeom prst="rect">
            <a:avLst/>
          </a:prstGeom>
          <a:solidFill>
            <a:srgbClr val="FFFFFF"/>
          </a:solidFill>
          <a:ln w="19050" algn="ctr">
            <a:noFill/>
            <a:miter lim="800000"/>
            <a:headEnd type="none" w="sm" len="sm"/>
            <a:tailEnd type="none" w="sm" len="sm"/>
          </a:ln>
          <a:effectLst/>
        </p:spPr>
        <p:txBody>
          <a:bodyPr wrap="none" anchor="ctr"/>
          <a:lstStyle/>
          <a:p>
            <a:pPr>
              <a:defRPr/>
            </a:pPr>
            <a:endParaRPr lang="en-US" dirty="0">
              <a:cs typeface="+mn-cs"/>
            </a:endParaRPr>
          </a:p>
        </p:txBody>
      </p:sp>
      <p:sp>
        <p:nvSpPr>
          <p:cNvPr id="526355" name="Rectangle 19"/>
          <p:cNvSpPr>
            <a:spLocks noChangeArrowheads="1"/>
          </p:cNvSpPr>
          <p:nvPr/>
        </p:nvSpPr>
        <p:spPr bwMode="auto">
          <a:xfrm>
            <a:off x="1633538" y="0"/>
            <a:ext cx="7510462" cy="1298575"/>
          </a:xfrm>
          <a:prstGeom prst="rect">
            <a:avLst/>
          </a:prstGeom>
          <a:solidFill>
            <a:srgbClr val="DDDDDD"/>
          </a:solidFill>
          <a:ln w="19050" algn="ctr">
            <a:noFill/>
            <a:miter lim="800000"/>
            <a:headEnd type="none" w="sm" len="sm"/>
            <a:tailEnd type="none" w="sm" len="sm"/>
          </a:ln>
          <a:effectLst/>
        </p:spPr>
        <p:txBody>
          <a:bodyPr wrap="none" anchor="ctr"/>
          <a:lstStyle/>
          <a:p>
            <a:pPr>
              <a:defRPr/>
            </a:pPr>
            <a:endParaRPr lang="en-US" dirty="0">
              <a:cs typeface="+mn-cs"/>
            </a:endParaRPr>
          </a:p>
        </p:txBody>
      </p:sp>
      <p:sp>
        <p:nvSpPr>
          <p:cNvPr id="1028" name="Rectangle 2"/>
          <p:cNvSpPr>
            <a:spLocks noGrp="1" noChangeArrowheads="1"/>
          </p:cNvSpPr>
          <p:nvPr>
            <p:ph type="title"/>
          </p:nvPr>
        </p:nvSpPr>
        <p:spPr bwMode="auto">
          <a:xfrm>
            <a:off x="1752600" y="3175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1752600" y="1447800"/>
            <a:ext cx="7239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6340" name="Rectangle 4"/>
          <p:cNvSpPr>
            <a:spLocks noGrp="1" noChangeArrowheads="1"/>
          </p:cNvSpPr>
          <p:nvPr>
            <p:ph type="dt" sz="half" idx="2"/>
          </p:nvPr>
        </p:nvSpPr>
        <p:spPr bwMode="auto">
          <a:xfrm>
            <a:off x="17526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cs typeface="+mn-cs"/>
              </a:defRPr>
            </a:lvl1pPr>
          </a:lstStyle>
          <a:p>
            <a:pPr>
              <a:defRPr/>
            </a:pPr>
            <a:endParaRPr lang="en-US" dirty="0"/>
          </a:p>
        </p:txBody>
      </p:sp>
      <p:sp>
        <p:nvSpPr>
          <p:cNvPr id="526341" name="Rectangle 5"/>
          <p:cNvSpPr>
            <a:spLocks noGrp="1" noChangeArrowheads="1"/>
          </p:cNvSpPr>
          <p:nvPr>
            <p:ph type="ftr" sz="quarter" idx="3"/>
          </p:nvPr>
        </p:nvSpPr>
        <p:spPr bwMode="auto">
          <a:xfrm>
            <a:off x="3962400" y="655320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cs typeface="+mn-cs"/>
              </a:defRPr>
            </a:lvl1pPr>
          </a:lstStyle>
          <a:p>
            <a:pPr>
              <a:defRPr/>
            </a:pPr>
            <a:endParaRPr lang="en-US" dirty="0"/>
          </a:p>
        </p:txBody>
      </p:sp>
      <p:sp>
        <p:nvSpPr>
          <p:cNvPr id="526345" name="Rectangle 9"/>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a:defRPr/>
            </a:pPr>
            <a:fld id="{E89B358F-8657-4FBB-A1C0-69E4F8805427}" type="slidenum">
              <a:rPr lang="en-US"/>
              <a:pPr>
                <a:defRPr/>
              </a:pPr>
              <a:t>‹#›</a:t>
            </a:fld>
            <a:endParaRPr lang="en-US" dirty="0"/>
          </a:p>
        </p:txBody>
      </p:sp>
      <p:sp>
        <p:nvSpPr>
          <p:cNvPr id="526348" name="Rectangle 12"/>
          <p:cNvSpPr>
            <a:spLocks noChangeArrowheads="1"/>
          </p:cNvSpPr>
          <p:nvPr/>
        </p:nvSpPr>
        <p:spPr bwMode="auto">
          <a:xfrm>
            <a:off x="571500" y="6229350"/>
            <a:ext cx="184150" cy="488950"/>
          </a:xfrm>
          <a:prstGeom prst="rect">
            <a:avLst/>
          </a:prstGeom>
          <a:noFill/>
          <a:ln w="12700">
            <a:noFill/>
            <a:miter lim="800000"/>
            <a:headEnd type="none" w="sm" len="sm"/>
            <a:tailEnd type="none" w="sm" len="sm"/>
          </a:ln>
          <a:effectLst/>
        </p:spPr>
        <p:txBody>
          <a:bodyPr wrap="none">
            <a:spAutoFit/>
          </a:bodyPr>
          <a:lstStyle/>
          <a:p>
            <a:pPr algn="l">
              <a:defRPr/>
            </a:pPr>
            <a:endParaRPr lang="en-US" sz="2600" b="1" dirty="0">
              <a:solidFill>
                <a:schemeClr val="bg1"/>
              </a:solidFill>
              <a:effectLst/>
              <a:cs typeface="+mn-cs"/>
            </a:endParaRPr>
          </a:p>
        </p:txBody>
      </p:sp>
      <p:sp>
        <p:nvSpPr>
          <p:cNvPr id="526353" name="Rectangle 17"/>
          <p:cNvSpPr>
            <a:spLocks noChangeArrowheads="1"/>
          </p:cNvSpPr>
          <p:nvPr/>
        </p:nvSpPr>
        <p:spPr bwMode="auto">
          <a:xfrm>
            <a:off x="319088" y="231775"/>
            <a:ext cx="1077912" cy="987425"/>
          </a:xfrm>
          <a:prstGeom prst="rect">
            <a:avLst/>
          </a:prstGeom>
          <a:solidFill>
            <a:srgbClr val="000080"/>
          </a:solidFill>
          <a:ln w="19050">
            <a:solidFill>
              <a:srgbClr val="FFFFFF"/>
            </a:solidFill>
            <a:miter lim="800000"/>
            <a:headEnd/>
            <a:tailEnd/>
          </a:ln>
          <a:effectLst/>
        </p:spPr>
        <p:txBody>
          <a:bodyPr wrap="none" anchor="ctr"/>
          <a:lstStyle/>
          <a:p>
            <a:pPr>
              <a:defRPr/>
            </a:pPr>
            <a:endParaRPr lang="en-US" dirty="0">
              <a:cs typeface="+mn-cs"/>
            </a:endParaRPr>
          </a:p>
        </p:txBody>
      </p:sp>
      <p:pic>
        <p:nvPicPr>
          <p:cNvPr id="1035" name="Picture 16" descr="City%2Bof%2BHouston%2BSeal blue"/>
          <p:cNvPicPr>
            <a:picLocks noChangeArrowheads="1"/>
          </p:cNvPicPr>
          <p:nvPr/>
        </p:nvPicPr>
        <p:blipFill>
          <a:blip r:embed="rId14" cstate="print"/>
          <a:srcRect/>
          <a:stretch>
            <a:fillRect/>
          </a:stretch>
        </p:blipFill>
        <p:spPr bwMode="auto">
          <a:xfrm>
            <a:off x="319088" y="228600"/>
            <a:ext cx="1077912" cy="1066800"/>
          </a:xfrm>
          <a:prstGeom prst="rect">
            <a:avLst/>
          </a:prstGeom>
          <a:noFill/>
          <a:ln w="9525">
            <a:noFill/>
            <a:miter lim="800000"/>
            <a:headEnd/>
            <a:tailEnd/>
          </a:ln>
        </p:spPr>
      </p:pic>
      <p:sp>
        <p:nvSpPr>
          <p:cNvPr id="526356" name="Rectangle 20"/>
          <p:cNvSpPr>
            <a:spLocks noChangeArrowheads="1"/>
          </p:cNvSpPr>
          <p:nvPr/>
        </p:nvSpPr>
        <p:spPr bwMode="auto">
          <a:xfrm>
            <a:off x="0" y="0"/>
            <a:ext cx="96838" cy="1298575"/>
          </a:xfrm>
          <a:prstGeom prst="rect">
            <a:avLst/>
          </a:prstGeom>
          <a:solidFill>
            <a:srgbClr val="DDDDDD"/>
          </a:solidFill>
          <a:ln w="19050" algn="ctr">
            <a:noFill/>
            <a:miter lim="800000"/>
            <a:headEnd type="none" w="sm" len="sm"/>
            <a:tailEnd type="none" w="sm" len="sm"/>
          </a:ln>
          <a:effectLst/>
        </p:spPr>
        <p:txBody>
          <a:bodyPr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4136"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cs typeface="Arial" charset="0"/>
        </a:defRPr>
      </a:lvl2pPr>
      <a:lvl3pPr algn="l" rtl="0" eaLnBrk="0" fontAlgn="base" hangingPunct="0">
        <a:spcBef>
          <a:spcPct val="0"/>
        </a:spcBef>
        <a:spcAft>
          <a:spcPct val="0"/>
        </a:spcAft>
        <a:defRPr sz="3200">
          <a:solidFill>
            <a:schemeClr val="tx2"/>
          </a:solidFill>
          <a:latin typeface="Arial" charset="0"/>
          <a:cs typeface="Arial" charset="0"/>
        </a:defRPr>
      </a:lvl3pPr>
      <a:lvl4pPr algn="l" rtl="0" eaLnBrk="0" fontAlgn="base" hangingPunct="0">
        <a:spcBef>
          <a:spcPct val="0"/>
        </a:spcBef>
        <a:spcAft>
          <a:spcPct val="0"/>
        </a:spcAft>
        <a:defRPr sz="3200">
          <a:solidFill>
            <a:schemeClr val="tx2"/>
          </a:solidFill>
          <a:latin typeface="Arial" charset="0"/>
          <a:cs typeface="Arial" charset="0"/>
        </a:defRPr>
      </a:lvl4pPr>
      <a:lvl5pPr algn="l" rtl="0" eaLnBrk="0" fontAlgn="base" hangingPunct="0">
        <a:spcBef>
          <a:spcPct val="0"/>
        </a:spcBef>
        <a:spcAft>
          <a:spcPct val="0"/>
        </a:spcAft>
        <a:defRPr sz="3200">
          <a:solidFill>
            <a:schemeClr val="tx2"/>
          </a:solidFill>
          <a:latin typeface="Arial" charset="0"/>
          <a:cs typeface="Arial" charset="0"/>
        </a:defRPr>
      </a:lvl5pPr>
      <a:lvl6pPr marL="457200" algn="l" rtl="0" fontAlgn="base">
        <a:spcBef>
          <a:spcPct val="0"/>
        </a:spcBef>
        <a:spcAft>
          <a:spcPct val="0"/>
        </a:spcAft>
        <a:defRPr sz="3200">
          <a:solidFill>
            <a:schemeClr val="tx2"/>
          </a:solidFill>
          <a:latin typeface="Arial" charset="0"/>
          <a:cs typeface="Arial" charset="0"/>
        </a:defRPr>
      </a:lvl6pPr>
      <a:lvl7pPr marL="914400" algn="l" rtl="0" fontAlgn="base">
        <a:spcBef>
          <a:spcPct val="0"/>
        </a:spcBef>
        <a:spcAft>
          <a:spcPct val="0"/>
        </a:spcAft>
        <a:defRPr sz="3200">
          <a:solidFill>
            <a:schemeClr val="tx2"/>
          </a:solidFill>
          <a:latin typeface="Arial" charset="0"/>
          <a:cs typeface="Arial" charset="0"/>
        </a:defRPr>
      </a:lvl7pPr>
      <a:lvl8pPr marL="1371600" algn="l" rtl="0" fontAlgn="base">
        <a:spcBef>
          <a:spcPct val="0"/>
        </a:spcBef>
        <a:spcAft>
          <a:spcPct val="0"/>
        </a:spcAft>
        <a:defRPr sz="3200">
          <a:solidFill>
            <a:schemeClr val="tx2"/>
          </a:solidFill>
          <a:latin typeface="Arial" charset="0"/>
          <a:cs typeface="Arial" charset="0"/>
        </a:defRPr>
      </a:lvl8pPr>
      <a:lvl9pPr marL="1828800" algn="l"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3175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752600" y="1447800"/>
            <a:ext cx="7239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95652" name="Rectangle 4"/>
          <p:cNvSpPr>
            <a:spLocks noGrp="1" noChangeArrowheads="1"/>
          </p:cNvSpPr>
          <p:nvPr>
            <p:ph type="dt" sz="half" idx="2"/>
          </p:nvPr>
        </p:nvSpPr>
        <p:spPr bwMode="auto">
          <a:xfrm>
            <a:off x="17526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cs typeface="+mn-cs"/>
              </a:defRPr>
            </a:lvl1pPr>
          </a:lstStyle>
          <a:p>
            <a:pPr>
              <a:defRPr/>
            </a:pPr>
            <a:endParaRPr lang="en-US" dirty="0"/>
          </a:p>
        </p:txBody>
      </p:sp>
      <p:sp>
        <p:nvSpPr>
          <p:cNvPr id="795653" name="Rectangle 5"/>
          <p:cNvSpPr>
            <a:spLocks noGrp="1" noChangeArrowheads="1"/>
          </p:cNvSpPr>
          <p:nvPr>
            <p:ph type="ftr" sz="quarter" idx="3"/>
          </p:nvPr>
        </p:nvSpPr>
        <p:spPr bwMode="auto">
          <a:xfrm>
            <a:off x="3962400" y="655320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cs typeface="+mn-cs"/>
              </a:defRPr>
            </a:lvl1pPr>
          </a:lstStyle>
          <a:p>
            <a:pPr>
              <a:defRPr/>
            </a:pPr>
            <a:endParaRPr lang="en-US" dirty="0"/>
          </a:p>
        </p:txBody>
      </p:sp>
      <p:sp>
        <p:nvSpPr>
          <p:cNvPr id="795654" name="Rectangle 6"/>
          <p:cNvSpPr>
            <a:spLocks noChangeArrowheads="1"/>
          </p:cNvSpPr>
          <p:nvPr/>
        </p:nvSpPr>
        <p:spPr bwMode="auto">
          <a:xfrm>
            <a:off x="319088" y="231775"/>
            <a:ext cx="1077912" cy="1485900"/>
          </a:xfrm>
          <a:prstGeom prst="rect">
            <a:avLst/>
          </a:prstGeom>
          <a:solidFill>
            <a:srgbClr val="000080"/>
          </a:solidFill>
          <a:ln w="9525">
            <a:noFill/>
            <a:miter lim="800000"/>
            <a:headEnd/>
            <a:tailEnd/>
          </a:ln>
          <a:effectLst/>
        </p:spPr>
        <p:txBody>
          <a:bodyPr wrap="none" anchor="ctr"/>
          <a:lstStyle/>
          <a:p>
            <a:pPr>
              <a:defRPr/>
            </a:pPr>
            <a:endParaRPr lang="en-US" dirty="0">
              <a:cs typeface="+mn-cs"/>
            </a:endParaRPr>
          </a:p>
        </p:txBody>
      </p:sp>
      <p:pic>
        <p:nvPicPr>
          <p:cNvPr id="2055" name="Picture 7" descr="City%2Bof%2BHouston%2BSeal blue"/>
          <p:cNvPicPr>
            <a:picLocks noChangeAspect="1" noChangeArrowheads="1"/>
          </p:cNvPicPr>
          <p:nvPr/>
        </p:nvPicPr>
        <p:blipFill>
          <a:blip r:embed="rId14" cstate="print"/>
          <a:srcRect/>
          <a:stretch>
            <a:fillRect/>
          </a:stretch>
        </p:blipFill>
        <p:spPr bwMode="auto">
          <a:xfrm>
            <a:off x="358775" y="476250"/>
            <a:ext cx="979488" cy="990600"/>
          </a:xfrm>
          <a:prstGeom prst="rect">
            <a:avLst/>
          </a:prstGeom>
          <a:noFill/>
          <a:ln w="9525">
            <a:noFill/>
            <a:miter lim="800000"/>
            <a:headEnd/>
            <a:tailEnd/>
          </a:ln>
        </p:spPr>
      </p:pic>
      <p:pic>
        <p:nvPicPr>
          <p:cNvPr id="2056" name="Picture 8" descr="houston-skyline-night"/>
          <p:cNvPicPr>
            <a:picLocks noChangeArrowheads="1"/>
          </p:cNvPicPr>
          <p:nvPr/>
        </p:nvPicPr>
        <p:blipFill>
          <a:blip r:embed="rId15" cstate="print"/>
          <a:srcRect/>
          <a:stretch>
            <a:fillRect/>
          </a:stretch>
        </p:blipFill>
        <p:spPr bwMode="auto">
          <a:xfrm>
            <a:off x="319088" y="3490913"/>
            <a:ext cx="1069975" cy="1490662"/>
          </a:xfrm>
          <a:prstGeom prst="rect">
            <a:avLst/>
          </a:prstGeom>
          <a:noFill/>
          <a:ln w="9525">
            <a:noFill/>
            <a:miter lim="800000"/>
            <a:headEnd/>
            <a:tailEnd/>
          </a:ln>
        </p:spPr>
      </p:pic>
      <p:sp>
        <p:nvSpPr>
          <p:cNvPr id="795657" name="Rectangle 9"/>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a:defRPr/>
            </a:pPr>
            <a:fld id="{1091C99C-1D27-45B1-A964-6880659FCFF3}" type="slidenum">
              <a:rPr lang="en-US"/>
              <a:pPr>
                <a:defRPr/>
              </a:pPr>
              <a:t>‹#›</a:t>
            </a:fld>
            <a:endParaRPr lang="en-US" dirty="0"/>
          </a:p>
        </p:txBody>
      </p:sp>
      <p:pic>
        <p:nvPicPr>
          <p:cNvPr id="2058" name="Picture 10" descr="pen_small"/>
          <p:cNvPicPr>
            <a:picLocks noChangeArrowheads="1"/>
          </p:cNvPicPr>
          <p:nvPr/>
        </p:nvPicPr>
        <p:blipFill>
          <a:blip r:embed="rId16" cstate="print"/>
          <a:srcRect/>
          <a:stretch>
            <a:fillRect/>
          </a:stretch>
        </p:blipFill>
        <p:spPr bwMode="auto">
          <a:xfrm>
            <a:off x="319088" y="1862138"/>
            <a:ext cx="1076325" cy="1493837"/>
          </a:xfrm>
          <a:prstGeom prst="rect">
            <a:avLst/>
          </a:prstGeom>
          <a:noFill/>
          <a:ln w="9525">
            <a:noFill/>
            <a:miter lim="800000"/>
            <a:headEnd/>
            <a:tailEnd/>
          </a:ln>
        </p:spPr>
      </p:pic>
      <p:pic>
        <p:nvPicPr>
          <p:cNvPr id="2059" name="Picture 11" descr="paper"/>
          <p:cNvPicPr>
            <a:picLocks noChangeArrowheads="1"/>
          </p:cNvPicPr>
          <p:nvPr/>
        </p:nvPicPr>
        <p:blipFill>
          <a:blip r:embed="rId17" cstate="print"/>
          <a:srcRect/>
          <a:stretch>
            <a:fillRect/>
          </a:stretch>
        </p:blipFill>
        <p:spPr bwMode="auto">
          <a:xfrm>
            <a:off x="282575" y="5103813"/>
            <a:ext cx="1143000" cy="1571625"/>
          </a:xfrm>
          <a:prstGeom prst="rect">
            <a:avLst/>
          </a:prstGeom>
          <a:noFill/>
          <a:ln w="9525">
            <a:noFill/>
            <a:miter lim="800000"/>
            <a:headEnd/>
            <a:tailEnd/>
          </a:ln>
        </p:spPr>
      </p:pic>
      <p:pic>
        <p:nvPicPr>
          <p:cNvPr id="2060" name="Picture 12" descr="houston-skyline-night"/>
          <p:cNvPicPr preferRelativeResize="0">
            <a:picLocks noChangeArrowheads="1"/>
          </p:cNvPicPr>
          <p:nvPr/>
        </p:nvPicPr>
        <p:blipFill>
          <a:blip r:embed="rId15" cstate="print"/>
          <a:srcRect/>
          <a:stretch>
            <a:fillRect/>
          </a:stretch>
        </p:blipFill>
        <p:spPr bwMode="auto">
          <a:xfrm>
            <a:off x="319088" y="3490913"/>
            <a:ext cx="1077912" cy="1490662"/>
          </a:xfrm>
          <a:prstGeom prst="rect">
            <a:avLst/>
          </a:prstGeom>
          <a:noFill/>
          <a:ln w="9525">
            <a:noFill/>
            <a:miter lim="800000"/>
            <a:headEnd/>
            <a:tailEnd/>
          </a:ln>
        </p:spPr>
      </p:pic>
      <p:pic>
        <p:nvPicPr>
          <p:cNvPr id="2062" name="Picture 14" descr="Paper"/>
          <p:cNvPicPr preferRelativeResize="0">
            <a:picLocks noChangeAspect="1" noChangeArrowheads="1"/>
          </p:cNvPicPr>
          <p:nvPr/>
        </p:nvPicPr>
        <p:blipFill>
          <a:blip r:embed="rId18" cstate="print"/>
          <a:srcRect/>
          <a:stretch>
            <a:fillRect/>
          </a:stretch>
        </p:blipFill>
        <p:spPr bwMode="auto">
          <a:xfrm>
            <a:off x="317500" y="5129213"/>
            <a:ext cx="1081088" cy="1512887"/>
          </a:xfrm>
          <a:prstGeom prst="rect">
            <a:avLst/>
          </a:prstGeom>
          <a:noFill/>
          <a:ln w="9525">
            <a:noFill/>
            <a:miter lim="800000"/>
            <a:headEnd/>
            <a:tailEnd/>
          </a:ln>
        </p:spPr>
      </p:pic>
      <p:sp>
        <p:nvSpPr>
          <p:cNvPr id="795663" name="Rectangle 15"/>
          <p:cNvSpPr>
            <a:spLocks noChangeArrowheads="1"/>
          </p:cNvSpPr>
          <p:nvPr/>
        </p:nvSpPr>
        <p:spPr bwMode="auto">
          <a:xfrm>
            <a:off x="571500" y="6229350"/>
            <a:ext cx="184150" cy="488950"/>
          </a:xfrm>
          <a:prstGeom prst="rect">
            <a:avLst/>
          </a:prstGeom>
          <a:noFill/>
          <a:ln w="12700">
            <a:noFill/>
            <a:miter lim="800000"/>
            <a:headEnd type="none" w="sm" len="sm"/>
            <a:tailEnd type="none" w="sm" len="sm"/>
          </a:ln>
          <a:effectLst/>
        </p:spPr>
        <p:txBody>
          <a:bodyPr wrap="none">
            <a:spAutoFit/>
          </a:bodyPr>
          <a:lstStyle/>
          <a:p>
            <a:pPr algn="l">
              <a:defRPr/>
            </a:pPr>
            <a:endParaRPr lang="en-US" sz="2600" b="1" dirty="0">
              <a:solidFill>
                <a:schemeClr val="bg1"/>
              </a:solidFill>
              <a:effectLst/>
              <a:cs typeface="+mn-cs"/>
            </a:endParaRPr>
          </a:p>
        </p:txBody>
      </p:sp>
      <p:pic>
        <p:nvPicPr>
          <p:cNvPr id="4"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9089" y="1862137"/>
            <a:ext cx="1077912" cy="149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7"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Grp="1" noChangeArrowheads="1"/>
          </p:cNvSpPr>
          <p:nvPr>
            <p:ph type="ctrTitle"/>
          </p:nvPr>
        </p:nvSpPr>
        <p:spPr>
          <a:xfrm>
            <a:off x="914400" y="2514600"/>
            <a:ext cx="7772400" cy="1470025"/>
          </a:xfrm>
        </p:spPr>
        <p:txBody>
          <a:bodyPr/>
          <a:lstStyle/>
          <a:p>
            <a:pPr eaLnBrk="1" hangingPunct="1"/>
            <a:r>
              <a:rPr lang="en-US" sz="3200" dirty="0"/>
              <a:t>Presentation to the City of Houston </a:t>
            </a:r>
            <a:br>
              <a:rPr lang="en-US" sz="3200" dirty="0"/>
            </a:br>
            <a:r>
              <a:rPr lang="en-US" sz="3200" dirty="0"/>
              <a:t>Budget and Fiscal Affairs Committee</a:t>
            </a:r>
          </a:p>
        </p:txBody>
      </p:sp>
      <p:sp>
        <p:nvSpPr>
          <p:cNvPr id="5123" name="Rectangle 14"/>
          <p:cNvSpPr>
            <a:spLocks noGrp="1" noChangeArrowheads="1"/>
          </p:cNvSpPr>
          <p:nvPr>
            <p:ph type="subTitle" idx="1"/>
          </p:nvPr>
        </p:nvSpPr>
        <p:spPr>
          <a:xfrm>
            <a:off x="1395412" y="4061603"/>
            <a:ext cx="6400800" cy="1676400"/>
          </a:xfrm>
          <a:noFill/>
        </p:spPr>
        <p:txBody>
          <a:bodyPr anchor="ctr" anchorCtr="1"/>
          <a:lstStyle/>
          <a:p>
            <a:pPr eaLnBrk="1" hangingPunct="1">
              <a:spcBef>
                <a:spcPct val="0"/>
              </a:spcBef>
              <a:spcAft>
                <a:spcPct val="0"/>
              </a:spcAft>
            </a:pPr>
            <a:r>
              <a:rPr lang="en-US" b="1" dirty="0"/>
              <a:t>Special Revenue Funds Review</a:t>
            </a:r>
          </a:p>
          <a:p>
            <a:pPr eaLnBrk="1" hangingPunct="1">
              <a:spcBef>
                <a:spcPct val="0"/>
              </a:spcBef>
              <a:spcAft>
                <a:spcPct val="0"/>
              </a:spcAft>
            </a:pPr>
            <a:endParaRPr lang="en-US" sz="2000" b="1" dirty="0"/>
          </a:p>
          <a:p>
            <a:pPr eaLnBrk="1" hangingPunct="1">
              <a:spcBef>
                <a:spcPct val="0"/>
              </a:spcBef>
              <a:spcAft>
                <a:spcPct val="0"/>
              </a:spcAft>
            </a:pPr>
            <a:r>
              <a:rPr lang="en-US" sz="2000" b="1" dirty="0"/>
              <a:t>December 12, 2017</a:t>
            </a:r>
          </a:p>
        </p:txBody>
      </p:sp>
      <p:sp>
        <p:nvSpPr>
          <p:cNvPr id="5124" name="Text Box 15"/>
          <p:cNvSpPr txBox="1">
            <a:spLocks noChangeArrowheads="1"/>
          </p:cNvSpPr>
          <p:nvPr/>
        </p:nvSpPr>
        <p:spPr bwMode="auto">
          <a:xfrm>
            <a:off x="3035976" y="5938024"/>
            <a:ext cx="3075074" cy="584775"/>
          </a:xfrm>
          <a:prstGeom prst="rect">
            <a:avLst/>
          </a:prstGeom>
          <a:noFill/>
          <a:ln w="9525">
            <a:noFill/>
            <a:miter lim="800000"/>
            <a:headEnd type="none" w="sm" len="sm"/>
            <a:tailEnd type="none" w="sm" len="sm"/>
          </a:ln>
        </p:spPr>
        <p:txBody>
          <a:bodyPr wrap="none">
            <a:spAutoFit/>
          </a:bodyPr>
          <a:lstStyle/>
          <a:p>
            <a:r>
              <a:rPr lang="en-US" sz="1600" b="1" dirty="0">
                <a:effectLst/>
              </a:rPr>
              <a:t>Tantri Emo, Interim Director</a:t>
            </a:r>
          </a:p>
          <a:p>
            <a:r>
              <a:rPr lang="en-US" sz="1600" b="1" dirty="0">
                <a:effectLst/>
              </a:rPr>
              <a:t>Will Jones, Assistant Director</a:t>
            </a:r>
          </a:p>
        </p:txBody>
      </p:sp>
    </p:spTree>
    <p:extLst>
      <p:ext uri="{BB962C8B-B14F-4D97-AF65-F5344CB8AC3E}">
        <p14:creationId xmlns:p14="http://schemas.microsoft.com/office/powerpoint/2010/main" val="42110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Externally Restricted Funds</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10</a:t>
            </a:fld>
            <a:endParaRPr lang="en-US" dirty="0"/>
          </a:p>
        </p:txBody>
      </p:sp>
      <p:sp>
        <p:nvSpPr>
          <p:cNvPr id="3" name="Rectangle 2">
            <a:extLst>
              <a:ext uri="{FF2B5EF4-FFF2-40B4-BE49-F238E27FC236}">
                <a16:creationId xmlns:a16="http://schemas.microsoft.com/office/drawing/2014/main" id="{0A55A08D-FA7D-4184-98F2-467A1CD7E747}"/>
              </a:ext>
            </a:extLst>
          </p:cNvPr>
          <p:cNvSpPr/>
          <p:nvPr/>
        </p:nvSpPr>
        <p:spPr>
          <a:xfrm>
            <a:off x="1850065" y="1391376"/>
            <a:ext cx="4572000" cy="307777"/>
          </a:xfrm>
          <a:prstGeom prst="rect">
            <a:avLst/>
          </a:prstGeom>
        </p:spPr>
        <p:txBody>
          <a:bodyPr>
            <a:spAutoFit/>
          </a:bodyPr>
          <a:lstStyle/>
          <a:p>
            <a:pPr algn="l"/>
            <a:r>
              <a:rPr lang="en-US" sz="1400" dirty="0">
                <a:effectLst/>
              </a:rPr>
              <a:t>Details of each fund can be found in the appendix.</a:t>
            </a:r>
            <a:endParaRPr lang="en-US" sz="1400" dirty="0"/>
          </a:p>
        </p:txBody>
      </p:sp>
      <p:pic>
        <p:nvPicPr>
          <p:cNvPr id="5" name="Picture 4">
            <a:extLst>
              <a:ext uri="{FF2B5EF4-FFF2-40B4-BE49-F238E27FC236}">
                <a16:creationId xmlns:a16="http://schemas.microsoft.com/office/drawing/2014/main" id="{DBD6FBB3-2AE6-41D1-92D3-4305472F2600}"/>
              </a:ext>
            </a:extLst>
          </p:cNvPr>
          <p:cNvPicPr>
            <a:picLocks noChangeAspect="1"/>
          </p:cNvPicPr>
          <p:nvPr/>
        </p:nvPicPr>
        <p:blipFill>
          <a:blip r:embed="rId3"/>
          <a:stretch>
            <a:fillRect/>
          </a:stretch>
        </p:blipFill>
        <p:spPr>
          <a:xfrm>
            <a:off x="1850065" y="1699153"/>
            <a:ext cx="7141535" cy="4310008"/>
          </a:xfrm>
          <a:prstGeom prst="rect">
            <a:avLst/>
          </a:prstGeom>
        </p:spPr>
      </p:pic>
    </p:spTree>
    <p:extLst>
      <p:ext uri="{BB962C8B-B14F-4D97-AF65-F5344CB8AC3E}">
        <p14:creationId xmlns:p14="http://schemas.microsoft.com/office/powerpoint/2010/main" val="105342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Externally Restricted Funds</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11</a:t>
            </a:fld>
            <a:endParaRPr lang="en-US" dirty="0"/>
          </a:p>
        </p:txBody>
      </p:sp>
      <p:sp>
        <p:nvSpPr>
          <p:cNvPr id="3" name="Rectangle 2">
            <a:extLst>
              <a:ext uri="{FF2B5EF4-FFF2-40B4-BE49-F238E27FC236}">
                <a16:creationId xmlns:a16="http://schemas.microsoft.com/office/drawing/2014/main" id="{0A55A08D-FA7D-4184-98F2-467A1CD7E747}"/>
              </a:ext>
            </a:extLst>
          </p:cNvPr>
          <p:cNvSpPr/>
          <p:nvPr/>
        </p:nvSpPr>
        <p:spPr>
          <a:xfrm>
            <a:off x="1850065" y="1391376"/>
            <a:ext cx="4572000" cy="307777"/>
          </a:xfrm>
          <a:prstGeom prst="rect">
            <a:avLst/>
          </a:prstGeom>
        </p:spPr>
        <p:txBody>
          <a:bodyPr>
            <a:spAutoFit/>
          </a:bodyPr>
          <a:lstStyle/>
          <a:p>
            <a:pPr algn="l"/>
            <a:r>
              <a:rPr lang="en-US" sz="1400" dirty="0">
                <a:effectLst/>
              </a:rPr>
              <a:t>Details of each fund can be found in the appendix.</a:t>
            </a:r>
            <a:endParaRPr lang="en-US" sz="1400" dirty="0"/>
          </a:p>
        </p:txBody>
      </p:sp>
      <p:pic>
        <p:nvPicPr>
          <p:cNvPr id="7" name="Picture 6">
            <a:extLst>
              <a:ext uri="{FF2B5EF4-FFF2-40B4-BE49-F238E27FC236}">
                <a16:creationId xmlns:a16="http://schemas.microsoft.com/office/drawing/2014/main" id="{19E8F053-C0BF-4EBD-9460-DBC2AF4CAD57}"/>
              </a:ext>
            </a:extLst>
          </p:cNvPr>
          <p:cNvPicPr>
            <a:picLocks noChangeAspect="1"/>
          </p:cNvPicPr>
          <p:nvPr/>
        </p:nvPicPr>
        <p:blipFill>
          <a:blip r:embed="rId3"/>
          <a:stretch>
            <a:fillRect/>
          </a:stretch>
        </p:blipFill>
        <p:spPr>
          <a:xfrm>
            <a:off x="1850065" y="1699153"/>
            <a:ext cx="6942243" cy="5027741"/>
          </a:xfrm>
          <a:prstGeom prst="rect">
            <a:avLst/>
          </a:prstGeom>
        </p:spPr>
      </p:pic>
    </p:spTree>
    <p:extLst>
      <p:ext uri="{BB962C8B-B14F-4D97-AF65-F5344CB8AC3E}">
        <p14:creationId xmlns:p14="http://schemas.microsoft.com/office/powerpoint/2010/main" val="61334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5E6A-998C-4F9E-A44A-23397C631F24}"/>
              </a:ext>
            </a:extLst>
          </p:cNvPr>
          <p:cNvSpPr>
            <a:spLocks noGrp="1"/>
          </p:cNvSpPr>
          <p:nvPr>
            <p:ph type="title"/>
          </p:nvPr>
        </p:nvSpPr>
        <p:spPr/>
        <p:txBody>
          <a:bodyPr/>
          <a:lstStyle/>
          <a:p>
            <a:r>
              <a:rPr lang="en-US" dirty="0"/>
              <a:t>Hybrid/Other Funds - Closed</a:t>
            </a:r>
          </a:p>
        </p:txBody>
      </p:sp>
      <p:sp>
        <p:nvSpPr>
          <p:cNvPr id="4" name="Slide Number Placeholder 3">
            <a:extLst>
              <a:ext uri="{FF2B5EF4-FFF2-40B4-BE49-F238E27FC236}">
                <a16:creationId xmlns:a16="http://schemas.microsoft.com/office/drawing/2014/main" id="{F9F3163D-7F53-42D2-A588-689C922C58F3}"/>
              </a:ext>
            </a:extLst>
          </p:cNvPr>
          <p:cNvSpPr>
            <a:spLocks noGrp="1"/>
          </p:cNvSpPr>
          <p:nvPr>
            <p:ph type="sldNum" sz="quarter" idx="12"/>
          </p:nvPr>
        </p:nvSpPr>
        <p:spPr/>
        <p:txBody>
          <a:bodyPr/>
          <a:lstStyle/>
          <a:p>
            <a:pPr>
              <a:defRPr/>
            </a:pPr>
            <a:fld id="{07FAFE86-2E5F-492B-A0AC-F4073EBD1C5F}" type="slidenum">
              <a:rPr lang="en-US" smtClean="0"/>
              <a:pPr>
                <a:defRPr/>
              </a:pPr>
              <a:t>12</a:t>
            </a:fld>
            <a:endParaRPr lang="en-US" dirty="0"/>
          </a:p>
        </p:txBody>
      </p:sp>
      <p:pic>
        <p:nvPicPr>
          <p:cNvPr id="10" name="Picture 9">
            <a:extLst>
              <a:ext uri="{FF2B5EF4-FFF2-40B4-BE49-F238E27FC236}">
                <a16:creationId xmlns:a16="http://schemas.microsoft.com/office/drawing/2014/main" id="{A5C77AA8-A35E-4974-9683-50867963CB82}"/>
              </a:ext>
            </a:extLst>
          </p:cNvPr>
          <p:cNvPicPr>
            <a:picLocks noChangeAspect="1"/>
          </p:cNvPicPr>
          <p:nvPr/>
        </p:nvPicPr>
        <p:blipFill>
          <a:blip r:embed="rId2"/>
          <a:stretch>
            <a:fillRect/>
          </a:stretch>
        </p:blipFill>
        <p:spPr>
          <a:xfrm>
            <a:off x="1822939" y="1447178"/>
            <a:ext cx="6720840" cy="5106022"/>
          </a:xfrm>
          <a:prstGeom prst="rect">
            <a:avLst/>
          </a:prstGeom>
        </p:spPr>
      </p:pic>
    </p:spTree>
    <p:extLst>
      <p:ext uri="{BB962C8B-B14F-4D97-AF65-F5344CB8AC3E}">
        <p14:creationId xmlns:p14="http://schemas.microsoft.com/office/powerpoint/2010/main" val="98558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Hybrid/Other Funds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13</a:t>
            </a:fld>
            <a:endParaRPr lang="en-US" dirty="0"/>
          </a:p>
        </p:txBody>
      </p:sp>
      <p:sp>
        <p:nvSpPr>
          <p:cNvPr id="5" name="Rectangle 4">
            <a:extLst>
              <a:ext uri="{FF2B5EF4-FFF2-40B4-BE49-F238E27FC236}">
                <a16:creationId xmlns:a16="http://schemas.microsoft.com/office/drawing/2014/main" id="{C4821016-C250-4AC6-983D-6678371340A3}"/>
              </a:ext>
            </a:extLst>
          </p:cNvPr>
          <p:cNvSpPr/>
          <p:nvPr/>
        </p:nvSpPr>
        <p:spPr>
          <a:xfrm>
            <a:off x="1871330" y="1305356"/>
            <a:ext cx="4572000" cy="307777"/>
          </a:xfrm>
          <a:prstGeom prst="rect">
            <a:avLst/>
          </a:prstGeom>
        </p:spPr>
        <p:txBody>
          <a:bodyPr>
            <a:spAutoFit/>
          </a:bodyPr>
          <a:lstStyle/>
          <a:p>
            <a:pPr algn="l"/>
            <a:r>
              <a:rPr lang="en-US" sz="1400" dirty="0">
                <a:effectLst/>
              </a:rPr>
              <a:t>Details of each fund can be found in the appendix.</a:t>
            </a:r>
            <a:endParaRPr lang="en-US" sz="1400" dirty="0"/>
          </a:p>
        </p:txBody>
      </p:sp>
      <p:pic>
        <p:nvPicPr>
          <p:cNvPr id="8" name="Picture 7">
            <a:extLst>
              <a:ext uri="{FF2B5EF4-FFF2-40B4-BE49-F238E27FC236}">
                <a16:creationId xmlns:a16="http://schemas.microsoft.com/office/drawing/2014/main" id="{17B7B5B6-41D2-4C84-BAE5-A83743D3E0C4}"/>
              </a:ext>
            </a:extLst>
          </p:cNvPr>
          <p:cNvPicPr>
            <a:picLocks noChangeAspect="1"/>
          </p:cNvPicPr>
          <p:nvPr/>
        </p:nvPicPr>
        <p:blipFill>
          <a:blip r:embed="rId3"/>
          <a:stretch>
            <a:fillRect/>
          </a:stretch>
        </p:blipFill>
        <p:spPr>
          <a:xfrm>
            <a:off x="1871330" y="1613133"/>
            <a:ext cx="6999514" cy="4536481"/>
          </a:xfrm>
          <a:prstGeom prst="rect">
            <a:avLst/>
          </a:prstGeom>
        </p:spPr>
      </p:pic>
      <p:sp>
        <p:nvSpPr>
          <p:cNvPr id="9" name="TextBox 8">
            <a:extLst>
              <a:ext uri="{FF2B5EF4-FFF2-40B4-BE49-F238E27FC236}">
                <a16:creationId xmlns:a16="http://schemas.microsoft.com/office/drawing/2014/main" id="{21622AB0-3806-4BAF-8696-2A894A858C2F}"/>
              </a:ext>
            </a:extLst>
          </p:cNvPr>
          <p:cNvSpPr txBox="1"/>
          <p:nvPr/>
        </p:nvSpPr>
        <p:spPr>
          <a:xfrm>
            <a:off x="1871330" y="6337756"/>
            <a:ext cx="6179736" cy="400110"/>
          </a:xfrm>
          <a:prstGeom prst="rect">
            <a:avLst/>
          </a:prstGeom>
          <a:noFill/>
        </p:spPr>
        <p:txBody>
          <a:bodyPr wrap="square" rtlCol="0">
            <a:spAutoFit/>
          </a:bodyPr>
          <a:lstStyle/>
          <a:p>
            <a:pPr algn="l"/>
            <a:r>
              <a:rPr lang="en-US" sz="1000" dirty="0"/>
              <a:t>*</a:t>
            </a:r>
            <a:r>
              <a:rPr lang="en-US" sz="1000" dirty="0">
                <a:effectLst/>
              </a:rPr>
              <a:t> These funds are technically not an enterprise fund; however, it is closely associated with the Combined Utility System Fund. </a:t>
            </a:r>
            <a:endParaRPr lang="en-US" sz="1000" dirty="0"/>
          </a:p>
        </p:txBody>
      </p:sp>
    </p:spTree>
    <p:extLst>
      <p:ext uri="{BB962C8B-B14F-4D97-AF65-F5344CB8AC3E}">
        <p14:creationId xmlns:p14="http://schemas.microsoft.com/office/powerpoint/2010/main" val="257009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Hybrid/Other Funds</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14</a:t>
            </a:fld>
            <a:endParaRPr lang="en-US" dirty="0"/>
          </a:p>
        </p:txBody>
      </p:sp>
      <p:sp>
        <p:nvSpPr>
          <p:cNvPr id="3" name="Rectangle 2">
            <a:extLst>
              <a:ext uri="{FF2B5EF4-FFF2-40B4-BE49-F238E27FC236}">
                <a16:creationId xmlns:a16="http://schemas.microsoft.com/office/drawing/2014/main" id="{B6500511-F319-4445-BE27-EB122A3186F3}"/>
              </a:ext>
            </a:extLst>
          </p:cNvPr>
          <p:cNvSpPr/>
          <p:nvPr/>
        </p:nvSpPr>
        <p:spPr>
          <a:xfrm>
            <a:off x="1801332" y="1281642"/>
            <a:ext cx="4572000" cy="307777"/>
          </a:xfrm>
          <a:prstGeom prst="rect">
            <a:avLst/>
          </a:prstGeom>
        </p:spPr>
        <p:txBody>
          <a:bodyPr>
            <a:spAutoFit/>
          </a:bodyPr>
          <a:lstStyle/>
          <a:p>
            <a:pPr algn="l"/>
            <a:r>
              <a:rPr lang="en-US" sz="1400" dirty="0">
                <a:effectLst/>
              </a:rPr>
              <a:t>Details of each fund can be found in the appendix.</a:t>
            </a:r>
            <a:endParaRPr lang="en-US" sz="1400" dirty="0"/>
          </a:p>
        </p:txBody>
      </p:sp>
      <p:pic>
        <p:nvPicPr>
          <p:cNvPr id="5" name="Picture 4">
            <a:extLst>
              <a:ext uri="{FF2B5EF4-FFF2-40B4-BE49-F238E27FC236}">
                <a16:creationId xmlns:a16="http://schemas.microsoft.com/office/drawing/2014/main" id="{D9405BF9-1795-4637-B91B-8FA4183D0B90}"/>
              </a:ext>
            </a:extLst>
          </p:cNvPr>
          <p:cNvPicPr>
            <a:picLocks noChangeAspect="1"/>
          </p:cNvPicPr>
          <p:nvPr/>
        </p:nvPicPr>
        <p:blipFill>
          <a:blip r:embed="rId3"/>
          <a:stretch>
            <a:fillRect/>
          </a:stretch>
        </p:blipFill>
        <p:spPr>
          <a:xfrm>
            <a:off x="1801332" y="1621622"/>
            <a:ext cx="6852975" cy="4484706"/>
          </a:xfrm>
          <a:prstGeom prst="rect">
            <a:avLst/>
          </a:prstGeom>
        </p:spPr>
      </p:pic>
    </p:spTree>
    <p:extLst>
      <p:ext uri="{BB962C8B-B14F-4D97-AF65-F5344CB8AC3E}">
        <p14:creationId xmlns:p14="http://schemas.microsoft.com/office/powerpoint/2010/main" val="90337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Hybrid/Other Funds</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15</a:t>
            </a:fld>
            <a:endParaRPr lang="en-US" dirty="0"/>
          </a:p>
        </p:txBody>
      </p:sp>
      <p:sp>
        <p:nvSpPr>
          <p:cNvPr id="3" name="Rectangle 2">
            <a:extLst>
              <a:ext uri="{FF2B5EF4-FFF2-40B4-BE49-F238E27FC236}">
                <a16:creationId xmlns:a16="http://schemas.microsoft.com/office/drawing/2014/main" id="{B6500511-F319-4445-BE27-EB122A3186F3}"/>
              </a:ext>
            </a:extLst>
          </p:cNvPr>
          <p:cNvSpPr/>
          <p:nvPr/>
        </p:nvSpPr>
        <p:spPr>
          <a:xfrm>
            <a:off x="1801332" y="1281642"/>
            <a:ext cx="4572000" cy="307777"/>
          </a:xfrm>
          <a:prstGeom prst="rect">
            <a:avLst/>
          </a:prstGeom>
        </p:spPr>
        <p:txBody>
          <a:bodyPr>
            <a:spAutoFit/>
          </a:bodyPr>
          <a:lstStyle/>
          <a:p>
            <a:pPr algn="l"/>
            <a:r>
              <a:rPr lang="en-US" sz="1400" dirty="0">
                <a:effectLst/>
              </a:rPr>
              <a:t>Details of each fund can be found in the appendix.</a:t>
            </a:r>
            <a:endParaRPr lang="en-US" sz="1400" dirty="0"/>
          </a:p>
        </p:txBody>
      </p:sp>
      <p:pic>
        <p:nvPicPr>
          <p:cNvPr id="9" name="Picture 8">
            <a:extLst>
              <a:ext uri="{FF2B5EF4-FFF2-40B4-BE49-F238E27FC236}">
                <a16:creationId xmlns:a16="http://schemas.microsoft.com/office/drawing/2014/main" id="{4B3C453F-AF43-411B-981E-27DD604FC2F8}"/>
              </a:ext>
            </a:extLst>
          </p:cNvPr>
          <p:cNvPicPr>
            <a:picLocks noChangeAspect="1"/>
          </p:cNvPicPr>
          <p:nvPr/>
        </p:nvPicPr>
        <p:blipFill>
          <a:blip r:embed="rId3"/>
          <a:stretch>
            <a:fillRect/>
          </a:stretch>
        </p:blipFill>
        <p:spPr>
          <a:xfrm>
            <a:off x="1891602" y="1696311"/>
            <a:ext cx="7099998" cy="4905147"/>
          </a:xfrm>
          <a:prstGeom prst="rect">
            <a:avLst/>
          </a:prstGeom>
        </p:spPr>
      </p:pic>
    </p:spTree>
    <p:extLst>
      <p:ext uri="{BB962C8B-B14F-4D97-AF65-F5344CB8AC3E}">
        <p14:creationId xmlns:p14="http://schemas.microsoft.com/office/powerpoint/2010/main" val="288933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Fees/Permits Based Funds</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16</a:t>
            </a:fld>
            <a:endParaRPr lang="en-US" dirty="0"/>
          </a:p>
        </p:txBody>
      </p:sp>
      <p:sp>
        <p:nvSpPr>
          <p:cNvPr id="3" name="Rectangle 2">
            <a:extLst>
              <a:ext uri="{FF2B5EF4-FFF2-40B4-BE49-F238E27FC236}">
                <a16:creationId xmlns:a16="http://schemas.microsoft.com/office/drawing/2014/main" id="{0C8CCE02-CDE4-47FA-8DF7-8171141DB419}"/>
              </a:ext>
            </a:extLst>
          </p:cNvPr>
          <p:cNvSpPr/>
          <p:nvPr/>
        </p:nvSpPr>
        <p:spPr>
          <a:xfrm>
            <a:off x="1862129" y="1393439"/>
            <a:ext cx="5837274" cy="307777"/>
          </a:xfrm>
          <a:prstGeom prst="rect">
            <a:avLst/>
          </a:prstGeom>
        </p:spPr>
        <p:txBody>
          <a:bodyPr wrap="square">
            <a:spAutoFit/>
          </a:bodyPr>
          <a:lstStyle/>
          <a:p>
            <a:pPr algn="l"/>
            <a:r>
              <a:rPr lang="en-US" sz="1400" dirty="0">
                <a:effectLst/>
              </a:rPr>
              <a:t>Details of each fund can be found in the appendix.</a:t>
            </a:r>
            <a:endParaRPr lang="en-US" sz="1400" dirty="0"/>
          </a:p>
        </p:txBody>
      </p:sp>
      <p:pic>
        <p:nvPicPr>
          <p:cNvPr id="8" name="Picture 7">
            <a:extLst>
              <a:ext uri="{FF2B5EF4-FFF2-40B4-BE49-F238E27FC236}">
                <a16:creationId xmlns:a16="http://schemas.microsoft.com/office/drawing/2014/main" id="{21346F3C-47BD-456E-97B7-123CBB5B9A6D}"/>
              </a:ext>
            </a:extLst>
          </p:cNvPr>
          <p:cNvPicPr>
            <a:picLocks noChangeAspect="1"/>
          </p:cNvPicPr>
          <p:nvPr/>
        </p:nvPicPr>
        <p:blipFill>
          <a:blip r:embed="rId3"/>
          <a:stretch>
            <a:fillRect/>
          </a:stretch>
        </p:blipFill>
        <p:spPr>
          <a:xfrm>
            <a:off x="1863131" y="1783544"/>
            <a:ext cx="7017937" cy="4687327"/>
          </a:xfrm>
          <a:prstGeom prst="rect">
            <a:avLst/>
          </a:prstGeom>
        </p:spPr>
      </p:pic>
    </p:spTree>
    <p:extLst>
      <p:ext uri="{BB962C8B-B14F-4D97-AF65-F5344CB8AC3E}">
        <p14:creationId xmlns:p14="http://schemas.microsoft.com/office/powerpoint/2010/main" val="253900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80752"/>
            <a:ext cx="7239000" cy="993997"/>
          </a:xfrm>
        </p:spPr>
        <p:txBody>
          <a:bodyPr/>
          <a:lstStyle/>
          <a:p>
            <a:r>
              <a:rPr lang="en-US" dirty="0"/>
              <a:t>Fees/Permits Based Funds</a:t>
            </a:r>
            <a:br>
              <a:rPr lang="en-US" dirty="0"/>
            </a:b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17</a:t>
            </a:fld>
            <a:endParaRPr lang="en-US" dirty="0"/>
          </a:p>
        </p:txBody>
      </p:sp>
      <p:sp>
        <p:nvSpPr>
          <p:cNvPr id="5" name="Rectangle 4">
            <a:extLst>
              <a:ext uri="{FF2B5EF4-FFF2-40B4-BE49-F238E27FC236}">
                <a16:creationId xmlns:a16="http://schemas.microsoft.com/office/drawing/2014/main" id="{78FB45B1-06D6-49F9-B028-DA85DE9BF5F0}"/>
              </a:ext>
            </a:extLst>
          </p:cNvPr>
          <p:cNvSpPr/>
          <p:nvPr/>
        </p:nvSpPr>
        <p:spPr>
          <a:xfrm>
            <a:off x="1920325" y="1252045"/>
            <a:ext cx="4572000" cy="307777"/>
          </a:xfrm>
          <a:prstGeom prst="rect">
            <a:avLst/>
          </a:prstGeom>
        </p:spPr>
        <p:txBody>
          <a:bodyPr>
            <a:spAutoFit/>
          </a:bodyPr>
          <a:lstStyle/>
          <a:p>
            <a:pPr algn="l"/>
            <a:r>
              <a:rPr lang="en-US" sz="1400" dirty="0">
                <a:effectLst/>
              </a:rPr>
              <a:t>Details of each fund can be found in the appendix.</a:t>
            </a:r>
            <a:endParaRPr lang="en-US" sz="1400" dirty="0"/>
          </a:p>
        </p:txBody>
      </p:sp>
      <p:pic>
        <p:nvPicPr>
          <p:cNvPr id="6" name="Picture 5">
            <a:extLst>
              <a:ext uri="{FF2B5EF4-FFF2-40B4-BE49-F238E27FC236}">
                <a16:creationId xmlns:a16="http://schemas.microsoft.com/office/drawing/2014/main" id="{B513AADE-4DCF-42DE-922F-8EF53CFC0316}"/>
              </a:ext>
            </a:extLst>
          </p:cNvPr>
          <p:cNvPicPr>
            <a:picLocks noChangeAspect="1"/>
          </p:cNvPicPr>
          <p:nvPr/>
        </p:nvPicPr>
        <p:blipFill>
          <a:blip r:embed="rId3"/>
          <a:stretch>
            <a:fillRect/>
          </a:stretch>
        </p:blipFill>
        <p:spPr>
          <a:xfrm>
            <a:off x="1920325" y="1637119"/>
            <a:ext cx="6922224" cy="4916082"/>
          </a:xfrm>
          <a:prstGeom prst="rect">
            <a:avLst/>
          </a:prstGeom>
        </p:spPr>
      </p:pic>
    </p:spTree>
    <p:extLst>
      <p:ext uri="{BB962C8B-B14F-4D97-AF65-F5344CB8AC3E}">
        <p14:creationId xmlns:p14="http://schemas.microsoft.com/office/powerpoint/2010/main" val="283961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3327400"/>
            <a:ext cx="7772400" cy="1470025"/>
          </a:xfrm>
          <a:noFill/>
        </p:spPr>
        <p:txBody>
          <a:bodyPr/>
          <a:lstStyle/>
          <a:p>
            <a:pPr eaLnBrk="1" hangingPunct="1"/>
            <a:r>
              <a:rPr lang="en-US" sz="4000" dirty="0"/>
              <a:t>Recommendations/Forward Looking Considerations</a:t>
            </a:r>
          </a:p>
        </p:txBody>
      </p:sp>
    </p:spTree>
    <p:extLst>
      <p:ext uri="{BB962C8B-B14F-4D97-AF65-F5344CB8AC3E}">
        <p14:creationId xmlns:p14="http://schemas.microsoft.com/office/powerpoint/2010/main" val="405329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 Options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19</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297173"/>
            <a:ext cx="7239000" cy="5348176"/>
          </a:xfrm>
        </p:spPr>
        <p:txBody>
          <a:bodyPr/>
          <a:lstStyle/>
          <a:p>
            <a:r>
              <a:rPr lang="en-US" sz="2400" b="1" dirty="0"/>
              <a:t>General Fund Funded</a:t>
            </a:r>
          </a:p>
          <a:p>
            <a:pPr lvl="1"/>
            <a:r>
              <a:rPr lang="en-US" sz="2000" dirty="0"/>
              <a:t>Dissolve the funds, returning the activities therein to the General Fund and transfer the remaining fund balance.</a:t>
            </a:r>
          </a:p>
          <a:p>
            <a:pPr lvl="1"/>
            <a:r>
              <a:rPr lang="en-US" sz="2000" dirty="0"/>
              <a:t>Amend the creating ordinance to modify the uses of the revenues sources to allow for transfer to the General Fund or another fund for appropriate expenditures.</a:t>
            </a:r>
            <a:endParaRPr lang="en-US" sz="1600" dirty="0"/>
          </a:p>
          <a:p>
            <a:pPr lvl="1"/>
            <a:r>
              <a:rPr lang="en-US" sz="2000" dirty="0"/>
              <a:t>Establish a fund balance policy, identifying the minimum and maximum levels. Any fund balance above the maximum level should be transferred to General Fund.</a:t>
            </a:r>
          </a:p>
          <a:p>
            <a:pPr lvl="1"/>
            <a:endParaRPr lang="en-US" sz="2000" dirty="0"/>
          </a:p>
          <a:p>
            <a:r>
              <a:rPr lang="en-US" sz="2400" b="1" dirty="0"/>
              <a:t>Externally Restricted Funds</a:t>
            </a:r>
          </a:p>
          <a:p>
            <a:pPr marL="685800" lvl="1"/>
            <a:r>
              <a:rPr lang="en-US" sz="2000" dirty="0"/>
              <a:t>The fund balance in these funds are restricted and cannot be diverted for other uses</a:t>
            </a:r>
            <a:r>
              <a:rPr lang="en-US" sz="1600" dirty="0"/>
              <a:t>.</a:t>
            </a:r>
          </a:p>
          <a:p>
            <a:pPr marL="685800" lvl="1"/>
            <a:r>
              <a:rPr lang="en-US" sz="2000" dirty="0"/>
              <a:t>Ensure restricted funding is used for the intended purpose.</a:t>
            </a:r>
          </a:p>
          <a:p>
            <a:pPr marL="685800" lvl="1"/>
            <a:endParaRPr lang="en-US" sz="1400" dirty="0"/>
          </a:p>
          <a:p>
            <a:pPr marL="685800" lvl="1"/>
            <a:endParaRPr lang="en-US" sz="1800" dirty="0"/>
          </a:p>
        </p:txBody>
      </p:sp>
    </p:spTree>
    <p:extLst>
      <p:ext uri="{BB962C8B-B14F-4D97-AF65-F5344CB8AC3E}">
        <p14:creationId xmlns:p14="http://schemas.microsoft.com/office/powerpoint/2010/main" val="65783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752600" y="1447800"/>
            <a:ext cx="7099300" cy="5105400"/>
          </a:xfrm>
        </p:spPr>
        <p:txBody>
          <a:bodyPr/>
          <a:lstStyle/>
          <a:p>
            <a:pPr algn="just"/>
            <a:endParaRPr lang="en-US" sz="2000" dirty="0"/>
          </a:p>
          <a:p>
            <a:pPr algn="just"/>
            <a:r>
              <a:rPr lang="en-US" sz="2400" dirty="0"/>
              <a:t>Per Motion No. 2017-0275, the Finance Department shall provide recommendations regarding the continued use of each Special Revenue Fund. The Finance Department’s review of the Special Revenue Funds shall be presented to the Budget and Fiscal Affairs Committee no later than the end of FY2018 Q2 or September 30, 2017.</a:t>
            </a:r>
          </a:p>
          <a:p>
            <a:pPr algn="just"/>
            <a:endParaRPr lang="en-US" sz="2400" dirty="0"/>
          </a:p>
          <a:p>
            <a:pPr algn="just"/>
            <a:endParaRPr lang="en-US" sz="2400" dirty="0"/>
          </a:p>
          <a:p>
            <a:pPr algn="just"/>
            <a:endParaRPr lang="en-US" sz="2400" dirty="0"/>
          </a:p>
          <a:p>
            <a:pPr algn="just"/>
            <a:endParaRPr lang="en-US" sz="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2</a:t>
            </a:fld>
            <a:endParaRPr lang="en-US" dirty="0"/>
          </a:p>
        </p:txBody>
      </p:sp>
    </p:spTree>
    <p:extLst>
      <p:ext uri="{BB962C8B-B14F-4D97-AF65-F5344CB8AC3E}">
        <p14:creationId xmlns:p14="http://schemas.microsoft.com/office/powerpoint/2010/main" val="251093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 Options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20</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905000" y="1297173"/>
            <a:ext cx="7239000" cy="5390706"/>
          </a:xfrm>
        </p:spPr>
        <p:txBody>
          <a:bodyPr/>
          <a:lstStyle/>
          <a:p>
            <a:r>
              <a:rPr lang="en-US" sz="2400" b="1" dirty="0"/>
              <a:t>Hybrid Funds</a:t>
            </a:r>
          </a:p>
          <a:p>
            <a:pPr marL="685800" lvl="1"/>
            <a:r>
              <a:rPr lang="en-US" sz="2000" dirty="0"/>
              <a:t>Differentiate the restricted from the committed sources and uses. </a:t>
            </a:r>
          </a:p>
          <a:p>
            <a:pPr marL="685800" lvl="1"/>
            <a:r>
              <a:rPr lang="en-US" sz="2000" dirty="0"/>
              <a:t>Amend the creating ordinance to modify the uses of the committed revenues sources to allow for transfer to the General Fund or another fund for appropriate expenditures.</a:t>
            </a:r>
            <a:endParaRPr lang="en-US" sz="1600" dirty="0"/>
          </a:p>
          <a:p>
            <a:pPr lvl="1"/>
            <a:r>
              <a:rPr lang="en-US" sz="2000" dirty="0"/>
              <a:t>Establish a fund balance policy, identifying the minimum and maximum levels. Any fund balance above the maximum level should be transferred to General Fund.</a:t>
            </a:r>
          </a:p>
          <a:p>
            <a:pPr marL="685800" lvl="1"/>
            <a:r>
              <a:rPr lang="en-US" sz="2000" dirty="0"/>
              <a:t>Close out inactive funds. </a:t>
            </a:r>
          </a:p>
          <a:p>
            <a:pPr lvl="3">
              <a:buFont typeface="Wingdings" panose="05000000000000000000" pitchFamily="2" charset="2"/>
              <a:buChar char="§"/>
            </a:pPr>
            <a:endParaRPr lang="en-US" dirty="0"/>
          </a:p>
        </p:txBody>
      </p:sp>
    </p:spTree>
    <p:extLst>
      <p:ext uri="{BB962C8B-B14F-4D97-AF65-F5344CB8AC3E}">
        <p14:creationId xmlns:p14="http://schemas.microsoft.com/office/powerpoint/2010/main" val="2078398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 Options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21</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1" y="1297173"/>
            <a:ext cx="7136218" cy="5390706"/>
          </a:xfrm>
        </p:spPr>
        <p:txBody>
          <a:bodyPr/>
          <a:lstStyle/>
          <a:p>
            <a:r>
              <a:rPr lang="en-US" b="1" dirty="0"/>
              <a:t>Fees/Permits Based</a:t>
            </a:r>
          </a:p>
          <a:p>
            <a:pPr lvl="1"/>
            <a:r>
              <a:rPr lang="en-US" sz="2000" dirty="0"/>
              <a:t>Amend the creating ordinance to modify the uses of the committed revenues sources to allow for transfer to the General Fund or another fund for appropriate expenditures.</a:t>
            </a:r>
          </a:p>
          <a:p>
            <a:pPr lvl="1"/>
            <a:r>
              <a:rPr lang="en-US" sz="2000" dirty="0"/>
              <a:t>Establish a fund balance policy, identifying the minimum and maximum levels. Any fund balance above the maximum level should be transferred to General Fund.</a:t>
            </a:r>
          </a:p>
        </p:txBody>
      </p:sp>
    </p:spTree>
    <p:extLst>
      <p:ext uri="{BB962C8B-B14F-4D97-AF65-F5344CB8AC3E}">
        <p14:creationId xmlns:p14="http://schemas.microsoft.com/office/powerpoint/2010/main" val="3840294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22</a:t>
            </a:fld>
            <a:endParaRPr lang="en-US" dirty="0"/>
          </a:p>
        </p:txBody>
      </p:sp>
      <p:sp>
        <p:nvSpPr>
          <p:cNvPr id="5" name="Content Placeholder 4">
            <a:extLst>
              <a:ext uri="{FF2B5EF4-FFF2-40B4-BE49-F238E27FC236}">
                <a16:creationId xmlns:a16="http://schemas.microsoft.com/office/drawing/2014/main" id="{FFB6EE83-CF7A-4626-831E-F79B1B83DEBA}"/>
              </a:ext>
            </a:extLst>
          </p:cNvPr>
          <p:cNvSpPr>
            <a:spLocks noGrp="1"/>
          </p:cNvSpPr>
          <p:nvPr>
            <p:ph idx="1"/>
          </p:nvPr>
        </p:nvSpPr>
        <p:spPr>
          <a:xfrm>
            <a:off x="1905000" y="2404730"/>
            <a:ext cx="7239000" cy="3198628"/>
          </a:xfrm>
        </p:spPr>
        <p:txBody>
          <a:bodyPr/>
          <a:lstStyle/>
          <a:p>
            <a:pPr marL="0" indent="0">
              <a:buNone/>
            </a:pPr>
            <a:r>
              <a:rPr lang="en-US" sz="11500" dirty="0"/>
              <a:t>Questions</a:t>
            </a:r>
          </a:p>
        </p:txBody>
      </p:sp>
    </p:spTree>
    <p:extLst>
      <p:ext uri="{BB962C8B-B14F-4D97-AF65-F5344CB8AC3E}">
        <p14:creationId xmlns:p14="http://schemas.microsoft.com/office/powerpoint/2010/main" val="106672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23</a:t>
            </a:fld>
            <a:endParaRPr lang="en-US" dirty="0"/>
          </a:p>
        </p:txBody>
      </p:sp>
      <p:sp>
        <p:nvSpPr>
          <p:cNvPr id="5" name="Content Placeholder 4">
            <a:extLst>
              <a:ext uri="{FF2B5EF4-FFF2-40B4-BE49-F238E27FC236}">
                <a16:creationId xmlns:a16="http://schemas.microsoft.com/office/drawing/2014/main" id="{FFB6EE83-CF7A-4626-831E-F79B1B83DEBA}"/>
              </a:ext>
            </a:extLst>
          </p:cNvPr>
          <p:cNvSpPr>
            <a:spLocks noGrp="1"/>
          </p:cNvSpPr>
          <p:nvPr>
            <p:ph idx="1"/>
          </p:nvPr>
        </p:nvSpPr>
        <p:spPr>
          <a:xfrm>
            <a:off x="2071577" y="2606749"/>
            <a:ext cx="6583325" cy="3039140"/>
          </a:xfrm>
        </p:spPr>
        <p:txBody>
          <a:bodyPr/>
          <a:lstStyle/>
          <a:p>
            <a:pPr marL="0" indent="0" algn="ctr">
              <a:buNone/>
            </a:pPr>
            <a:r>
              <a:rPr lang="en-US" sz="9600" dirty="0"/>
              <a:t>Appendix</a:t>
            </a:r>
          </a:p>
        </p:txBody>
      </p:sp>
    </p:spTree>
    <p:extLst>
      <p:ext uri="{BB962C8B-B14F-4D97-AF65-F5344CB8AC3E}">
        <p14:creationId xmlns:p14="http://schemas.microsoft.com/office/powerpoint/2010/main" val="62067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3327400"/>
            <a:ext cx="7772400" cy="1470025"/>
          </a:xfrm>
          <a:noFill/>
        </p:spPr>
        <p:txBody>
          <a:bodyPr/>
          <a:lstStyle/>
          <a:p>
            <a:pPr eaLnBrk="1" hangingPunct="1"/>
            <a:r>
              <a:rPr lang="en-US" sz="4000" dirty="0"/>
              <a:t>General Fund Funded</a:t>
            </a:r>
          </a:p>
        </p:txBody>
      </p:sp>
    </p:spTree>
    <p:extLst>
      <p:ext uri="{BB962C8B-B14F-4D97-AF65-F5344CB8AC3E}">
        <p14:creationId xmlns:p14="http://schemas.microsoft.com/office/powerpoint/2010/main" val="4067387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BARC Special Revenue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25</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p:txBody>
          <a:bodyPr/>
          <a:lstStyle/>
          <a:p>
            <a:pPr marL="0" indent="0">
              <a:buNone/>
            </a:pPr>
            <a:r>
              <a:rPr lang="en-US" sz="1600" b="1" dirty="0"/>
              <a:t>Purpose: </a:t>
            </a:r>
            <a:r>
              <a:rPr lang="en-US" sz="1600" dirty="0"/>
              <a:t>This fund was created in 2010 by Ordinance 2010-856 for the maintenance and operation of the City’s animal shelter and programs. Prior to 2010 all activities related to BARC were reported in the General Fund</a:t>
            </a:r>
            <a:endParaRPr lang="en-US" sz="1600" b="1" dirty="0"/>
          </a:p>
          <a:p>
            <a:pPr marL="0" indent="0">
              <a:buNone/>
            </a:pPr>
            <a:endParaRPr lang="en-US" sz="1600" b="1" dirty="0"/>
          </a:p>
          <a:p>
            <a:pPr marL="0" indent="0">
              <a:buNone/>
            </a:pPr>
            <a:r>
              <a:rPr lang="en-US" sz="1600" b="1" dirty="0"/>
              <a:t>Overview:  </a:t>
            </a:r>
            <a:r>
              <a:rPr lang="en-US" sz="1600" dirty="0"/>
              <a:t>This fund is approximately 85% funded by the General Fund.  Over the past 5 years, the GF contribution has grown by 5%. The average ending fund balance is $2.5 million.</a:t>
            </a:r>
            <a:endParaRPr lang="en-US" sz="1600" b="1" dirty="0"/>
          </a:p>
          <a:p>
            <a:pPr marL="0" indent="0">
              <a:buNone/>
            </a:pPr>
            <a:endParaRPr lang="en-US" sz="1600" b="1" dirty="0"/>
          </a:p>
          <a:p>
            <a:pPr marL="0" indent="0">
              <a:buNone/>
            </a:pPr>
            <a:r>
              <a:rPr lang="en-US" sz="1600" b="1" dirty="0"/>
              <a:t>Personnel: </a:t>
            </a:r>
            <a:r>
              <a:rPr lang="en-US" sz="1600" dirty="0"/>
              <a:t>Based on the 5 year average 67% of total expenditure is comprised of personnel. The FY2018 Budget funds 116.2 FTEs.</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a:extLst>
              <a:ext uri="{FF2B5EF4-FFF2-40B4-BE49-F238E27FC236}">
                <a16:creationId xmlns:a16="http://schemas.microsoft.com/office/drawing/2014/main" id="{5DA3168A-CAF2-4E7D-93DE-530ED463C1B0}"/>
              </a:ext>
            </a:extLst>
          </p:cNvPr>
          <p:cNvPicPr>
            <a:picLocks noChangeAspect="1"/>
          </p:cNvPicPr>
          <p:nvPr/>
        </p:nvPicPr>
        <p:blipFill>
          <a:blip r:embed="rId3"/>
          <a:stretch>
            <a:fillRect/>
          </a:stretch>
        </p:blipFill>
        <p:spPr>
          <a:xfrm>
            <a:off x="1827028" y="4494029"/>
            <a:ext cx="7090144" cy="1754371"/>
          </a:xfrm>
          <a:prstGeom prst="rect">
            <a:avLst/>
          </a:prstGeom>
        </p:spPr>
      </p:pic>
    </p:spTree>
    <p:extLst>
      <p:ext uri="{BB962C8B-B14F-4D97-AF65-F5344CB8AC3E}">
        <p14:creationId xmlns:p14="http://schemas.microsoft.com/office/powerpoint/2010/main" val="3740427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Transition Special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26</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11275"/>
            <a:ext cx="7239000" cy="5408502"/>
          </a:xfrm>
        </p:spPr>
        <p:txBody>
          <a:bodyPr/>
          <a:lstStyle/>
          <a:p>
            <a:pPr marL="0" indent="0">
              <a:buNone/>
            </a:pPr>
            <a:r>
              <a:rPr lang="en-US" sz="1600" b="1" dirty="0"/>
              <a:t>Purpose: </a:t>
            </a:r>
            <a:r>
              <a:rPr lang="en-US" sz="1600" dirty="0"/>
              <a:t> This fund was created by Ordinance 2013-614 for the transition of forensics operations from the Houston Police Department to the independently formed Houston Forensics Science Local Government Corporation (LGC). The Fund’s budget covers COH employees that provide services to the Houston Forensics Science LGC.</a:t>
            </a:r>
          </a:p>
          <a:p>
            <a:pPr marL="0" indent="0">
              <a:buNone/>
            </a:pPr>
            <a:endParaRPr lang="en-US" sz="1600" b="1" dirty="0"/>
          </a:p>
          <a:p>
            <a:pPr marL="0" indent="0">
              <a:buNone/>
            </a:pPr>
            <a:r>
              <a:rPr lang="en-US" sz="1600" b="1" dirty="0"/>
              <a:t>Overview: </a:t>
            </a:r>
            <a:r>
              <a:rPr lang="en-US" sz="1600" dirty="0"/>
              <a:t>This was created as a transition fund with the intent that it will eventually be dissolved. Over the past 4 years, expenditures and revenues decreased by 18% as employees leave the COH and are transferred to the Houston Forensics Science LGC.</a:t>
            </a:r>
          </a:p>
          <a:p>
            <a:pPr marL="0" indent="0">
              <a:buNone/>
            </a:pPr>
            <a:endParaRPr lang="en-US" sz="1600" dirty="0"/>
          </a:p>
          <a:p>
            <a:pPr marL="0" indent="0">
              <a:buNone/>
            </a:pPr>
            <a:r>
              <a:rPr lang="en-US" sz="1600" b="1" dirty="0"/>
              <a:t>Personnel: </a:t>
            </a:r>
            <a:r>
              <a:rPr lang="en-US" sz="1600" dirty="0"/>
              <a:t>Based on the 4 year average 93% of total expenditure is comprised of personnel. The FY2018 Budget funds 54.0 FTEs.</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a:extLst>
              <a:ext uri="{FF2B5EF4-FFF2-40B4-BE49-F238E27FC236}">
                <a16:creationId xmlns:a16="http://schemas.microsoft.com/office/drawing/2014/main" id="{A7A25356-ADAF-4CE0-810B-27C489F87289}"/>
              </a:ext>
            </a:extLst>
          </p:cNvPr>
          <p:cNvPicPr>
            <a:picLocks noChangeAspect="1"/>
          </p:cNvPicPr>
          <p:nvPr/>
        </p:nvPicPr>
        <p:blipFill>
          <a:blip r:embed="rId3"/>
          <a:stretch>
            <a:fillRect/>
          </a:stretch>
        </p:blipFill>
        <p:spPr>
          <a:xfrm>
            <a:off x="1752600" y="4900762"/>
            <a:ext cx="6888990" cy="1652438"/>
          </a:xfrm>
          <a:prstGeom prst="rect">
            <a:avLst/>
          </a:prstGeom>
        </p:spPr>
      </p:pic>
    </p:spTree>
    <p:extLst>
      <p:ext uri="{BB962C8B-B14F-4D97-AF65-F5344CB8AC3E}">
        <p14:creationId xmlns:p14="http://schemas.microsoft.com/office/powerpoint/2010/main" val="1790212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Replacement &amp; Renewal Fund (MRR)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27</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96321" y="1447800"/>
            <a:ext cx="7239000" cy="5105400"/>
          </a:xfrm>
        </p:spPr>
        <p:txBody>
          <a:bodyPr/>
          <a:lstStyle/>
          <a:p>
            <a:pPr marL="0" indent="0">
              <a:buNone/>
            </a:pPr>
            <a:r>
              <a:rPr lang="en-US" sz="1200" b="1" dirty="0"/>
              <a:t>Purpose: </a:t>
            </a:r>
            <a:r>
              <a:rPr lang="en-US" sz="1200" dirty="0"/>
              <a:t>This fund was created in 2014 by Ordinance 2014-602 for the maintenance of city facilities, fleet, equipment and technology to maximize service efficiencies, and to minimize the life cycle cost of each asset.  Funding guidelines were strengthen with the implementation of the financial policies. </a:t>
            </a:r>
            <a:endParaRPr lang="en-US" sz="1200" b="1" dirty="0"/>
          </a:p>
          <a:p>
            <a:pPr marL="0" indent="0">
              <a:buNone/>
            </a:pPr>
            <a:endParaRPr lang="en-US" sz="1200" b="1" dirty="0"/>
          </a:p>
          <a:p>
            <a:pPr marL="0" indent="0">
              <a:buNone/>
            </a:pPr>
            <a:r>
              <a:rPr lang="en-US" sz="1200" b="1" dirty="0"/>
              <a:t>Overview: </a:t>
            </a:r>
            <a:r>
              <a:rPr lang="en-US" sz="1200" dirty="0"/>
              <a:t>This fund is 100% funded by the General Fund. </a:t>
            </a:r>
            <a:r>
              <a:rPr lang="en-US" sz="1200" b="1" dirty="0"/>
              <a:t> </a:t>
            </a:r>
            <a:r>
              <a:rPr lang="en-US" sz="1200" dirty="0"/>
              <a:t>Since FY2015, the fund has grown by 15% with a budget of approximately $21 million. As indicated in the Financial Policies (F.9), funding for the operational maintenance of General Fund facilities shall increase by at least 0.25% each fiscal year beginning FY2016 and continuing until annual funding reaches at least 2% of Current Replacement Value at which time it will remain constant. </a:t>
            </a:r>
            <a:endParaRPr lang="en-US" sz="1200" b="1" dirty="0"/>
          </a:p>
          <a:p>
            <a:pPr marL="0" indent="0">
              <a:buNone/>
            </a:pPr>
            <a:endParaRPr lang="en-US" sz="1200" b="1" dirty="0"/>
          </a:p>
          <a:p>
            <a:pPr marL="0" indent="0">
              <a:buNone/>
            </a:pPr>
            <a:r>
              <a:rPr lang="en-US" sz="1100" b="1" dirty="0"/>
              <a:t>Personnel: </a:t>
            </a:r>
            <a:r>
              <a:rPr lang="en-US" sz="1200" dirty="0"/>
              <a:t>Based on the 3 year average 38% of total expenditure is comprised of personnel. The FY2018 Budget funds 91.9 FTEs.</a:t>
            </a:r>
            <a:endParaRPr lang="en-US" sz="1200" b="1" dirty="0"/>
          </a:p>
          <a:p>
            <a:pPr marL="0" indent="0">
              <a:buNone/>
            </a:pPr>
            <a:endParaRPr lang="en-US" sz="1200" dirty="0"/>
          </a:p>
          <a:p>
            <a:pPr marL="0" indent="0">
              <a:buNone/>
            </a:pPr>
            <a:endParaRPr lang="en-US" sz="1200"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p:cNvPicPr>
            <a:picLocks noChangeAspect="1"/>
          </p:cNvPicPr>
          <p:nvPr/>
        </p:nvPicPr>
        <p:blipFill>
          <a:blip r:embed="rId3"/>
          <a:stretch>
            <a:fillRect/>
          </a:stretch>
        </p:blipFill>
        <p:spPr>
          <a:xfrm>
            <a:off x="1871330" y="4000500"/>
            <a:ext cx="6637994" cy="2194596"/>
          </a:xfrm>
          <a:prstGeom prst="rect">
            <a:avLst/>
          </a:prstGeom>
        </p:spPr>
      </p:pic>
    </p:spTree>
    <p:extLst>
      <p:ext uri="{BB962C8B-B14F-4D97-AF65-F5344CB8AC3E}">
        <p14:creationId xmlns:p14="http://schemas.microsoft.com/office/powerpoint/2010/main" val="2279912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Recycling Revenue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28</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56527"/>
            <a:ext cx="7239000" cy="5196673"/>
          </a:xfrm>
        </p:spPr>
        <p:txBody>
          <a:bodyPr/>
          <a:lstStyle/>
          <a:p>
            <a:pPr marL="0" indent="0">
              <a:buNone/>
            </a:pPr>
            <a:r>
              <a:rPr lang="en-US" sz="1600" b="1" dirty="0"/>
              <a:t>Purpose: </a:t>
            </a:r>
            <a:r>
              <a:rPr lang="en-US" sz="1600" dirty="0"/>
              <a:t>This fund was created in 2008 by Ordinance 2008-792 for the expansion and implementation of the recycling program and related services. Prior to 2008 all recycling activities were reported in the General Fund.</a:t>
            </a:r>
          </a:p>
          <a:p>
            <a:pPr marL="0" indent="0">
              <a:buNone/>
            </a:pPr>
            <a:endParaRPr lang="en-US" sz="1600" b="1" dirty="0"/>
          </a:p>
          <a:p>
            <a:pPr marL="0" indent="0">
              <a:buNone/>
            </a:pPr>
            <a:r>
              <a:rPr lang="en-US" sz="1600" b="1" dirty="0"/>
              <a:t>Overview: </a:t>
            </a:r>
            <a:r>
              <a:rPr lang="en-US" sz="1600" dirty="0"/>
              <a:t>In FY2018, this fund is 87% funded by the General Fund. Over the past 4 years the General Fund contribution has grown by 54%. With the collapse of the commodities market, this fund has relied on support from the General Fund.</a:t>
            </a:r>
          </a:p>
          <a:p>
            <a:pPr marL="0" indent="0">
              <a:buNone/>
            </a:pPr>
            <a:endParaRPr lang="en-US" sz="1600" dirty="0"/>
          </a:p>
          <a:p>
            <a:pPr marL="0" indent="0">
              <a:buNone/>
            </a:pPr>
            <a:r>
              <a:rPr lang="en-US" sz="1600" b="1" dirty="0"/>
              <a:t>Personnel: </a:t>
            </a:r>
            <a:r>
              <a:rPr lang="en-US" sz="1600" dirty="0"/>
              <a:t>Based on the 5 year average 11% of total expenditure is comprised of personnel. The FY2018 Budget funds 4.0 FTEs.</a:t>
            </a:r>
            <a:endParaRPr lang="en-US" sz="1600" b="1" dirty="0"/>
          </a:p>
          <a:p>
            <a:pPr marL="0" indent="0">
              <a:buNone/>
            </a:pPr>
            <a:endParaRPr lang="en-US" sz="1600" b="1" dirty="0"/>
          </a:p>
          <a:p>
            <a:pPr marL="0" indent="0">
              <a:buNone/>
            </a:pPr>
            <a:endParaRPr lang="en-US" sz="1600"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p:cNvPicPr>
            <a:picLocks noChangeAspect="1"/>
          </p:cNvPicPr>
          <p:nvPr/>
        </p:nvPicPr>
        <p:blipFill>
          <a:blip r:embed="rId3"/>
          <a:stretch>
            <a:fillRect/>
          </a:stretch>
        </p:blipFill>
        <p:spPr>
          <a:xfrm>
            <a:off x="1752600" y="4541278"/>
            <a:ext cx="6975369" cy="2086350"/>
          </a:xfrm>
          <a:prstGeom prst="rect">
            <a:avLst/>
          </a:prstGeom>
        </p:spPr>
      </p:pic>
    </p:spTree>
    <p:extLst>
      <p:ext uri="{BB962C8B-B14F-4D97-AF65-F5344CB8AC3E}">
        <p14:creationId xmlns:p14="http://schemas.microsoft.com/office/powerpoint/2010/main" val="99946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3327400"/>
            <a:ext cx="7772400" cy="1470025"/>
          </a:xfrm>
          <a:noFill/>
        </p:spPr>
        <p:txBody>
          <a:bodyPr/>
          <a:lstStyle/>
          <a:p>
            <a:pPr eaLnBrk="1" hangingPunct="1"/>
            <a:r>
              <a:rPr lang="en-US" sz="4000" dirty="0"/>
              <a:t>Externally Restricted Funds</a:t>
            </a:r>
          </a:p>
        </p:txBody>
      </p:sp>
    </p:spTree>
    <p:extLst>
      <p:ext uri="{BB962C8B-B14F-4D97-AF65-F5344CB8AC3E}">
        <p14:creationId xmlns:p14="http://schemas.microsoft.com/office/powerpoint/2010/main" val="247810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Special Fund?</a:t>
            </a:r>
            <a:endParaRPr lang="en-US" sz="1800" dirty="0"/>
          </a:p>
        </p:txBody>
      </p:sp>
      <p:sp>
        <p:nvSpPr>
          <p:cNvPr id="3" name="Content Placeholder 2"/>
          <p:cNvSpPr>
            <a:spLocks noGrp="1"/>
          </p:cNvSpPr>
          <p:nvPr>
            <p:ph idx="1"/>
          </p:nvPr>
        </p:nvSpPr>
        <p:spPr>
          <a:xfrm>
            <a:off x="1752600" y="1828800"/>
            <a:ext cx="7239000" cy="4724400"/>
          </a:xfrm>
        </p:spPr>
        <p:txBody>
          <a:bodyPr/>
          <a:lstStyle/>
          <a:p>
            <a:pPr algn="just"/>
            <a:r>
              <a:rPr lang="en-US" sz="2000" dirty="0"/>
              <a:t>According to GASB 54 statement, Special revenue funds are used to account for and report the proceeds of specific revenue sources that are restricted or committed to expenditure for </a:t>
            </a:r>
            <a:r>
              <a:rPr lang="en-US" sz="2000" i="1" dirty="0"/>
              <a:t>specified purposes </a:t>
            </a:r>
            <a:r>
              <a:rPr lang="en-US" sz="2000" dirty="0"/>
              <a:t>other than debt service or capital projects.</a:t>
            </a:r>
          </a:p>
          <a:p>
            <a:pPr lvl="1" algn="just"/>
            <a:r>
              <a:rPr lang="en-US" sz="1800" dirty="0"/>
              <a:t>The term proceeds of specific revenue sources establishes that one or more specific restricted or committed revenues should be the foundation for a revenue fund.</a:t>
            </a:r>
          </a:p>
          <a:p>
            <a:pPr marL="457200" lvl="1" indent="0" algn="just">
              <a:buNone/>
            </a:pP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a:t>
            </a:fld>
            <a:endParaRPr lang="en-US" dirty="0"/>
          </a:p>
        </p:txBody>
      </p:sp>
    </p:spTree>
    <p:extLst>
      <p:ext uri="{BB962C8B-B14F-4D97-AF65-F5344CB8AC3E}">
        <p14:creationId xmlns:p14="http://schemas.microsoft.com/office/powerpoint/2010/main" val="4235530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Forfeiture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30</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36431"/>
            <a:ext cx="7239000" cy="5216769"/>
          </a:xfrm>
        </p:spPr>
        <p:txBody>
          <a:bodyPr/>
          <a:lstStyle/>
          <a:p>
            <a:pPr marL="0" indent="0">
              <a:buNone/>
            </a:pPr>
            <a:r>
              <a:rPr lang="en-US" sz="1600" b="1" dirty="0"/>
              <a:t>Purpose: </a:t>
            </a:r>
            <a:r>
              <a:rPr lang="en-US" sz="1600" dirty="0"/>
              <a:t>This fund was created in 1988 by Ordinance 1988-1734 to account for asset forfeiture proceeds. These forfeiture proceeds are generated as a result of law enforcement efforts against illegal and criminal activity. Proceeds received under the various guidelines must be used for law enforcement purposes.</a:t>
            </a:r>
          </a:p>
          <a:p>
            <a:pPr marL="0" indent="0">
              <a:buNone/>
            </a:pPr>
            <a:endParaRPr lang="en-US" sz="1600" b="1" dirty="0"/>
          </a:p>
          <a:p>
            <a:pPr marL="0" indent="0">
              <a:buNone/>
            </a:pPr>
            <a:r>
              <a:rPr lang="en-US" sz="1600" b="1" dirty="0"/>
              <a:t>Overview: </a:t>
            </a:r>
            <a:r>
              <a:rPr lang="en-US" sz="1600" dirty="0"/>
              <a:t>HPD receives asset forfeiture proceeds under guidelines set forth by the U.S. Department of Justice, the U.S. Treasury Department, and the State of Texas.</a:t>
            </a:r>
          </a:p>
          <a:p>
            <a:pPr marL="0" indent="0">
              <a:buNone/>
            </a:pPr>
            <a:endParaRPr lang="en-US" sz="1600" b="1" dirty="0"/>
          </a:p>
          <a:p>
            <a:pPr marL="0" indent="0">
              <a:buNone/>
            </a:pPr>
            <a:r>
              <a:rPr lang="en-US" sz="1600" b="1" dirty="0"/>
              <a:t>Personnel: </a:t>
            </a:r>
            <a:r>
              <a:rPr lang="en-US" sz="1600" dirty="0"/>
              <a:t>Based on the 5 year average 41% of total expenditure is comprised of personnel. The FY2018 Budget funds $3.9 million in overtime, the equivalent of 30.6 FTEs.</a:t>
            </a:r>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5" name="Picture 4"/>
          <p:cNvPicPr>
            <a:picLocks noChangeAspect="1"/>
          </p:cNvPicPr>
          <p:nvPr/>
        </p:nvPicPr>
        <p:blipFill>
          <a:blip r:embed="rId3"/>
          <a:stretch>
            <a:fillRect/>
          </a:stretch>
        </p:blipFill>
        <p:spPr>
          <a:xfrm>
            <a:off x="1752600" y="4923537"/>
            <a:ext cx="7104321" cy="1493138"/>
          </a:xfrm>
          <a:prstGeom prst="rect">
            <a:avLst/>
          </a:prstGeom>
        </p:spPr>
      </p:pic>
    </p:spTree>
    <p:extLst>
      <p:ext uri="{BB962C8B-B14F-4D97-AF65-F5344CB8AC3E}">
        <p14:creationId xmlns:p14="http://schemas.microsoft.com/office/powerpoint/2010/main" val="2780813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Dealers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31</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36431"/>
            <a:ext cx="7239000" cy="5216769"/>
          </a:xfrm>
        </p:spPr>
        <p:txBody>
          <a:bodyPr/>
          <a:lstStyle/>
          <a:p>
            <a:pPr marL="0" indent="0">
              <a:buNone/>
            </a:pPr>
            <a:r>
              <a:rPr lang="en-US" sz="1600" b="1" dirty="0"/>
              <a:t>Purpose: </a:t>
            </a:r>
            <a:r>
              <a:rPr lang="en-US" sz="1600" dirty="0"/>
              <a:t>This fund is responsible for regulating automotive business, auto salesmen, storage lots, and towing industries. Revenue sources are from auto dealer industry licenses/permits, auction fees and administrative towing fees.</a:t>
            </a:r>
          </a:p>
          <a:p>
            <a:pPr marL="0" indent="0">
              <a:buNone/>
            </a:pPr>
            <a:endParaRPr lang="en-US" sz="1600" b="1" dirty="0"/>
          </a:p>
          <a:p>
            <a:pPr marL="0" indent="0">
              <a:buNone/>
            </a:pPr>
            <a:r>
              <a:rPr lang="en-US" sz="1600" b="1" dirty="0"/>
              <a:t>Overview: </a:t>
            </a:r>
            <a:r>
              <a:rPr lang="en-US" sz="1600" dirty="0"/>
              <a:t>The Auto Dealers fund was established to account for the funds that HPD receives during the enforcement  of Chapter 8 of the City’s Code of Ordinances. This ordinance was passed in compliance with Texas Senate Bill 226 of the 45</a:t>
            </a:r>
            <a:r>
              <a:rPr lang="en-US" sz="1600" baseline="30000" dirty="0"/>
              <a:t>th</a:t>
            </a:r>
            <a:r>
              <a:rPr lang="en-US" sz="1600" dirty="0"/>
              <a:t> Legislative Session.</a:t>
            </a:r>
          </a:p>
          <a:p>
            <a:pPr marL="0" indent="0">
              <a:buNone/>
            </a:pPr>
            <a:endParaRPr lang="en-US" sz="1600" dirty="0"/>
          </a:p>
          <a:p>
            <a:pPr marL="0" indent="0">
              <a:buNone/>
            </a:pPr>
            <a:r>
              <a:rPr lang="en-US" sz="1600" b="1" dirty="0"/>
              <a:t>Personnel: </a:t>
            </a:r>
            <a:r>
              <a:rPr lang="en-US" sz="1600" dirty="0"/>
              <a:t>Based on the 5 year average 49% of total expenditure is comprised of personnel.  The FY2018 Budget funds 32 FTEs.</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dirty="0">
              <a:cs typeface="Arial"/>
            </a:endParaRPr>
          </a:p>
          <a:p>
            <a:pPr marL="0" indent="0">
              <a:buNone/>
            </a:pPr>
            <a:endParaRPr lang="en-US" sz="1600" b="1" dirty="0"/>
          </a:p>
        </p:txBody>
      </p:sp>
      <p:pic>
        <p:nvPicPr>
          <p:cNvPr id="5" name="Picture 4"/>
          <p:cNvPicPr>
            <a:picLocks noChangeAspect="1"/>
          </p:cNvPicPr>
          <p:nvPr/>
        </p:nvPicPr>
        <p:blipFill>
          <a:blip r:embed="rId3"/>
          <a:stretch>
            <a:fillRect/>
          </a:stretch>
        </p:blipFill>
        <p:spPr>
          <a:xfrm>
            <a:off x="1752600" y="4560537"/>
            <a:ext cx="7001539" cy="1633242"/>
          </a:xfrm>
          <a:prstGeom prst="rect">
            <a:avLst/>
          </a:prstGeom>
        </p:spPr>
      </p:pic>
    </p:spTree>
    <p:extLst>
      <p:ext uri="{BB962C8B-B14F-4D97-AF65-F5344CB8AC3E}">
        <p14:creationId xmlns:p14="http://schemas.microsoft.com/office/powerpoint/2010/main" val="337483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Bayou Greenway 2020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32</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06286"/>
            <a:ext cx="7239000" cy="5246914"/>
          </a:xfrm>
        </p:spPr>
        <p:txBody>
          <a:bodyPr/>
          <a:lstStyle/>
          <a:p>
            <a:pPr marL="0" indent="0">
              <a:buNone/>
            </a:pPr>
            <a:r>
              <a:rPr lang="en-US" sz="1600" b="1" dirty="0"/>
              <a:t>Purpose: </a:t>
            </a:r>
            <a:r>
              <a:rPr lang="en-US" sz="1600" dirty="0"/>
              <a:t>This fund was created in 2014 by Ordinance 2014-653 to manage the maintenance of the Bayou Greenways 2020 project entered with the Houston Parks Board, Inc.</a:t>
            </a:r>
          </a:p>
          <a:p>
            <a:pPr marL="0" indent="0">
              <a:buNone/>
            </a:pPr>
            <a:endParaRPr lang="en-US" sz="1600" b="1" dirty="0"/>
          </a:p>
          <a:p>
            <a:pPr marL="0" indent="0">
              <a:buNone/>
            </a:pPr>
            <a:r>
              <a:rPr lang="en-US" sz="1600" b="1" dirty="0"/>
              <a:t>Overview: </a:t>
            </a:r>
            <a:r>
              <a:rPr lang="en-US" sz="1600" dirty="0"/>
              <a:t>This is funded solely by the Houston Parks Boards, Inc. (HPB) for the maintenance of trails and parks developed by HPB. The Parks and Recreation Department is responsible for mowing and maintenance of White Oak Bayou meadow lands.</a:t>
            </a:r>
            <a:endParaRPr lang="en-US" sz="1600" b="1" dirty="0"/>
          </a:p>
          <a:p>
            <a:pPr marL="0" indent="0">
              <a:buNone/>
            </a:pPr>
            <a:endParaRPr lang="en-US" sz="1600" b="1" dirty="0"/>
          </a:p>
          <a:p>
            <a:pPr marL="0" indent="0">
              <a:buNone/>
            </a:pPr>
            <a:r>
              <a:rPr lang="en-US" sz="1600" b="1" dirty="0"/>
              <a:t>Personnel: </a:t>
            </a:r>
            <a:r>
              <a:rPr lang="en-US" sz="1600" dirty="0"/>
              <a:t>Based on the 3 year average 91% of total expenditure is comprised of personnel. The FY2018 Budget funds 17.0 FTEs.</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5" name="Picture 4"/>
          <p:cNvPicPr>
            <a:picLocks noChangeAspect="1"/>
          </p:cNvPicPr>
          <p:nvPr/>
        </p:nvPicPr>
        <p:blipFill>
          <a:blip r:embed="rId3"/>
          <a:stretch>
            <a:fillRect/>
          </a:stretch>
        </p:blipFill>
        <p:spPr>
          <a:xfrm>
            <a:off x="1918656" y="4558231"/>
            <a:ext cx="6906888" cy="1858444"/>
          </a:xfrm>
          <a:prstGeom prst="rect">
            <a:avLst/>
          </a:prstGeom>
        </p:spPr>
      </p:pic>
    </p:spTree>
    <p:extLst>
      <p:ext uri="{BB962C8B-B14F-4D97-AF65-F5344CB8AC3E}">
        <p14:creationId xmlns:p14="http://schemas.microsoft.com/office/powerpoint/2010/main" val="989777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Cable Television Fund</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33</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36431"/>
            <a:ext cx="7239000" cy="5216769"/>
          </a:xfrm>
        </p:spPr>
        <p:txBody>
          <a:bodyPr/>
          <a:lstStyle/>
          <a:p>
            <a:pPr marL="0" indent="0">
              <a:buNone/>
            </a:pPr>
            <a:r>
              <a:rPr lang="en-US" sz="1600" b="1" dirty="0"/>
              <a:t>Purpose: </a:t>
            </a:r>
            <a:r>
              <a:rPr lang="en-US" sz="1600" dirty="0"/>
              <a:t>This fund was created in 2011 by Ordinance 2011-731 to fund for public access cable television programming and related costs in the Cable Television Special Fund. Revenues are collected from Public, Educational and Governmental (PEG) fees collected from state franchises. </a:t>
            </a:r>
          </a:p>
          <a:p>
            <a:pPr marL="0" indent="0">
              <a:buNone/>
            </a:pPr>
            <a:endParaRPr lang="en-US" sz="1600" b="1" dirty="0"/>
          </a:p>
          <a:p>
            <a:pPr marL="0" indent="0">
              <a:buNone/>
            </a:pPr>
            <a:r>
              <a:rPr lang="en-US" sz="1600" b="1" dirty="0"/>
              <a:t>Overview: </a:t>
            </a:r>
            <a:r>
              <a:rPr lang="en-US" sz="1600" dirty="0"/>
              <a:t>Fund was establish to adhere to the 82</a:t>
            </a:r>
            <a:r>
              <a:rPr lang="en-US" sz="1600" baseline="30000" dirty="0"/>
              <a:t>nd</a:t>
            </a:r>
            <a:r>
              <a:rPr lang="en-US" sz="1600" dirty="0"/>
              <a:t> Legislative Session SB 1087. This bill requires any entity or person providing cable service or video service to contribute to municipalities to fund public access cable television programming and related cost.</a:t>
            </a:r>
          </a:p>
          <a:p>
            <a:pPr marL="0" indent="0">
              <a:buNone/>
            </a:pPr>
            <a:endParaRPr lang="en-US" sz="1600" b="1" dirty="0"/>
          </a:p>
          <a:p>
            <a:pPr marL="0" indent="0">
              <a:buNone/>
            </a:pPr>
            <a:r>
              <a:rPr lang="en-US" sz="1600" b="1" dirty="0"/>
              <a:t>Personnel: </a:t>
            </a:r>
            <a:r>
              <a:rPr lang="en-US" sz="1600" dirty="0"/>
              <a:t>Based on the 5 year average 31% of total expenditure is comprised of personnel. The FY2018 Budget funds 19.0 FTEs.</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dirty="0"/>
          </a:p>
        </p:txBody>
      </p:sp>
      <p:pic>
        <p:nvPicPr>
          <p:cNvPr id="3" name="Picture 2"/>
          <p:cNvPicPr>
            <a:picLocks noChangeAspect="1"/>
          </p:cNvPicPr>
          <p:nvPr/>
        </p:nvPicPr>
        <p:blipFill>
          <a:blip r:embed="rId3"/>
          <a:stretch>
            <a:fillRect/>
          </a:stretch>
        </p:blipFill>
        <p:spPr>
          <a:xfrm>
            <a:off x="1854757" y="4786507"/>
            <a:ext cx="7034686" cy="1630168"/>
          </a:xfrm>
          <a:prstGeom prst="rect">
            <a:avLst/>
          </a:prstGeom>
        </p:spPr>
      </p:pic>
    </p:spTree>
    <p:extLst>
      <p:ext uri="{BB962C8B-B14F-4D97-AF65-F5344CB8AC3E}">
        <p14:creationId xmlns:p14="http://schemas.microsoft.com/office/powerpoint/2010/main" val="3825943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Safety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34</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26382"/>
            <a:ext cx="7239000" cy="5226818"/>
          </a:xfrm>
        </p:spPr>
        <p:txBody>
          <a:bodyPr/>
          <a:lstStyle/>
          <a:p>
            <a:pPr marL="0" indent="0">
              <a:buNone/>
            </a:pPr>
            <a:r>
              <a:rPr lang="en-US" sz="1600" b="1" dirty="0"/>
              <a:t>Purpose: </a:t>
            </a:r>
            <a:r>
              <a:rPr lang="en-US" sz="1600" dirty="0"/>
              <a:t>This fund was created in 1991 by Ordinance 1991-939 to fund public, parochial, and private school crossing guard program. Covered by the available funding are approximately 700 plus guards, for 300 plus schools, in 12 districts. </a:t>
            </a:r>
          </a:p>
          <a:p>
            <a:pPr marL="0" indent="0">
              <a:buNone/>
            </a:pPr>
            <a:endParaRPr lang="en-US" sz="1600" b="1" dirty="0"/>
          </a:p>
          <a:p>
            <a:pPr marL="0" indent="0">
              <a:buNone/>
            </a:pPr>
            <a:r>
              <a:rPr lang="en-US" sz="1600" b="1" dirty="0"/>
              <a:t>Overview:</a:t>
            </a:r>
            <a:r>
              <a:rPr lang="en-US" sz="1600" dirty="0"/>
              <a:t>. Revenues from this fund come from the assessment of $5.00 municipal court fee on each parking violation, $25.00 Municipal Court fee on each violation in a school crossing zone, and a $1.50 fee for each vehicle registration.  The legislation creating this fund also provides any surplus can be used for programs designed to enhance child safety.</a:t>
            </a:r>
          </a:p>
          <a:p>
            <a:pPr marL="0" indent="0">
              <a:buNone/>
            </a:pPr>
            <a:endParaRPr lang="en-US" sz="1600" dirty="0"/>
          </a:p>
          <a:p>
            <a:pPr marL="0" indent="0">
              <a:buNone/>
            </a:pPr>
            <a:r>
              <a:rPr lang="en-US" sz="1600" b="1" dirty="0"/>
              <a:t>Personnel: </a:t>
            </a:r>
            <a:r>
              <a:rPr lang="en-US" sz="1600" dirty="0"/>
              <a:t>This fund does not have personnel.</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dirty="0"/>
          </a:p>
        </p:txBody>
      </p:sp>
      <p:pic>
        <p:nvPicPr>
          <p:cNvPr id="3" name="Picture 2"/>
          <p:cNvPicPr>
            <a:picLocks noChangeAspect="1"/>
          </p:cNvPicPr>
          <p:nvPr/>
        </p:nvPicPr>
        <p:blipFill>
          <a:blip r:embed="rId3"/>
          <a:stretch>
            <a:fillRect/>
          </a:stretch>
        </p:blipFill>
        <p:spPr>
          <a:xfrm>
            <a:off x="1678172" y="4801480"/>
            <a:ext cx="7063563" cy="1751720"/>
          </a:xfrm>
          <a:prstGeom prst="rect">
            <a:avLst/>
          </a:prstGeom>
        </p:spPr>
      </p:pic>
    </p:spTree>
    <p:extLst>
      <p:ext uri="{BB962C8B-B14F-4D97-AF65-F5344CB8AC3E}">
        <p14:creationId xmlns:p14="http://schemas.microsoft.com/office/powerpoint/2010/main" val="408880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1750"/>
            <a:ext cx="7550888" cy="1143000"/>
          </a:xfrm>
        </p:spPr>
        <p:txBody>
          <a:bodyPr/>
          <a:lstStyle/>
          <a:p>
            <a:br>
              <a:rPr lang="en-US" dirty="0"/>
            </a:br>
            <a:r>
              <a:rPr lang="en-US" dirty="0"/>
              <a:t>Community Health &amp; Assessment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35</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96721"/>
            <a:ext cx="7316972" cy="5156479"/>
          </a:xfrm>
        </p:spPr>
        <p:txBody>
          <a:bodyPr/>
          <a:lstStyle/>
          <a:p>
            <a:pPr marL="0" indent="0">
              <a:buNone/>
            </a:pPr>
            <a:r>
              <a:rPr lang="en-US" sz="1600" b="1" dirty="0"/>
              <a:t>Purpose: </a:t>
            </a:r>
            <a:r>
              <a:rPr lang="en-US" sz="1600" dirty="0"/>
              <a:t>This fund was created to provide health care services to the community by preventing the spread of communicable diseases and optimizing well being through human services.</a:t>
            </a:r>
          </a:p>
          <a:p>
            <a:pPr marL="0" indent="0">
              <a:buNone/>
            </a:pPr>
            <a:endParaRPr lang="en-US" sz="1600" b="1" dirty="0"/>
          </a:p>
          <a:p>
            <a:pPr marL="0" indent="0">
              <a:buNone/>
            </a:pPr>
            <a:r>
              <a:rPr lang="en-US" sz="1600" b="1" dirty="0"/>
              <a:t>Overview: </a:t>
            </a:r>
            <a:r>
              <a:rPr lang="en-US" sz="1600" dirty="0"/>
              <a:t>Hurricane Ike donations are the sole revenue source. Over the year, expenditures continue to decline. </a:t>
            </a:r>
            <a:endParaRPr lang="en-US" sz="1600" b="1" dirty="0"/>
          </a:p>
          <a:p>
            <a:pPr marL="0" indent="0">
              <a:buNone/>
            </a:pPr>
            <a:endParaRPr lang="en-US" sz="1600" b="1" dirty="0"/>
          </a:p>
          <a:p>
            <a:pPr marL="0" indent="0">
              <a:buNone/>
            </a:pPr>
            <a:r>
              <a:rPr lang="en-US" sz="1600" b="1" dirty="0"/>
              <a:t>Personnel: </a:t>
            </a:r>
            <a:r>
              <a:rPr lang="en-US" sz="1600" dirty="0"/>
              <a:t>This fund does not have personnel.</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dirty="0"/>
          </a:p>
        </p:txBody>
      </p:sp>
      <p:pic>
        <p:nvPicPr>
          <p:cNvPr id="3" name="Picture 2"/>
          <p:cNvPicPr>
            <a:picLocks noChangeAspect="1"/>
          </p:cNvPicPr>
          <p:nvPr/>
        </p:nvPicPr>
        <p:blipFill>
          <a:blip r:embed="rId3"/>
          <a:stretch>
            <a:fillRect/>
          </a:stretch>
        </p:blipFill>
        <p:spPr>
          <a:xfrm>
            <a:off x="1861866" y="4053553"/>
            <a:ext cx="6868634" cy="1721139"/>
          </a:xfrm>
          <a:prstGeom prst="rect">
            <a:avLst/>
          </a:prstGeom>
        </p:spPr>
      </p:pic>
    </p:spTree>
    <p:extLst>
      <p:ext uri="{BB962C8B-B14F-4D97-AF65-F5344CB8AC3E}">
        <p14:creationId xmlns:p14="http://schemas.microsoft.com/office/powerpoint/2010/main" val="1607448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Recovery Fund </a:t>
            </a:r>
            <a:br>
              <a:rPr lang="en-US" dirty="0"/>
            </a:br>
            <a:r>
              <a:rPr lang="en-US" dirty="0"/>
              <a:t>(Tropical Storm Alison)</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36</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80412" y="1447800"/>
            <a:ext cx="7239000" cy="5105400"/>
          </a:xfrm>
        </p:spPr>
        <p:txBody>
          <a:bodyPr/>
          <a:lstStyle/>
          <a:p>
            <a:pPr marL="0" indent="0">
              <a:buNone/>
            </a:pPr>
            <a:r>
              <a:rPr lang="en-US" sz="1600" b="1" dirty="0"/>
              <a:t>Purpose: </a:t>
            </a:r>
            <a:r>
              <a:rPr lang="en-US" sz="1600" dirty="0"/>
              <a:t>This fund was created for repairs, relief and recovery relating to Tropical Storm Allison.</a:t>
            </a:r>
          </a:p>
          <a:p>
            <a:pPr marL="0" indent="0">
              <a:buNone/>
            </a:pPr>
            <a:endParaRPr lang="en-US" sz="1600" b="1" dirty="0"/>
          </a:p>
          <a:p>
            <a:pPr marL="0" indent="0">
              <a:buNone/>
            </a:pPr>
            <a:r>
              <a:rPr lang="en-US" sz="1600" b="1" dirty="0"/>
              <a:t>Overview: </a:t>
            </a:r>
            <a:r>
              <a:rPr lang="en-US" sz="1600" dirty="0"/>
              <a:t>The revenues for this fund is through grants from FEMA. This fund will be close in FY2018. The fund balance will be transfer to the Disaster Recovery Fund, Fund 5303. </a:t>
            </a:r>
            <a:endParaRPr lang="en-US" sz="1600" b="1" dirty="0"/>
          </a:p>
          <a:p>
            <a:pPr marL="0" indent="0">
              <a:buNone/>
            </a:pPr>
            <a:endParaRPr lang="en-US" sz="1600" b="1" dirty="0"/>
          </a:p>
          <a:p>
            <a:pPr marL="0" indent="0">
              <a:buNone/>
            </a:pPr>
            <a:r>
              <a:rPr lang="en-US" sz="1600" b="1" dirty="0"/>
              <a:t>Personnel:  </a:t>
            </a:r>
            <a:r>
              <a:rPr lang="en-US" sz="1600" dirty="0"/>
              <a:t>This fund does not have personnel.</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p:cNvPicPr>
            <a:picLocks noChangeAspect="1"/>
          </p:cNvPicPr>
          <p:nvPr/>
        </p:nvPicPr>
        <p:blipFill>
          <a:blip r:embed="rId3"/>
          <a:stretch>
            <a:fillRect/>
          </a:stretch>
        </p:blipFill>
        <p:spPr>
          <a:xfrm>
            <a:off x="1780412" y="4000500"/>
            <a:ext cx="7108407" cy="1707983"/>
          </a:xfrm>
          <a:prstGeom prst="rect">
            <a:avLst/>
          </a:prstGeom>
        </p:spPr>
      </p:pic>
    </p:spTree>
    <p:extLst>
      <p:ext uri="{BB962C8B-B14F-4D97-AF65-F5344CB8AC3E}">
        <p14:creationId xmlns:p14="http://schemas.microsoft.com/office/powerpoint/2010/main" val="3571607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Essential Public Health Service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37</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36431"/>
            <a:ext cx="7239000" cy="5216769"/>
          </a:xfrm>
        </p:spPr>
        <p:txBody>
          <a:bodyPr/>
          <a:lstStyle/>
          <a:p>
            <a:pPr marL="0" indent="0">
              <a:buNone/>
            </a:pPr>
            <a:r>
              <a:rPr lang="en-US" sz="1600" b="1" dirty="0"/>
              <a:t>Purpose: </a:t>
            </a:r>
            <a:r>
              <a:rPr lang="en-US" sz="1600" dirty="0"/>
              <a:t>This fund was created in 2013 by Ordinance 2013-102 to offset costs associated with the administration of Medicaid Transformation Waiver projects and to perform other essential public health services.</a:t>
            </a:r>
          </a:p>
          <a:p>
            <a:pPr marL="0" indent="0">
              <a:buNone/>
            </a:pPr>
            <a:endParaRPr lang="en-US" sz="1600" b="1" dirty="0"/>
          </a:p>
          <a:p>
            <a:pPr marL="0" indent="0">
              <a:buNone/>
            </a:pPr>
            <a:r>
              <a:rPr lang="en-US" sz="1600" b="1" dirty="0"/>
              <a:t>Overview: </a:t>
            </a:r>
            <a:r>
              <a:rPr lang="en-US" sz="1600" dirty="0"/>
              <a:t>This fund captures the costs and reimbursement of the projects incurred for the expansion of health and human services by meeting performance targets required by the State. The assigned value includes 100% reimbursement of the program costs and the required 42% local match for the project. </a:t>
            </a:r>
          </a:p>
          <a:p>
            <a:pPr marL="0" indent="0">
              <a:buNone/>
            </a:pPr>
            <a:endParaRPr lang="en-US" sz="1600" b="1" dirty="0"/>
          </a:p>
          <a:p>
            <a:pPr marL="0" indent="0">
              <a:buNone/>
            </a:pPr>
            <a:r>
              <a:rPr lang="en-US" sz="1600" b="1" dirty="0"/>
              <a:t>Personnel:  </a:t>
            </a:r>
            <a:r>
              <a:rPr lang="en-US" sz="1600" dirty="0"/>
              <a:t>Based on the 5 year average 47% of total expenditure is comprised of personnel. The FY2018 Budget funds 201.7 FTEs.</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dirty="0"/>
          </a:p>
        </p:txBody>
      </p:sp>
      <p:pic>
        <p:nvPicPr>
          <p:cNvPr id="3" name="Picture 2"/>
          <p:cNvPicPr>
            <a:picLocks noChangeAspect="1"/>
          </p:cNvPicPr>
          <p:nvPr/>
        </p:nvPicPr>
        <p:blipFill>
          <a:blip r:embed="rId3"/>
          <a:stretch>
            <a:fillRect/>
          </a:stretch>
        </p:blipFill>
        <p:spPr>
          <a:xfrm>
            <a:off x="1752600" y="4839149"/>
            <a:ext cx="6943060" cy="1637988"/>
          </a:xfrm>
          <a:prstGeom prst="rect">
            <a:avLst/>
          </a:prstGeom>
        </p:spPr>
      </p:pic>
    </p:spTree>
    <p:extLst>
      <p:ext uri="{BB962C8B-B14F-4D97-AF65-F5344CB8AC3E}">
        <p14:creationId xmlns:p14="http://schemas.microsoft.com/office/powerpoint/2010/main" val="105444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Houston TranStar Fund		</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38</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30343"/>
            <a:ext cx="7239000" cy="4160044"/>
          </a:xfrm>
        </p:spPr>
        <p:txBody>
          <a:bodyPr/>
          <a:lstStyle/>
          <a:p>
            <a:pPr marL="0" indent="0">
              <a:buNone/>
            </a:pPr>
            <a:r>
              <a:rPr lang="en-US" sz="1400" b="1" dirty="0"/>
              <a:t>Purpose: </a:t>
            </a:r>
            <a:r>
              <a:rPr lang="en-US" sz="1400" dirty="0"/>
              <a:t>This fund was established in 2004 for the core objective of Traffic Management and Vehicle  Commuting Safety to fund for transportation and emergency management planning and operations in the Houston/Harris County area. This fund provides maintenance of physical support system, repair and expansion projects at the Houston TranStar Center.</a:t>
            </a:r>
          </a:p>
          <a:p>
            <a:pPr marL="0" indent="0">
              <a:buNone/>
            </a:pPr>
            <a:endParaRPr lang="en-US" sz="1400" b="1" dirty="0"/>
          </a:p>
          <a:p>
            <a:pPr marL="0" indent="0">
              <a:buNone/>
            </a:pPr>
            <a:r>
              <a:rPr lang="en-US" sz="1400" b="1" dirty="0"/>
              <a:t>Overview:  </a:t>
            </a:r>
            <a:r>
              <a:rPr lang="en-US" sz="1400" dirty="0"/>
              <a:t>The source of revenues are grants from METRO and TxDOT. This fund is a collaborative program between the City of Houston, Harris County, the Metropolitan Transit Authority of Harris County (METRO) and the Texas Department of Transportation (TxDOT), Homeland Security and emergency management functions in 13 counties surrounding and including the City of Houston.</a:t>
            </a:r>
          </a:p>
          <a:p>
            <a:pPr marL="0" indent="0">
              <a:buNone/>
            </a:pPr>
            <a:endParaRPr lang="en-US" sz="1200" dirty="0"/>
          </a:p>
          <a:p>
            <a:pPr marL="0" indent="0">
              <a:buNone/>
            </a:pPr>
            <a:r>
              <a:rPr lang="en-US" sz="1400" b="1" dirty="0"/>
              <a:t>Personnel:  </a:t>
            </a:r>
            <a:r>
              <a:rPr lang="en-US" sz="1400" dirty="0"/>
              <a:t>Based on the 5 year average 35% of total expenditure is comprised of personnel. The FY2018 Budget funds 9.0 full-time FTEs.</a:t>
            </a:r>
            <a:endParaRPr lang="en-US" sz="1400" b="1" dirty="0"/>
          </a:p>
          <a:p>
            <a:pPr marL="0" indent="0">
              <a:buNone/>
            </a:pPr>
            <a:endParaRPr lang="en-US" sz="1400" b="1" dirty="0"/>
          </a:p>
          <a:p>
            <a:pPr marL="0" indent="0">
              <a:buNone/>
            </a:pPr>
            <a:endParaRPr lang="en-US" sz="14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600" b="1" dirty="0"/>
          </a:p>
          <a:p>
            <a:pPr marL="0" indent="0">
              <a:buNone/>
            </a:pPr>
            <a:endParaRPr lang="en-US" sz="1200"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r>
              <a:rPr lang="en-US" sz="1200" b="1" dirty="0"/>
              <a:t>Recommendation:</a:t>
            </a:r>
            <a:r>
              <a:rPr lang="en-US" sz="1200" dirty="0"/>
              <a:t> The Fund needs to be maintained, because it accommodates high technology componets  and multi-agency specialist in a regional transportation Control Center and an Emergency Operations Center.  The Prime Function is Traffic Control Management, essential to a heavily populated Metropolitan Area.</a:t>
            </a:r>
            <a:endParaRPr lang="en-US" sz="1200" b="1" dirty="0"/>
          </a:p>
        </p:txBody>
      </p:sp>
      <p:pic>
        <p:nvPicPr>
          <p:cNvPr id="5" name="Picture 4"/>
          <p:cNvPicPr>
            <a:picLocks noChangeAspect="1"/>
          </p:cNvPicPr>
          <p:nvPr/>
        </p:nvPicPr>
        <p:blipFill>
          <a:blip r:embed="rId3"/>
          <a:stretch>
            <a:fillRect/>
          </a:stretch>
        </p:blipFill>
        <p:spPr>
          <a:xfrm>
            <a:off x="1861865" y="4673101"/>
            <a:ext cx="6783573" cy="1945758"/>
          </a:xfrm>
          <a:prstGeom prst="rect">
            <a:avLst/>
          </a:prstGeom>
        </p:spPr>
      </p:pic>
    </p:spTree>
    <p:extLst>
      <p:ext uri="{BB962C8B-B14F-4D97-AF65-F5344CB8AC3E}">
        <p14:creationId xmlns:p14="http://schemas.microsoft.com/office/powerpoint/2010/main" val="603684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Case Manager Fee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39</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36431"/>
            <a:ext cx="7239000" cy="5216769"/>
          </a:xfrm>
        </p:spPr>
        <p:txBody>
          <a:bodyPr/>
          <a:lstStyle/>
          <a:p>
            <a:pPr marL="0" indent="0">
              <a:buNone/>
            </a:pPr>
            <a:r>
              <a:rPr lang="en-US" sz="1600" b="1" dirty="0"/>
              <a:t>Purpose: </a:t>
            </a:r>
            <a:r>
              <a:rPr lang="en-US" sz="1600" dirty="0"/>
              <a:t>This fund was created in 2007 by Ordinance 2007-1297 to reduce truancy and limit juvenile exposure to the criminal justice system, referrals to social services and increased student family accountability.</a:t>
            </a:r>
          </a:p>
          <a:p>
            <a:pPr marL="0" indent="0">
              <a:buNone/>
            </a:pPr>
            <a:endParaRPr lang="en-US" sz="1600" b="1" dirty="0"/>
          </a:p>
          <a:p>
            <a:pPr marL="0" indent="0">
              <a:buNone/>
            </a:pPr>
            <a:r>
              <a:rPr lang="en-US" sz="1600" b="1" dirty="0"/>
              <a:t>Overview:</a:t>
            </a:r>
            <a:r>
              <a:rPr lang="en-US" sz="1600" dirty="0"/>
              <a:t>  The fund collects a $5.00 court fee for each paid conviction of a Class “C” misdemeanor office.  Changes in 2014 allows the City to collect an additional $2.00 for every paid conviction as part of the States’ Truancy Prevention and Diversion Program. The City retains $1.00 and $1.00 is remitted to the State.</a:t>
            </a:r>
            <a:endParaRPr lang="en-US" sz="1600" b="1" dirty="0"/>
          </a:p>
          <a:p>
            <a:pPr marL="0" indent="0">
              <a:buNone/>
            </a:pPr>
            <a:endParaRPr lang="en-US" sz="1600" b="1" dirty="0"/>
          </a:p>
          <a:p>
            <a:pPr marL="0" indent="0">
              <a:buNone/>
            </a:pPr>
            <a:r>
              <a:rPr lang="en-US" sz="1600" b="1" dirty="0"/>
              <a:t>Personnel:  </a:t>
            </a:r>
            <a:r>
              <a:rPr lang="en-US" sz="1600" dirty="0"/>
              <a:t>Based on the 5 year average 92% of total expenditure is comprised of personnel. The FY2018 Budget funds 22.0 FTEs.</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solidFill>
                <a:srgbClr val="FF0000"/>
              </a:solidFill>
            </a:endParaRPr>
          </a:p>
        </p:txBody>
      </p:sp>
      <p:pic>
        <p:nvPicPr>
          <p:cNvPr id="3" name="Picture 2"/>
          <p:cNvPicPr>
            <a:picLocks noChangeAspect="1"/>
          </p:cNvPicPr>
          <p:nvPr/>
        </p:nvPicPr>
        <p:blipFill>
          <a:blip r:embed="rId3"/>
          <a:stretch>
            <a:fillRect/>
          </a:stretch>
        </p:blipFill>
        <p:spPr>
          <a:xfrm>
            <a:off x="1916518" y="4856870"/>
            <a:ext cx="6911164" cy="1774302"/>
          </a:xfrm>
          <a:prstGeom prst="rect">
            <a:avLst/>
          </a:prstGeom>
        </p:spPr>
      </p:pic>
    </p:spTree>
    <p:extLst>
      <p:ext uri="{BB962C8B-B14F-4D97-AF65-F5344CB8AC3E}">
        <p14:creationId xmlns:p14="http://schemas.microsoft.com/office/powerpoint/2010/main" val="135763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Restricted vs Committed</a:t>
            </a:r>
            <a:endParaRPr lang="en-US" sz="1800" dirty="0"/>
          </a:p>
        </p:txBody>
      </p:sp>
      <p:sp>
        <p:nvSpPr>
          <p:cNvPr id="3" name="Content Placeholder 2"/>
          <p:cNvSpPr>
            <a:spLocks noGrp="1"/>
          </p:cNvSpPr>
          <p:nvPr>
            <p:ph idx="1"/>
          </p:nvPr>
        </p:nvSpPr>
        <p:spPr>
          <a:xfrm>
            <a:off x="1752600" y="1616926"/>
            <a:ext cx="7239000" cy="4936273"/>
          </a:xfrm>
        </p:spPr>
        <p:txBody>
          <a:bodyPr/>
          <a:lstStyle/>
          <a:p>
            <a:pPr algn="just"/>
            <a:r>
              <a:rPr lang="en-US" sz="2000" b="1" dirty="0"/>
              <a:t>Restricted </a:t>
            </a:r>
            <a:r>
              <a:rPr lang="en-US" sz="2000" dirty="0"/>
              <a:t>– Fund balance should be reported as restricted when constraints placed on the use of resources are:</a:t>
            </a:r>
          </a:p>
          <a:p>
            <a:pPr lvl="1" algn="just"/>
            <a:r>
              <a:rPr lang="en-US" sz="1600" dirty="0"/>
              <a:t>Externally imposed by creditors, grantors, contributors, or laws or regulations of other governments; or imposed by law through constitutional provisions or enabling legislation (legally enforceability).</a:t>
            </a:r>
          </a:p>
          <a:p>
            <a:pPr algn="just"/>
            <a:endParaRPr lang="en-US" sz="2000" dirty="0"/>
          </a:p>
          <a:p>
            <a:pPr algn="just"/>
            <a:r>
              <a:rPr lang="en-US" sz="2000" b="1" dirty="0"/>
              <a:t>Committed – </a:t>
            </a:r>
            <a:r>
              <a:rPr lang="en-US" sz="2000" dirty="0"/>
              <a:t>Self-imposed legal limitation by the government’s highest level decision making authority (City Council, County Commission, etc.). Committed amounts cannot be redeployed (transferred) for other purposes unless formal action is approved, or reversed, by the decision making authority</a:t>
            </a:r>
            <a:r>
              <a:rPr lang="en-US" sz="2000" b="1" dirty="0"/>
              <a:t>.</a:t>
            </a:r>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4</a:t>
            </a:fld>
            <a:endParaRPr lang="en-US" dirty="0"/>
          </a:p>
        </p:txBody>
      </p:sp>
    </p:spTree>
    <p:extLst>
      <p:ext uri="{BB962C8B-B14F-4D97-AF65-F5344CB8AC3E}">
        <p14:creationId xmlns:p14="http://schemas.microsoft.com/office/powerpoint/2010/main" val="4049585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Special Revenue	</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40</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p:txBody>
          <a:bodyPr/>
          <a:lstStyle/>
          <a:p>
            <a:pPr marL="0" indent="0">
              <a:buNone/>
            </a:pPr>
            <a:r>
              <a:rPr lang="en-US" sz="1400" b="1" dirty="0"/>
              <a:t>Purpose:</a:t>
            </a:r>
            <a:r>
              <a:rPr lang="en-US" sz="1400" dirty="0"/>
              <a:t> This fund was created for the purchase of materials and implement programs for children and teenagers as intended by donors. </a:t>
            </a:r>
            <a:endParaRPr lang="en-US" sz="1400" b="1" dirty="0"/>
          </a:p>
          <a:p>
            <a:pPr marL="0" indent="0">
              <a:buNone/>
            </a:pPr>
            <a:endParaRPr lang="en-US" sz="1400" b="1" dirty="0"/>
          </a:p>
          <a:p>
            <a:pPr marL="0" indent="0">
              <a:buNone/>
            </a:pPr>
            <a:r>
              <a:rPr lang="en-US" sz="1400" b="1" dirty="0"/>
              <a:t>Overview: </a:t>
            </a:r>
            <a:r>
              <a:rPr lang="en-US" sz="1400" dirty="0"/>
              <a:t>This fund is known as the “Slaughter Fund”. The Houston Public Library is the recipient of Henry Lee Slaughter, Jr. Trust Fund. The fund was received and deposited by the City in FY2007. The original “Slaughter Fund” has been exhausted and used for the intended purpose. The Houston Public Library now uses this fund as a Special Revenue Fund. This fund is 100% funded by donor donations.  Since FY2013, the fund has seen a 41% decrease in the amount of contributions. </a:t>
            </a:r>
          </a:p>
          <a:p>
            <a:pPr marL="0" indent="0">
              <a:buNone/>
            </a:pPr>
            <a:endParaRPr lang="en-US" sz="1200" b="1" dirty="0"/>
          </a:p>
          <a:p>
            <a:pPr marL="0" indent="0">
              <a:buNone/>
            </a:pPr>
            <a:r>
              <a:rPr lang="en-US" sz="1400" b="1" dirty="0"/>
              <a:t>Personnel:  </a:t>
            </a:r>
            <a:r>
              <a:rPr lang="en-US" sz="1400" dirty="0"/>
              <a:t>This fund does not have personnel.</a:t>
            </a:r>
            <a:endParaRPr lang="en-US" sz="14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p:txBody>
      </p:sp>
      <p:pic>
        <p:nvPicPr>
          <p:cNvPr id="8" name="Picture 7">
            <a:extLst>
              <a:ext uri="{FF2B5EF4-FFF2-40B4-BE49-F238E27FC236}">
                <a16:creationId xmlns:a16="http://schemas.microsoft.com/office/drawing/2014/main" id="{9E059C1C-E11D-4B20-8796-80D9A76F99E1}"/>
              </a:ext>
            </a:extLst>
          </p:cNvPr>
          <p:cNvPicPr>
            <a:picLocks noChangeAspect="1"/>
          </p:cNvPicPr>
          <p:nvPr/>
        </p:nvPicPr>
        <p:blipFill>
          <a:blip r:embed="rId3"/>
          <a:stretch>
            <a:fillRect/>
          </a:stretch>
        </p:blipFill>
        <p:spPr>
          <a:xfrm>
            <a:off x="1917560" y="4340888"/>
            <a:ext cx="6909079" cy="1778557"/>
          </a:xfrm>
          <a:prstGeom prst="rect">
            <a:avLst/>
          </a:prstGeom>
        </p:spPr>
      </p:pic>
    </p:spTree>
    <p:extLst>
      <p:ext uri="{BB962C8B-B14F-4D97-AF65-F5344CB8AC3E}">
        <p14:creationId xmlns:p14="http://schemas.microsoft.com/office/powerpoint/2010/main" val="3291575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Court Building Security Fund</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41</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p:txBody>
          <a:bodyPr/>
          <a:lstStyle/>
          <a:p>
            <a:pPr marL="0" indent="0">
              <a:buNone/>
            </a:pPr>
            <a:r>
              <a:rPr lang="en-US" sz="1600" b="1" dirty="0"/>
              <a:t>Purpose: </a:t>
            </a:r>
            <a:r>
              <a:rPr lang="en-US" sz="1600" dirty="0"/>
              <a:t>This fund was created to protect the safety and welfare of civilians and employees by ensuring adequate security equipment, procedures and personnel are present at all court locations. </a:t>
            </a:r>
          </a:p>
          <a:p>
            <a:pPr marL="0" indent="0">
              <a:buNone/>
            </a:pPr>
            <a:endParaRPr lang="en-US" sz="1600" b="1" dirty="0"/>
          </a:p>
          <a:p>
            <a:pPr marL="0" indent="0">
              <a:buNone/>
            </a:pPr>
            <a:r>
              <a:rPr lang="en-US" sz="1600" b="1" dirty="0"/>
              <a:t>Overview:  </a:t>
            </a:r>
            <a:r>
              <a:rPr lang="en-US" sz="1600" dirty="0"/>
              <a:t>The Municipal Court Building Security Fund collets a $3.00 court fee for each paid conviction of a Class “C” misdemeanor offense as required by the Texas Code of Criminal Procedure.</a:t>
            </a:r>
            <a:endParaRPr lang="en-US" sz="1600" b="1" dirty="0"/>
          </a:p>
          <a:p>
            <a:pPr marL="0" indent="0">
              <a:buNone/>
            </a:pPr>
            <a:endParaRPr lang="en-US" sz="1600" b="1" dirty="0"/>
          </a:p>
          <a:p>
            <a:pPr marL="0" indent="0">
              <a:buNone/>
            </a:pPr>
            <a:r>
              <a:rPr lang="en-US" sz="1600" b="1" dirty="0"/>
              <a:t>Personnel:  </a:t>
            </a:r>
            <a:r>
              <a:rPr lang="en-US" sz="1600" dirty="0"/>
              <a:t>This fund does not have personnel.</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p:cNvPicPr>
            <a:picLocks noChangeAspect="1"/>
          </p:cNvPicPr>
          <p:nvPr/>
        </p:nvPicPr>
        <p:blipFill>
          <a:blip r:embed="rId3"/>
          <a:stretch>
            <a:fillRect/>
          </a:stretch>
        </p:blipFill>
        <p:spPr>
          <a:xfrm>
            <a:off x="1905886" y="4313274"/>
            <a:ext cx="6932427" cy="1935126"/>
          </a:xfrm>
          <a:prstGeom prst="rect">
            <a:avLst/>
          </a:prstGeom>
        </p:spPr>
      </p:pic>
    </p:spTree>
    <p:extLst>
      <p:ext uri="{BB962C8B-B14F-4D97-AF65-F5344CB8AC3E}">
        <p14:creationId xmlns:p14="http://schemas.microsoft.com/office/powerpoint/2010/main" val="3583336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Court Technology Fee Fund</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42</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p:txBody>
          <a:bodyPr/>
          <a:lstStyle/>
          <a:p>
            <a:pPr marL="0" indent="0">
              <a:buNone/>
            </a:pPr>
            <a:r>
              <a:rPr lang="en-US" sz="1600" b="1" dirty="0"/>
              <a:t>Purpose: </a:t>
            </a:r>
            <a:r>
              <a:rPr lang="en-US" sz="1600" dirty="0"/>
              <a:t>This fund was created to finance the purchase of or maintain the technological enhancements of the courthouse.</a:t>
            </a:r>
          </a:p>
          <a:p>
            <a:pPr marL="0" indent="0">
              <a:buNone/>
            </a:pPr>
            <a:endParaRPr lang="en-US" sz="1600" b="1" dirty="0"/>
          </a:p>
          <a:p>
            <a:pPr marL="0" indent="0">
              <a:buNone/>
            </a:pPr>
            <a:r>
              <a:rPr lang="en-US" sz="1600" b="1" dirty="0"/>
              <a:t>Overview: </a:t>
            </a:r>
            <a:r>
              <a:rPr lang="en-US" sz="1600" dirty="0"/>
              <a:t>The Municipal Court Technology Fee Fund collets a $4.00 court fee for each paid conviction of a Class “C” misdemeanor offense as required by the Texas Code of Criminal Procedure.</a:t>
            </a:r>
            <a:endParaRPr lang="en-US" sz="1600" b="1" dirty="0"/>
          </a:p>
          <a:p>
            <a:pPr marL="0" indent="0">
              <a:buNone/>
            </a:pPr>
            <a:endParaRPr lang="en-US" sz="1600" b="1" dirty="0"/>
          </a:p>
          <a:p>
            <a:pPr marL="0" indent="0">
              <a:buNone/>
            </a:pPr>
            <a:r>
              <a:rPr lang="en-US" sz="1600" b="1" dirty="0"/>
              <a:t>Personnel:  </a:t>
            </a:r>
            <a:r>
              <a:rPr lang="en-US" sz="1600" dirty="0"/>
              <a:t>Based on the 5 year average 14% of total expenditure is comprised of personnel. The FY2018 Budget funds 1.0 FTE.</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p:cNvPicPr>
            <a:picLocks noChangeAspect="1"/>
          </p:cNvPicPr>
          <p:nvPr/>
        </p:nvPicPr>
        <p:blipFill>
          <a:blip r:embed="rId3"/>
          <a:stretch>
            <a:fillRect/>
          </a:stretch>
        </p:blipFill>
        <p:spPr>
          <a:xfrm>
            <a:off x="1888165" y="4251252"/>
            <a:ext cx="6967870" cy="1839432"/>
          </a:xfrm>
          <a:prstGeom prst="rect">
            <a:avLst/>
          </a:prstGeom>
        </p:spPr>
      </p:pic>
    </p:spTree>
    <p:extLst>
      <p:ext uri="{BB962C8B-B14F-4D97-AF65-F5344CB8AC3E}">
        <p14:creationId xmlns:p14="http://schemas.microsoft.com/office/powerpoint/2010/main" val="1740293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Nuisance Abatement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43</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p:txBody>
          <a:bodyPr/>
          <a:lstStyle/>
          <a:p>
            <a:pPr marL="0" indent="0">
              <a:buNone/>
            </a:pPr>
            <a:r>
              <a:rPr lang="en-US" sz="1600" b="1" dirty="0"/>
              <a:t>Purpose: </a:t>
            </a:r>
            <a:r>
              <a:rPr lang="en-US" sz="1600" dirty="0"/>
              <a:t>This fund was created to be used for ongoing nuisance abatement include regular and overtime compensation, hiring additional staffing for nuisance abatement and enforcement.</a:t>
            </a:r>
          </a:p>
          <a:p>
            <a:pPr marL="0" indent="0">
              <a:buNone/>
            </a:pPr>
            <a:endParaRPr lang="en-US" sz="1600" b="1" dirty="0"/>
          </a:p>
          <a:p>
            <a:pPr marL="0" indent="0">
              <a:buNone/>
            </a:pPr>
            <a:r>
              <a:rPr lang="en-US" sz="1600" b="1" dirty="0"/>
              <a:t>Overview: </a:t>
            </a:r>
            <a:r>
              <a:rPr lang="en-US" sz="1600" dirty="0"/>
              <a:t>The revenue collected is from the pursuant of the Texas Civil Practice and Remedies Code Chapter 125 for the purpose of ongoing nuisance abatement.</a:t>
            </a:r>
            <a:endParaRPr lang="en-US" sz="1600" b="1" dirty="0"/>
          </a:p>
          <a:p>
            <a:pPr marL="0" indent="0">
              <a:buNone/>
            </a:pPr>
            <a:endParaRPr lang="en-US" sz="1600" b="1" dirty="0"/>
          </a:p>
          <a:p>
            <a:pPr marL="0" indent="0">
              <a:buNone/>
            </a:pPr>
            <a:r>
              <a:rPr lang="en-US" sz="1600" b="1" dirty="0"/>
              <a:t>Personnel:  </a:t>
            </a:r>
            <a:r>
              <a:rPr lang="en-US" sz="1600" dirty="0"/>
              <a:t>This fund does not have personnel.</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dirty="0">
              <a:cs typeface="Arial"/>
            </a:endParaRPr>
          </a:p>
          <a:p>
            <a:pPr marL="0" indent="0">
              <a:buNone/>
            </a:pPr>
            <a:endParaRPr lang="en-US" sz="1600" dirty="0"/>
          </a:p>
        </p:txBody>
      </p:sp>
      <p:pic>
        <p:nvPicPr>
          <p:cNvPr id="3" name="Picture 2"/>
          <p:cNvPicPr>
            <a:picLocks noChangeAspect="1"/>
          </p:cNvPicPr>
          <p:nvPr/>
        </p:nvPicPr>
        <p:blipFill>
          <a:blip r:embed="rId3"/>
          <a:stretch>
            <a:fillRect/>
          </a:stretch>
        </p:blipFill>
        <p:spPr>
          <a:xfrm>
            <a:off x="1752600" y="4186971"/>
            <a:ext cx="6879266" cy="1842930"/>
          </a:xfrm>
          <a:prstGeom prst="rect">
            <a:avLst/>
          </a:prstGeom>
        </p:spPr>
      </p:pic>
    </p:spTree>
    <p:extLst>
      <p:ext uri="{BB962C8B-B14F-4D97-AF65-F5344CB8AC3E}">
        <p14:creationId xmlns:p14="http://schemas.microsoft.com/office/powerpoint/2010/main" val="4189771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TIRZ Affordable Housing Fund</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44</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26382"/>
            <a:ext cx="7239000" cy="5226818"/>
          </a:xfrm>
        </p:spPr>
        <p:txBody>
          <a:bodyPr/>
          <a:lstStyle/>
          <a:p>
            <a:pPr marL="0" indent="0">
              <a:buNone/>
            </a:pPr>
            <a:r>
              <a:rPr lang="en-US" sz="1600" b="1" dirty="0"/>
              <a:t>Purpose: </a:t>
            </a:r>
            <a:r>
              <a:rPr lang="en-US" sz="1600" dirty="0"/>
              <a:t>This fund was created per the Texas Tax Code Chapter 311 to promote affordable housing initiatives throughout Houston. </a:t>
            </a:r>
          </a:p>
          <a:p>
            <a:pPr marL="0" indent="0">
              <a:buNone/>
            </a:pPr>
            <a:endParaRPr lang="en-US" sz="1600" b="1" dirty="0"/>
          </a:p>
          <a:p>
            <a:pPr marL="0" indent="0">
              <a:buNone/>
            </a:pPr>
            <a:r>
              <a:rPr lang="en-US" sz="1600" b="1" dirty="0"/>
              <a:t>Overview: </a:t>
            </a:r>
            <a:r>
              <a:rPr lang="en-US" sz="1600" dirty="0"/>
              <a:t>Chapter 311 requires that the project plan for a TIRZ designated under Section 311(a)(4) must provide that at lease one-third of the tax increment be used to provide affordable housing during the term of the TIRZ. These funds are limited exclusively to the provision of affordable housing but may be expended in areas outside the TIRZ from which the tax increment is generated.</a:t>
            </a:r>
          </a:p>
          <a:p>
            <a:pPr marL="0" indent="0">
              <a:buNone/>
            </a:pPr>
            <a:endParaRPr lang="en-US" sz="1600" b="1" dirty="0"/>
          </a:p>
          <a:p>
            <a:pPr marL="0" indent="0">
              <a:buNone/>
            </a:pPr>
            <a:r>
              <a:rPr lang="en-US" sz="1600" b="1" dirty="0"/>
              <a:t>Personnel:  </a:t>
            </a:r>
            <a:r>
              <a:rPr lang="en-US" sz="1600" dirty="0"/>
              <a:t>Based on the 5 year average 41% of total expenditure is comprised of personnel.  The majority of the personnel expenditures are administrative costs.</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p:cNvPicPr>
            <a:picLocks noChangeAspect="1"/>
          </p:cNvPicPr>
          <p:nvPr/>
        </p:nvPicPr>
        <p:blipFill>
          <a:blip r:embed="rId3"/>
          <a:stretch>
            <a:fillRect/>
          </a:stretch>
        </p:blipFill>
        <p:spPr>
          <a:xfrm>
            <a:off x="1752600" y="4941932"/>
            <a:ext cx="6858001" cy="1763668"/>
          </a:xfrm>
          <a:prstGeom prst="rect">
            <a:avLst/>
          </a:prstGeom>
        </p:spPr>
      </p:pic>
    </p:spTree>
    <p:extLst>
      <p:ext uri="{BB962C8B-B14F-4D97-AF65-F5344CB8AC3E}">
        <p14:creationId xmlns:p14="http://schemas.microsoft.com/office/powerpoint/2010/main" val="1991409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Woodlands Regional Participation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45</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690576" y="1306286"/>
            <a:ext cx="7239000" cy="5246914"/>
          </a:xfrm>
        </p:spPr>
        <p:txBody>
          <a:bodyPr/>
          <a:lstStyle/>
          <a:p>
            <a:pPr marL="0" indent="0">
              <a:buNone/>
            </a:pPr>
            <a:r>
              <a:rPr lang="en-US" sz="1600" b="1" dirty="0"/>
              <a:t>Purpose: </a:t>
            </a:r>
            <a:r>
              <a:rPr lang="en-US" sz="1600" dirty="0"/>
              <a:t>This fund was created in 2007 by Ordinance 2007-1169 to provide improvements to parks property acquired by the City and improvements in the Comprehensive Mobility Plan.</a:t>
            </a:r>
          </a:p>
          <a:p>
            <a:pPr marL="0" indent="0">
              <a:buNone/>
            </a:pPr>
            <a:endParaRPr lang="en-US" sz="1600" b="1" dirty="0"/>
          </a:p>
          <a:p>
            <a:pPr marL="0" indent="0">
              <a:buNone/>
            </a:pPr>
            <a:r>
              <a:rPr lang="en-US" sz="1600" b="1" dirty="0"/>
              <a:t>Overview: </a:t>
            </a:r>
            <a:r>
              <a:rPr lang="en-US" sz="1600" dirty="0"/>
              <a:t>Funding for this is through the Woodlands Township net sales and use tax collection at the rate of 1/16</a:t>
            </a:r>
            <a:r>
              <a:rPr lang="en-US" sz="1600" baseline="30000" dirty="0"/>
              <a:t>th</a:t>
            </a:r>
            <a:r>
              <a:rPr lang="en-US" sz="1600" dirty="0"/>
              <a:t> of the 1% sales tax.</a:t>
            </a:r>
            <a:endParaRPr lang="en-US" sz="1600" b="1" dirty="0"/>
          </a:p>
          <a:p>
            <a:pPr marL="0" indent="0">
              <a:buNone/>
            </a:pPr>
            <a:endParaRPr lang="en-US" sz="1600" b="1" dirty="0"/>
          </a:p>
          <a:p>
            <a:pPr marL="0" indent="0">
              <a:buNone/>
            </a:pPr>
            <a:r>
              <a:rPr lang="en-US" sz="1600" b="1" dirty="0"/>
              <a:t>Personnel:  </a:t>
            </a:r>
            <a:r>
              <a:rPr lang="en-US" sz="1600" dirty="0"/>
              <a:t>This fund does not have personnel.</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dirty="0"/>
          </a:p>
        </p:txBody>
      </p:sp>
      <p:pic>
        <p:nvPicPr>
          <p:cNvPr id="3" name="Picture 2">
            <a:extLst>
              <a:ext uri="{FF2B5EF4-FFF2-40B4-BE49-F238E27FC236}">
                <a16:creationId xmlns:a16="http://schemas.microsoft.com/office/drawing/2014/main" id="{37D2D1E5-2CEA-4E01-A181-EA98170F6890}"/>
              </a:ext>
            </a:extLst>
          </p:cNvPr>
          <p:cNvPicPr>
            <a:picLocks noChangeAspect="1"/>
          </p:cNvPicPr>
          <p:nvPr/>
        </p:nvPicPr>
        <p:blipFill>
          <a:blip r:embed="rId3"/>
          <a:stretch>
            <a:fillRect/>
          </a:stretch>
        </p:blipFill>
        <p:spPr>
          <a:xfrm>
            <a:off x="1922719" y="4000500"/>
            <a:ext cx="6774713" cy="1913860"/>
          </a:xfrm>
          <a:prstGeom prst="rect">
            <a:avLst/>
          </a:prstGeom>
        </p:spPr>
      </p:pic>
    </p:spTree>
    <p:extLst>
      <p:ext uri="{BB962C8B-B14F-4D97-AF65-F5344CB8AC3E}">
        <p14:creationId xmlns:p14="http://schemas.microsoft.com/office/powerpoint/2010/main" val="1980816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3327400"/>
            <a:ext cx="7772400" cy="1470025"/>
          </a:xfrm>
          <a:noFill/>
        </p:spPr>
        <p:txBody>
          <a:bodyPr/>
          <a:lstStyle/>
          <a:p>
            <a:pPr eaLnBrk="1" hangingPunct="1"/>
            <a:r>
              <a:rPr lang="en-US" sz="4000" dirty="0"/>
              <a:t>Hybrid/Other Funds</a:t>
            </a:r>
          </a:p>
        </p:txBody>
      </p:sp>
    </p:spTree>
    <p:extLst>
      <p:ext uri="{BB962C8B-B14F-4D97-AF65-F5344CB8AC3E}">
        <p14:creationId xmlns:p14="http://schemas.microsoft.com/office/powerpoint/2010/main" val="1674468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1750"/>
            <a:ext cx="7239000" cy="1143000"/>
          </a:xfrm>
        </p:spPr>
        <p:txBody>
          <a:bodyPr/>
          <a:lstStyle/>
          <a:p>
            <a:br>
              <a:rPr lang="en-US" dirty="0"/>
            </a:br>
            <a:r>
              <a:rPr lang="en-US" dirty="0"/>
              <a:t>Consumer Choice Initiative</a:t>
            </a:r>
            <a:br>
              <a:rPr lang="en-US" dirty="0"/>
            </a:br>
            <a:r>
              <a:rPr lang="en-US" dirty="0"/>
              <a:t>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47</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p:txBody>
          <a:bodyPr/>
          <a:lstStyle/>
          <a:p>
            <a:pPr marL="0" indent="0">
              <a:buNone/>
            </a:pPr>
            <a:r>
              <a:rPr lang="en-US" sz="1600" b="1" dirty="0"/>
              <a:t>Purpose: </a:t>
            </a:r>
            <a:r>
              <a:rPr lang="en-US" sz="1600" dirty="0"/>
              <a:t> This fund was created to assist the citizens of Houston to minimize the impact of energy and their quality of life. </a:t>
            </a:r>
          </a:p>
          <a:p>
            <a:pPr marL="0" indent="0">
              <a:buNone/>
            </a:pPr>
            <a:endParaRPr lang="en-US" sz="1600" b="1" dirty="0"/>
          </a:p>
          <a:p>
            <a:pPr marL="0" indent="0">
              <a:buNone/>
            </a:pPr>
            <a:r>
              <a:rPr lang="en-US" sz="1600" b="1" dirty="0"/>
              <a:t>Overview: </a:t>
            </a:r>
            <a:r>
              <a:rPr lang="en-US" sz="1600" dirty="0"/>
              <a:t>Proceeds after FY2011 are due to interest on fund balance.</a:t>
            </a:r>
            <a:endParaRPr lang="en-US" sz="1600" dirty="0">
              <a:cs typeface="Arial"/>
            </a:endParaRPr>
          </a:p>
          <a:p>
            <a:pPr marL="0" indent="0">
              <a:buNone/>
            </a:pPr>
            <a:endParaRPr lang="en-US" sz="1600" dirty="0"/>
          </a:p>
          <a:p>
            <a:pPr marL="0" indent="0">
              <a:buNone/>
            </a:pPr>
            <a:r>
              <a:rPr lang="en-US" sz="1600" b="1" dirty="0"/>
              <a:t>Personnel:  </a:t>
            </a:r>
            <a:r>
              <a:rPr lang="en-US" sz="1600" dirty="0"/>
              <a:t>This fund does not have personnel.</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p:cNvPicPr>
            <a:picLocks noChangeAspect="1"/>
          </p:cNvPicPr>
          <p:nvPr/>
        </p:nvPicPr>
        <p:blipFill>
          <a:blip r:embed="rId3"/>
          <a:stretch>
            <a:fillRect/>
          </a:stretch>
        </p:blipFill>
        <p:spPr>
          <a:xfrm>
            <a:off x="1752600" y="3725234"/>
            <a:ext cx="6836735" cy="1881962"/>
          </a:xfrm>
          <a:prstGeom prst="rect">
            <a:avLst/>
          </a:prstGeom>
        </p:spPr>
      </p:pic>
    </p:spTree>
    <p:extLst>
      <p:ext uri="{BB962C8B-B14F-4D97-AF65-F5344CB8AC3E}">
        <p14:creationId xmlns:p14="http://schemas.microsoft.com/office/powerpoint/2010/main" val="1728420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Dedicated Drainage &amp; Street Renewal Special Revenue Fund (DDSRF)		</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48</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254642"/>
            <a:ext cx="7239000" cy="5298558"/>
          </a:xfrm>
        </p:spPr>
        <p:txBody>
          <a:bodyPr/>
          <a:lstStyle/>
          <a:p>
            <a:pPr marL="0" indent="0">
              <a:buNone/>
            </a:pPr>
            <a:r>
              <a:rPr lang="en-US" sz="1200" b="1" dirty="0"/>
              <a:t>Purpose: </a:t>
            </a:r>
            <a:r>
              <a:rPr lang="en-US" sz="1200" dirty="0"/>
              <a:t>This fund was created in 2010 by Ordinance 2010-879 to provide a dedicated, Pay-As-You-Go Fund (Re-Build Houston) for enhancement, improvement and ongoing renewal of Houston’s drainage and streets, as well as traffic control operations. Prior </a:t>
            </a:r>
            <a:r>
              <a:rPr lang="en-US" sz="1200" dirty="0">
                <a:cs typeface="Arial"/>
              </a:rPr>
              <a:t>to 2010, this was part of the General Fund. </a:t>
            </a:r>
            <a:endParaRPr lang="en-US" sz="1200" dirty="0"/>
          </a:p>
          <a:p>
            <a:pPr marL="0" indent="0">
              <a:buNone/>
            </a:pPr>
            <a:endParaRPr lang="en-US" sz="1200" dirty="0"/>
          </a:p>
          <a:p>
            <a:pPr marL="0" indent="0">
              <a:buNone/>
            </a:pPr>
            <a:r>
              <a:rPr lang="en-US" sz="1200" b="1" dirty="0"/>
              <a:t>Overview: </a:t>
            </a:r>
            <a:r>
              <a:rPr lang="en-US" sz="1200" dirty="0"/>
              <a:t>Re-Build Houston is a direct result of the City voter’s approving Proposition One on November 2, 2010. There are four sources of revenue for street and drainage project; Ad valorem taxes, drainage utility charge, developer drainage impact fee, and third party funding (METRO, TxDOT, Federal Grants) as such all revenues must be used for their intended purpose. </a:t>
            </a:r>
            <a:endParaRPr lang="en-US" sz="1200" dirty="0">
              <a:cs typeface="Arial"/>
            </a:endParaRPr>
          </a:p>
          <a:p>
            <a:pPr marL="0" indent="0">
              <a:buNone/>
            </a:pPr>
            <a:endParaRPr lang="en-US" sz="1200" dirty="0">
              <a:cs typeface="Arial"/>
            </a:endParaRPr>
          </a:p>
          <a:p>
            <a:pPr marL="0" indent="0">
              <a:buNone/>
            </a:pPr>
            <a:r>
              <a:rPr lang="en-US" sz="1200" b="1" dirty="0"/>
              <a:t>Personnel: </a:t>
            </a:r>
            <a:r>
              <a:rPr lang="en-US" sz="1200" dirty="0"/>
              <a:t>Based on the 5 year average 16% of total expenditure is comprised of personnel. The FY2018 Budget funds 501.2 FTEs</a:t>
            </a:r>
            <a:endParaRPr lang="en-US" sz="1200" b="1" dirty="0"/>
          </a:p>
          <a:p>
            <a:pPr marL="0" indent="0">
              <a:buNone/>
            </a:pPr>
            <a:endParaRPr lang="en-US" sz="1200" dirty="0">
              <a:cs typeface="Arial"/>
            </a:endParaRPr>
          </a:p>
          <a:p>
            <a:pPr marL="0" indent="0">
              <a:buNone/>
            </a:pPr>
            <a:r>
              <a:rPr lang="en-US" sz="1200" dirty="0"/>
              <a:t> </a:t>
            </a:r>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r>
              <a:rPr lang="en-US" sz="1100" i="1" dirty="0"/>
              <a:t>The DDSRF Fund is technically not an enterprise fund; however, it is closely associated with the Combined Utility System Fund. </a:t>
            </a:r>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p:txBody>
      </p:sp>
      <p:pic>
        <p:nvPicPr>
          <p:cNvPr id="7" name="Picture 6">
            <a:extLst>
              <a:ext uri="{FF2B5EF4-FFF2-40B4-BE49-F238E27FC236}">
                <a16:creationId xmlns:a16="http://schemas.microsoft.com/office/drawing/2014/main" id="{CE60B3FA-AAB5-412F-A608-F271EFA4D4FD}"/>
              </a:ext>
            </a:extLst>
          </p:cNvPr>
          <p:cNvPicPr>
            <a:picLocks noChangeAspect="1"/>
          </p:cNvPicPr>
          <p:nvPr/>
        </p:nvPicPr>
        <p:blipFill>
          <a:blip r:embed="rId3"/>
          <a:stretch>
            <a:fillRect/>
          </a:stretch>
        </p:blipFill>
        <p:spPr>
          <a:xfrm>
            <a:off x="1838220" y="3529083"/>
            <a:ext cx="7067759" cy="2379348"/>
          </a:xfrm>
          <a:prstGeom prst="rect">
            <a:avLst/>
          </a:prstGeom>
        </p:spPr>
      </p:pic>
    </p:spTree>
    <p:extLst>
      <p:ext uri="{BB962C8B-B14F-4D97-AF65-F5344CB8AC3E}">
        <p14:creationId xmlns:p14="http://schemas.microsoft.com/office/powerpoint/2010/main" val="2567471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Drainage Impact Fee	</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49</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36431"/>
            <a:ext cx="7239000" cy="5216769"/>
          </a:xfrm>
        </p:spPr>
        <p:txBody>
          <a:bodyPr/>
          <a:lstStyle/>
          <a:p>
            <a:pPr marL="0" indent="0">
              <a:buNone/>
            </a:pPr>
            <a:r>
              <a:rPr lang="en-US" sz="1400" b="1" dirty="0"/>
              <a:t>Purpose:</a:t>
            </a:r>
            <a:r>
              <a:rPr lang="en-US" sz="1400" dirty="0"/>
              <a:t> This fund was created in 2013 by Ordinance 2013-281 to collect one-time fee paid only by new development that results in an increase to the amount of impervious areas at the time of building permit. The fees are used for Re-Build Houston. This is a pass through fund in which expenses are transfers to capital projects.</a:t>
            </a:r>
          </a:p>
          <a:p>
            <a:pPr marL="0" indent="0">
              <a:buNone/>
            </a:pPr>
            <a:endParaRPr lang="en-US" sz="1400" b="1" dirty="0"/>
          </a:p>
          <a:p>
            <a:pPr marL="0" indent="0">
              <a:buNone/>
            </a:pPr>
            <a:r>
              <a:rPr lang="en-US" sz="1400" b="1" dirty="0"/>
              <a:t>Overview: </a:t>
            </a:r>
            <a:r>
              <a:rPr lang="en-US" sz="1400" dirty="0"/>
              <a:t>Impact fees are assessed by the City on new development projects. These fees are intended to recover some of the costs incurred by the City for the expansion of the infrastructure network necessary to serve that new development.  </a:t>
            </a:r>
          </a:p>
          <a:p>
            <a:pPr marL="0" indent="0">
              <a:buNone/>
            </a:pPr>
            <a:endParaRPr lang="en-US" sz="1100" b="1" dirty="0"/>
          </a:p>
          <a:p>
            <a:pPr marL="0" indent="0">
              <a:buNone/>
            </a:pPr>
            <a:r>
              <a:rPr lang="en-US" sz="1400" b="1" dirty="0"/>
              <a:t>Personnel: </a:t>
            </a:r>
            <a:r>
              <a:rPr lang="en-US" sz="1400" dirty="0"/>
              <a:t>This fund does not have personnel.</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100" i="1" dirty="0"/>
          </a:p>
          <a:p>
            <a:pPr marL="0" indent="0">
              <a:buNone/>
            </a:pPr>
            <a:r>
              <a:rPr lang="en-US" sz="1100" i="1" dirty="0"/>
              <a:t>The Development Drainage Impact Fund is technically not an enterprise fund; however, it is closely associated with the Combined Utility System Fund. </a:t>
            </a:r>
          </a:p>
          <a:p>
            <a:pPr marL="0" indent="0">
              <a:buNone/>
            </a:pPr>
            <a:endParaRPr lang="en-US" sz="1600" dirty="0"/>
          </a:p>
          <a:p>
            <a:pPr marL="0" indent="0">
              <a:buNone/>
            </a:pPr>
            <a:endParaRPr lang="en-US" sz="16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p:txBody>
      </p:sp>
      <p:pic>
        <p:nvPicPr>
          <p:cNvPr id="3" name="Picture 2">
            <a:extLst>
              <a:ext uri="{FF2B5EF4-FFF2-40B4-BE49-F238E27FC236}">
                <a16:creationId xmlns:a16="http://schemas.microsoft.com/office/drawing/2014/main" id="{B7743A73-11E4-4267-993C-57B2AFE7E6DC}"/>
              </a:ext>
            </a:extLst>
          </p:cNvPr>
          <p:cNvPicPr>
            <a:picLocks noChangeAspect="1"/>
          </p:cNvPicPr>
          <p:nvPr/>
        </p:nvPicPr>
        <p:blipFill>
          <a:blip r:embed="rId3"/>
          <a:stretch>
            <a:fillRect/>
          </a:stretch>
        </p:blipFill>
        <p:spPr>
          <a:xfrm>
            <a:off x="1919130" y="3743446"/>
            <a:ext cx="6502276" cy="1819276"/>
          </a:xfrm>
          <a:prstGeom prst="rect">
            <a:avLst/>
          </a:prstGeom>
        </p:spPr>
      </p:pic>
    </p:spTree>
    <p:extLst>
      <p:ext uri="{BB962C8B-B14F-4D97-AF65-F5344CB8AC3E}">
        <p14:creationId xmlns:p14="http://schemas.microsoft.com/office/powerpoint/2010/main" val="421839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 Analysis Approach</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5</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p:txBody>
          <a:bodyPr/>
          <a:lstStyle/>
          <a:p>
            <a:pPr marL="0" indent="0">
              <a:buNone/>
            </a:pPr>
            <a:r>
              <a:rPr lang="en-US" sz="2000" dirty="0"/>
              <a:t>These funds can be grouped into 4 categories:</a:t>
            </a:r>
          </a:p>
          <a:p>
            <a:pPr marL="0" indent="0">
              <a:buNone/>
            </a:pPr>
            <a:endParaRPr lang="en-US" sz="2000" dirty="0"/>
          </a:p>
          <a:p>
            <a:pPr marL="857250" lvl="1" indent="-457200">
              <a:spcAft>
                <a:spcPts val="600"/>
              </a:spcAft>
              <a:buFont typeface="+mj-lt"/>
              <a:buAutoNum type="arabicPeriod"/>
            </a:pPr>
            <a:r>
              <a:rPr lang="en-US" sz="1800" b="1" dirty="0"/>
              <a:t>General Fund Funded</a:t>
            </a:r>
            <a:r>
              <a:rPr lang="en-US" sz="1800" dirty="0"/>
              <a:t>:  Funds that are partially or fully funded by the General Fund.</a:t>
            </a:r>
          </a:p>
          <a:p>
            <a:pPr marL="857250" lvl="1" indent="-457200">
              <a:spcAft>
                <a:spcPts val="600"/>
              </a:spcAft>
              <a:buFont typeface="+mj-lt"/>
              <a:buAutoNum type="arabicPeriod"/>
            </a:pPr>
            <a:r>
              <a:rPr lang="en-US" sz="1800" b="1" dirty="0"/>
              <a:t>Externally Restricted</a:t>
            </a:r>
            <a:r>
              <a:rPr lang="en-US" sz="1800" dirty="0"/>
              <a:t>:  Funds that can be spent only for the specific purposes stipulated by constitution, external resource providers, or through enabling legislation.</a:t>
            </a:r>
          </a:p>
          <a:p>
            <a:pPr marL="857250" lvl="1" indent="-457200">
              <a:spcAft>
                <a:spcPts val="600"/>
              </a:spcAft>
              <a:buFont typeface="+mj-lt"/>
              <a:buAutoNum type="arabicPeriod"/>
            </a:pPr>
            <a:r>
              <a:rPr lang="en-US" sz="1800" b="1" dirty="0"/>
              <a:t>Hybrid/Other: </a:t>
            </a:r>
            <a:r>
              <a:rPr lang="en-US" sz="1800" dirty="0"/>
              <a:t>Funds with sources of revenue other than fees or General Fund.  In some cases, these funds are a hybrid of different fund types and require a breakdown of sources and uses.</a:t>
            </a:r>
          </a:p>
          <a:p>
            <a:pPr marL="857250" lvl="1" indent="-457200">
              <a:spcAft>
                <a:spcPts val="600"/>
              </a:spcAft>
              <a:buFont typeface="+mj-lt"/>
              <a:buAutoNum type="arabicPeriod"/>
            </a:pPr>
            <a:r>
              <a:rPr lang="en-US" sz="1800" b="1" dirty="0"/>
              <a:t>Fees/Permits Based: </a:t>
            </a:r>
            <a:r>
              <a:rPr lang="en-US" sz="1800" dirty="0"/>
              <a:t>Funds established by this governing body where the source of revenues are fees or permits to be used for a specific purpose.</a:t>
            </a:r>
          </a:p>
          <a:p>
            <a:pPr marL="857250" lvl="1" indent="-457200">
              <a:spcAft>
                <a:spcPts val="600"/>
              </a:spcAft>
              <a:buFont typeface="+mj-lt"/>
              <a:buAutoNum type="arabicPeriod"/>
            </a:pPr>
            <a:endParaRPr lang="en-US" sz="1800" b="1" dirty="0"/>
          </a:p>
          <a:p>
            <a:pPr marL="400050" lvl="1" indent="0">
              <a:spcAft>
                <a:spcPts val="600"/>
              </a:spcAft>
              <a:buNone/>
            </a:pPr>
            <a:endParaRPr lang="en-US" sz="1800" b="1" dirty="0"/>
          </a:p>
          <a:p>
            <a:pPr marL="0" indent="0">
              <a:buNone/>
            </a:pPr>
            <a:endParaRPr lang="en-US" sz="2000" dirty="0"/>
          </a:p>
        </p:txBody>
      </p:sp>
    </p:spTree>
    <p:extLst>
      <p:ext uri="{BB962C8B-B14F-4D97-AF65-F5344CB8AC3E}">
        <p14:creationId xmlns:p14="http://schemas.microsoft.com/office/powerpoint/2010/main" val="1675793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Special Revenue Fund	</a:t>
            </a:r>
            <a:endParaRPr lang="en-US" sz="1350" b="1" dirty="0">
              <a:solidFill>
                <a:srgbClr val="FF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275907"/>
            <a:ext cx="7239000" cy="4726687"/>
          </a:xfrm>
        </p:spPr>
        <p:txBody>
          <a:bodyPr/>
          <a:lstStyle/>
          <a:p>
            <a:pPr marL="0" indent="0" algn="just">
              <a:buNone/>
            </a:pPr>
            <a:r>
              <a:rPr lang="en-US" sz="1600" b="1" dirty="0"/>
              <a:t>Purpose: </a:t>
            </a:r>
            <a:r>
              <a:rPr lang="en-US" sz="1600" dirty="0"/>
              <a:t>Prior to FY2014, this fund was reported as non-budgeted fund to support the Houston Health Department consumer food technology, ambulance inspection, permitting of ambulance operators, vital statistics, specific public health services, community activities and care for the family, children and elderly.</a:t>
            </a:r>
            <a:endParaRPr lang="en-US" sz="1600" b="1" dirty="0"/>
          </a:p>
          <a:p>
            <a:pPr marL="0" indent="0" algn="just">
              <a:buNone/>
            </a:pPr>
            <a:endParaRPr lang="en-US" sz="1600" b="1" dirty="0"/>
          </a:p>
          <a:p>
            <a:pPr marL="0" indent="0" algn="just">
              <a:buNone/>
            </a:pPr>
            <a:r>
              <a:rPr lang="en-US" sz="1600" b="1" dirty="0"/>
              <a:t>Overview: </a:t>
            </a:r>
            <a:r>
              <a:rPr lang="en-US" sz="1600" dirty="0"/>
              <a:t>This fund contains several revenue generating activities, collecting fees for services that are supported by ordinances including 2010-692 and 2012-0254 and donated funds. </a:t>
            </a:r>
          </a:p>
          <a:p>
            <a:pPr marL="0" indent="0" algn="just">
              <a:buNone/>
            </a:pPr>
            <a:endParaRPr lang="en-US" sz="1200" b="1" dirty="0"/>
          </a:p>
          <a:p>
            <a:pPr marL="0" indent="0" algn="just">
              <a:buNone/>
            </a:pPr>
            <a:r>
              <a:rPr lang="en-US" sz="1600" b="1" dirty="0"/>
              <a:t>Personnel: </a:t>
            </a:r>
            <a:r>
              <a:rPr lang="en-US" sz="1600" dirty="0"/>
              <a:t>Based on the 5 year average 43% of total expenditure is comprised of personnel. The FY2018 Budget funds 26.1 FTEs</a:t>
            </a:r>
            <a:endParaRPr lang="en-US" sz="1600" b="1" dirty="0"/>
          </a:p>
          <a:p>
            <a:pPr marL="0" indent="0" algn="just">
              <a:buNone/>
            </a:pPr>
            <a:endParaRPr lang="en-US" sz="1600" b="1" dirty="0"/>
          </a:p>
          <a:p>
            <a:pPr marL="0" indent="0" algn="just">
              <a:buNone/>
            </a:pPr>
            <a:endParaRPr lang="en-US" sz="16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p:txBody>
      </p:sp>
      <p:pic>
        <p:nvPicPr>
          <p:cNvPr id="4" name="Picture 3"/>
          <p:cNvPicPr>
            <a:picLocks noChangeAspect="1"/>
          </p:cNvPicPr>
          <p:nvPr/>
        </p:nvPicPr>
        <p:blipFill>
          <a:blip r:embed="rId3"/>
          <a:stretch>
            <a:fillRect/>
          </a:stretch>
        </p:blipFill>
        <p:spPr>
          <a:xfrm>
            <a:off x="1884621" y="4554825"/>
            <a:ext cx="6974958" cy="1860697"/>
          </a:xfrm>
          <a:prstGeom prst="rect">
            <a:avLst/>
          </a:prstGeom>
        </p:spPr>
      </p:pic>
      <p:sp>
        <p:nvSpPr>
          <p:cNvPr id="3" name="Rectangle 2">
            <a:extLst>
              <a:ext uri="{FF2B5EF4-FFF2-40B4-BE49-F238E27FC236}">
                <a16:creationId xmlns:a16="http://schemas.microsoft.com/office/drawing/2014/main" id="{C9664128-2793-4C47-95A4-A11AD338F8BD}"/>
              </a:ext>
            </a:extLst>
          </p:cNvPr>
          <p:cNvSpPr/>
          <p:nvPr/>
        </p:nvSpPr>
        <p:spPr>
          <a:xfrm>
            <a:off x="8725883" y="6485860"/>
            <a:ext cx="383438" cy="307777"/>
          </a:xfrm>
          <a:prstGeom prst="rect">
            <a:avLst/>
          </a:prstGeom>
        </p:spPr>
        <p:txBody>
          <a:bodyPr wrap="none">
            <a:spAutoFit/>
          </a:bodyPr>
          <a:lstStyle/>
          <a:p>
            <a:r>
              <a:rPr lang="en-US" sz="1400" kern="0" dirty="0">
                <a:solidFill>
                  <a:sysClr val="windowText" lastClr="000000"/>
                </a:solidFill>
                <a:effectLst/>
              </a:rPr>
              <a:t>62</a:t>
            </a:r>
            <a:endParaRPr lang="en-US" sz="2000" dirty="0">
              <a:effectLst/>
            </a:endParaRPr>
          </a:p>
        </p:txBody>
      </p:sp>
    </p:spTree>
    <p:extLst>
      <p:ext uri="{BB962C8B-B14F-4D97-AF65-F5344CB8AC3E}">
        <p14:creationId xmlns:p14="http://schemas.microsoft.com/office/powerpoint/2010/main" val="317012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Special Revenue Fund	</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51</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p:txBody>
          <a:bodyPr/>
          <a:lstStyle/>
          <a:p>
            <a:pPr marL="0" indent="0">
              <a:buNone/>
            </a:pPr>
            <a:r>
              <a:rPr lang="en-US" sz="1600" b="1" dirty="0"/>
              <a:t>Purpose: </a:t>
            </a:r>
            <a:r>
              <a:rPr lang="en-US" sz="1600" dirty="0"/>
              <a:t>The Housing Special Revenue Fund was created as  a result of proceeds from the sale of City owned multi-family properties under what was previously known as the Resolution Trust Corporation.  This fund support emergent housing needs and promote affordable housing initiatives</a:t>
            </a:r>
            <a:r>
              <a:rPr lang="en-US" sz="1600" b="1" dirty="0"/>
              <a:t>. </a:t>
            </a:r>
          </a:p>
          <a:p>
            <a:pPr marL="0" indent="0">
              <a:buNone/>
            </a:pPr>
            <a:endParaRPr lang="en-US" sz="1600" b="1" dirty="0"/>
          </a:p>
          <a:p>
            <a:pPr marL="0" indent="0">
              <a:buNone/>
            </a:pPr>
            <a:r>
              <a:rPr lang="en-US" sz="1600" b="1" dirty="0"/>
              <a:t>Overview: </a:t>
            </a:r>
            <a:r>
              <a:rPr lang="en-US" sz="1600" dirty="0"/>
              <a:t>This fund self supports from the sale of City-owned multi-family properties.</a:t>
            </a:r>
          </a:p>
          <a:p>
            <a:pPr marL="0" indent="0">
              <a:buNone/>
            </a:pPr>
            <a:endParaRPr lang="en-US" sz="1600" b="1" dirty="0"/>
          </a:p>
          <a:p>
            <a:pPr marL="0" indent="0">
              <a:buNone/>
            </a:pPr>
            <a:r>
              <a:rPr lang="en-US" sz="1600" b="1" dirty="0"/>
              <a:t>Personnel:  </a:t>
            </a:r>
            <a:r>
              <a:rPr lang="en-US" sz="1600" dirty="0"/>
              <a:t>This fund does not have personnel.</a:t>
            </a:r>
            <a:endParaRPr lang="en-US" sz="1600" b="1" dirty="0"/>
          </a:p>
          <a:p>
            <a:pPr marL="0" indent="0">
              <a:buNone/>
            </a:pPr>
            <a:endParaRPr lang="en-US" sz="16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r>
              <a:rPr lang="en-US" sz="1600" dirty="0"/>
              <a:t> </a:t>
            </a:r>
            <a:endParaRPr lang="en-US" sz="1600" dirty="0">
              <a:cs typeface="Arial"/>
            </a:endParaRPr>
          </a:p>
          <a:p>
            <a:pPr marL="0" indent="0">
              <a:buNone/>
            </a:pPr>
            <a:endParaRPr lang="en-US" dirty="0"/>
          </a:p>
          <a:p>
            <a:pPr marL="0" indent="0">
              <a:buNone/>
            </a:pPr>
            <a:endParaRPr lang="en-US" sz="1600" dirty="0"/>
          </a:p>
        </p:txBody>
      </p:sp>
      <p:pic>
        <p:nvPicPr>
          <p:cNvPr id="3" name="Picture 2"/>
          <p:cNvPicPr>
            <a:picLocks noChangeAspect="1"/>
          </p:cNvPicPr>
          <p:nvPr/>
        </p:nvPicPr>
        <p:blipFill>
          <a:blip r:embed="rId3"/>
          <a:stretch>
            <a:fillRect/>
          </a:stretch>
        </p:blipFill>
        <p:spPr>
          <a:xfrm>
            <a:off x="1752600" y="4195598"/>
            <a:ext cx="6932427" cy="1761401"/>
          </a:xfrm>
          <a:prstGeom prst="rect">
            <a:avLst/>
          </a:prstGeom>
        </p:spPr>
      </p:pic>
    </p:spTree>
    <p:extLst>
      <p:ext uri="{BB962C8B-B14F-4D97-AF65-F5344CB8AC3E}">
        <p14:creationId xmlns:p14="http://schemas.microsoft.com/office/powerpoint/2010/main" val="2338687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Houston Emergency Center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52</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256044"/>
            <a:ext cx="7239000" cy="5297156"/>
          </a:xfrm>
        </p:spPr>
        <p:txBody>
          <a:bodyPr/>
          <a:lstStyle/>
          <a:p>
            <a:pPr marL="0" indent="0">
              <a:buNone/>
            </a:pPr>
            <a:r>
              <a:rPr lang="en-US" sz="1400" b="1" dirty="0"/>
              <a:t>Purpose: </a:t>
            </a:r>
            <a:r>
              <a:rPr lang="en-US" sz="1400" dirty="0"/>
              <a:t>This fund was created to consolidate the City’s four separate emergency services into one state of the art facility. The Houston Emergency Center, in coordination with the Office of Emergency Management, protects the life and property by operating the Public Safety Communications System and by coordinating and managing emergency situations.</a:t>
            </a:r>
          </a:p>
          <a:p>
            <a:pPr marL="0" indent="0">
              <a:buNone/>
            </a:pPr>
            <a:endParaRPr lang="en-US" sz="1400" dirty="0"/>
          </a:p>
          <a:p>
            <a:pPr marL="0" indent="0">
              <a:buNone/>
            </a:pPr>
            <a:r>
              <a:rPr lang="en-US" sz="1400" b="1" dirty="0"/>
              <a:t>Overview: </a:t>
            </a:r>
            <a:r>
              <a:rPr lang="en-US" sz="1400" dirty="0"/>
              <a:t>This fund is approximately 40% funded by General Fund and 60% reimbursed by Harris County.  In FY2018 the General Fund contribution decreased by 1% due to budget reductions.  Harris County contributes approximately 60% of the revenue to this fund for the 9-1-1 call center operations.</a:t>
            </a:r>
          </a:p>
          <a:p>
            <a:pPr marL="0" indent="0">
              <a:buNone/>
            </a:pPr>
            <a:endParaRPr lang="en-US" sz="1400" b="1" dirty="0"/>
          </a:p>
          <a:p>
            <a:pPr marL="0" indent="0">
              <a:buNone/>
            </a:pPr>
            <a:r>
              <a:rPr lang="en-US" sz="1400" b="1" dirty="0"/>
              <a:t>Personnel:  </a:t>
            </a:r>
            <a:r>
              <a:rPr lang="en-US" sz="1400" dirty="0"/>
              <a:t>Based on the 5 year average 74% of total expenditure is comprised of personnel. The FY2018 Budget funds 253.6 FTEs.</a:t>
            </a:r>
            <a:endParaRPr lang="en-US" sz="1400" b="1" dirty="0"/>
          </a:p>
          <a:p>
            <a:pPr marL="0" indent="0">
              <a:buNone/>
            </a:pPr>
            <a:endParaRPr lang="en-US" sz="14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3" name="Picture 2"/>
          <p:cNvPicPr>
            <a:picLocks noChangeAspect="1"/>
          </p:cNvPicPr>
          <p:nvPr/>
        </p:nvPicPr>
        <p:blipFill>
          <a:blip r:embed="rId3"/>
          <a:stretch>
            <a:fillRect/>
          </a:stretch>
        </p:blipFill>
        <p:spPr>
          <a:xfrm>
            <a:off x="1851496" y="4465873"/>
            <a:ext cx="6900530" cy="1855308"/>
          </a:xfrm>
          <a:prstGeom prst="rect">
            <a:avLst/>
          </a:prstGeom>
        </p:spPr>
      </p:pic>
    </p:spTree>
    <p:extLst>
      <p:ext uri="{BB962C8B-B14F-4D97-AF65-F5344CB8AC3E}">
        <p14:creationId xmlns:p14="http://schemas.microsoft.com/office/powerpoint/2010/main" val="1306231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Parks Planting Tree Fund	</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53</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60967"/>
            <a:ext cx="7239000" cy="5192233"/>
          </a:xfrm>
        </p:spPr>
        <p:txBody>
          <a:bodyPr/>
          <a:lstStyle/>
          <a:p>
            <a:pPr marL="0" indent="0">
              <a:buNone/>
            </a:pPr>
            <a:r>
              <a:rPr lang="en-US" sz="1600" b="1" dirty="0"/>
              <a:t>Purpose: </a:t>
            </a:r>
            <a:r>
              <a:rPr lang="en-US" sz="1600" dirty="0"/>
              <a:t>This fund was created by Chapter 33 Section V &amp; VI to be used for protection and preservation of trees and shrubs on the City properties including trees/shrubs on right-of-way, medians, parks, etc. This fund was funded through Parks Special Revenue Fund and Park Planning Revenue Fund.</a:t>
            </a:r>
          </a:p>
          <a:p>
            <a:pPr marL="0" indent="0">
              <a:buNone/>
            </a:pPr>
            <a:endParaRPr lang="en-US" sz="1600" dirty="0"/>
          </a:p>
          <a:p>
            <a:pPr marL="0" indent="0">
              <a:buNone/>
            </a:pPr>
            <a:r>
              <a:rPr lang="en-US" sz="1600" b="1" dirty="0"/>
              <a:t>Overview: </a:t>
            </a:r>
            <a:r>
              <a:rPr lang="en-US" sz="1600" dirty="0"/>
              <a:t>This fund is not an annually budgeted fund. Proceeds are from interest. </a:t>
            </a:r>
            <a:endParaRPr lang="en-US" sz="1600" b="1" dirty="0">
              <a:solidFill>
                <a:srgbClr val="FF0000"/>
              </a:solidFill>
            </a:endParaRPr>
          </a:p>
          <a:p>
            <a:pPr marL="0" indent="0">
              <a:buNone/>
            </a:pPr>
            <a:endParaRPr lang="en-US" sz="1200" b="1" dirty="0"/>
          </a:p>
          <a:p>
            <a:pPr marL="0" indent="0">
              <a:buNone/>
            </a:pPr>
            <a:r>
              <a:rPr lang="en-US" sz="1600" b="1" dirty="0"/>
              <a:t>Personnel:  </a:t>
            </a:r>
            <a:r>
              <a:rPr lang="en-US" sz="1600" dirty="0"/>
              <a:t>This fund does not have personnel</a:t>
            </a:r>
            <a:r>
              <a:rPr lang="en-US" sz="1200" dirty="0"/>
              <a:t>.</a:t>
            </a:r>
          </a:p>
          <a:p>
            <a:pPr marL="0" indent="0">
              <a:buNone/>
            </a:pPr>
            <a:endParaRPr lang="en-US" sz="105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p:txBody>
      </p:sp>
      <p:pic>
        <p:nvPicPr>
          <p:cNvPr id="5" name="Picture 4"/>
          <p:cNvPicPr>
            <a:picLocks noChangeAspect="1"/>
          </p:cNvPicPr>
          <p:nvPr/>
        </p:nvPicPr>
        <p:blipFill>
          <a:blip r:embed="rId3"/>
          <a:stretch>
            <a:fillRect/>
          </a:stretch>
        </p:blipFill>
        <p:spPr>
          <a:xfrm>
            <a:off x="1832305" y="4350936"/>
            <a:ext cx="6794204" cy="1897464"/>
          </a:xfrm>
          <a:prstGeom prst="rect">
            <a:avLst/>
          </a:prstGeom>
        </p:spPr>
      </p:pic>
    </p:spTree>
    <p:extLst>
      <p:ext uri="{BB962C8B-B14F-4D97-AF65-F5344CB8AC3E}">
        <p14:creationId xmlns:p14="http://schemas.microsoft.com/office/powerpoint/2010/main" val="2020826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Parks Special Revenue Fund	</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54</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18404"/>
            <a:ext cx="7239000" cy="5234796"/>
          </a:xfrm>
        </p:spPr>
        <p:txBody>
          <a:bodyPr/>
          <a:lstStyle/>
          <a:p>
            <a:pPr marL="0" indent="0">
              <a:buNone/>
            </a:pPr>
            <a:r>
              <a:rPr lang="en-US" sz="1600" b="1" dirty="0"/>
              <a:t>Purpose: </a:t>
            </a:r>
            <a:r>
              <a:rPr lang="en-US" sz="1600" dirty="0">
                <a:cs typeface="Arial"/>
              </a:rPr>
              <a:t>These funds are used for repairs, equipment replacement, and renovation of parks revenue producing facilities.   </a:t>
            </a:r>
          </a:p>
          <a:p>
            <a:pPr marL="0" indent="0">
              <a:buNone/>
            </a:pPr>
            <a:endParaRPr lang="en-US" sz="1600" b="1" dirty="0"/>
          </a:p>
          <a:p>
            <a:pPr marL="0" indent="0">
              <a:buNone/>
            </a:pPr>
            <a:r>
              <a:rPr lang="en-US" sz="1600" b="1" dirty="0"/>
              <a:t>Overview: </a:t>
            </a:r>
            <a:r>
              <a:rPr lang="en-US" sz="1600" dirty="0"/>
              <a:t>In 1981, City Council directed that revenues from revenue-generating activities should be deposited in a "Parks Special Revenue Fund”. The source of revenue generating activities include Tennis, Fitness &amp; Running Centers, etc. </a:t>
            </a:r>
            <a:endParaRPr lang="en-US" sz="1600" b="1" dirty="0">
              <a:cs typeface="Arial"/>
            </a:endParaRPr>
          </a:p>
          <a:p>
            <a:pPr marL="0" indent="0">
              <a:buNone/>
            </a:pPr>
            <a:endParaRPr lang="en-US" sz="1600" dirty="0">
              <a:cs typeface="Arial"/>
            </a:endParaRPr>
          </a:p>
          <a:p>
            <a:pPr marL="0" indent="0">
              <a:buNone/>
            </a:pPr>
            <a:r>
              <a:rPr lang="en-US" sz="1600" b="1" dirty="0"/>
              <a:t>Personnel:  </a:t>
            </a:r>
            <a:r>
              <a:rPr lang="en-US" sz="1600" dirty="0"/>
              <a:t>Based on the 5 year average 29% of total expenditure is comprised of personnel. The FY2018 Budget funds 15.5 FTEs</a:t>
            </a:r>
            <a:endParaRPr lang="en-US" sz="1600" b="1" dirty="0"/>
          </a:p>
          <a:p>
            <a:pPr marL="0" indent="0">
              <a:buNone/>
            </a:pPr>
            <a:endParaRPr lang="en-US" sz="1600" dirty="0">
              <a:cs typeface="Arial"/>
            </a:endParaRPr>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cs typeface="Arial"/>
            </a:endParaRPr>
          </a:p>
          <a:p>
            <a:pPr marL="0" indent="0">
              <a:buNone/>
            </a:pPr>
            <a:endParaRPr lang="en-US" sz="1200" b="1" dirty="0">
              <a:cs typeface="Arial"/>
            </a:endParaRPr>
          </a:p>
          <a:p>
            <a:pPr marL="0" indent="0">
              <a:buNone/>
            </a:pPr>
            <a:endParaRPr lang="en-US" sz="1600" dirty="0">
              <a:cs typeface="Arial"/>
            </a:endParaRPr>
          </a:p>
          <a:p>
            <a:pPr marL="0" indent="0">
              <a:buNone/>
            </a:pPr>
            <a:endParaRPr lang="en-US" sz="1200" b="1" dirty="0"/>
          </a:p>
        </p:txBody>
      </p:sp>
      <p:pic>
        <p:nvPicPr>
          <p:cNvPr id="5" name="Picture 4"/>
          <p:cNvPicPr>
            <a:picLocks noChangeAspect="1"/>
          </p:cNvPicPr>
          <p:nvPr/>
        </p:nvPicPr>
        <p:blipFill>
          <a:blip r:embed="rId3"/>
          <a:stretch>
            <a:fillRect/>
          </a:stretch>
        </p:blipFill>
        <p:spPr>
          <a:xfrm>
            <a:off x="1860698" y="4330840"/>
            <a:ext cx="6804838" cy="2078706"/>
          </a:xfrm>
          <a:prstGeom prst="rect">
            <a:avLst/>
          </a:prstGeom>
        </p:spPr>
      </p:pic>
    </p:spTree>
    <p:extLst>
      <p:ext uri="{BB962C8B-B14F-4D97-AF65-F5344CB8AC3E}">
        <p14:creationId xmlns:p14="http://schemas.microsoft.com/office/powerpoint/2010/main" val="3970246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 Special Services Fund</a:t>
            </a:r>
            <a:endParaRPr lang="en-US" sz="1013" b="1" dirty="0">
              <a:solidFill>
                <a:srgbClr val="FF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07FAFE86-2E5F-492B-A0AC-F4073EBD1C5F}" type="slidenum">
              <a:rPr lang="en-US" sz="1013" kern="0">
                <a:solidFill>
                  <a:sysClr val="windowText" lastClr="000000"/>
                </a:solidFill>
              </a:rPr>
              <a:pPr fontAlgn="base">
                <a:spcBef>
                  <a:spcPct val="0"/>
                </a:spcBef>
                <a:spcAft>
                  <a:spcPct val="0"/>
                </a:spcAft>
                <a:defRPr/>
              </a:pPr>
              <a:t>55</a:t>
            </a:fld>
            <a:endParaRPr lang="en-US" sz="1013"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06287"/>
            <a:ext cx="7239000" cy="5246914"/>
          </a:xfrm>
        </p:spPr>
        <p:txBody>
          <a:bodyPr/>
          <a:lstStyle/>
          <a:p>
            <a:pPr marL="0" indent="0">
              <a:buNone/>
            </a:pPr>
            <a:r>
              <a:rPr lang="en-US" sz="1400" b="1" dirty="0"/>
              <a:t>Purpose: </a:t>
            </a:r>
            <a:r>
              <a:rPr lang="en-US" sz="1400" dirty="0"/>
              <a:t>This is a collection of special funds for various purposes including: Mobility, State funded police training, cost/recovery services, donations, TIRZ, and grants. </a:t>
            </a:r>
          </a:p>
          <a:p>
            <a:pPr marL="0" indent="0">
              <a:buNone/>
            </a:pPr>
            <a:endParaRPr lang="en-US" sz="1400" b="1" dirty="0"/>
          </a:p>
          <a:p>
            <a:pPr marL="0" indent="0">
              <a:buNone/>
            </a:pPr>
            <a:r>
              <a:rPr lang="en-US" sz="1400" b="1" dirty="0"/>
              <a:t>Overview: </a:t>
            </a:r>
            <a:r>
              <a:rPr lang="en-US" sz="1400" dirty="0"/>
              <a:t>The revenue for this fund comes from reimbursement for police services provided to various law enforcement agencies, judicial settlement from Human Trafficking, and various donations. Revenue in this fund have grown from an original transfer of $2 million in FY1994 to a maximum of $10.5 million in FY2015, and the ending fund balance has averaged $6.7 million over the past 5 years.</a:t>
            </a:r>
          </a:p>
          <a:p>
            <a:pPr marL="0" indent="0">
              <a:buNone/>
            </a:pPr>
            <a:endParaRPr lang="en-US" sz="1400" b="1" dirty="0"/>
          </a:p>
          <a:p>
            <a:pPr marL="0" indent="0">
              <a:buNone/>
            </a:pPr>
            <a:r>
              <a:rPr lang="en-US" sz="1400" b="1" dirty="0"/>
              <a:t>Personnel:  </a:t>
            </a:r>
            <a:r>
              <a:rPr lang="en-US" sz="1400" dirty="0"/>
              <a:t>Based on the 5 year average 79% of total expenditure is comprised of personnel. The FY2018 Budget funds 2.0 FTEs. The majority of personnel expenditures are in overtime.</a:t>
            </a:r>
            <a:r>
              <a:rPr lang="en-US" sz="1600" dirty="0"/>
              <a:t>	</a:t>
            </a:r>
            <a:endParaRPr lang="en-US" sz="1600" b="1" dirty="0"/>
          </a:p>
          <a:p>
            <a:pPr marL="0" indent="0">
              <a:buNone/>
            </a:pPr>
            <a:endParaRPr lang="en-US" sz="1600" b="1" dirty="0"/>
          </a:p>
          <a:p>
            <a:pPr marL="0" indent="0">
              <a:buNone/>
            </a:pPr>
            <a:endParaRPr lang="en-US" sz="1600" b="1" dirty="0"/>
          </a:p>
          <a:p>
            <a:pPr marL="0" indent="0">
              <a:buNone/>
            </a:pPr>
            <a:endParaRPr lang="en-US" sz="900" b="1" dirty="0"/>
          </a:p>
          <a:p>
            <a:pPr marL="0" indent="0">
              <a:buNone/>
            </a:pPr>
            <a:endParaRPr lang="en-US" sz="900" b="1" dirty="0"/>
          </a:p>
          <a:p>
            <a:pPr marL="0" indent="0">
              <a:buNone/>
            </a:pPr>
            <a:endParaRPr lang="en-US" sz="900" b="1" dirty="0"/>
          </a:p>
          <a:p>
            <a:pPr marL="0" indent="0">
              <a:buNone/>
            </a:pPr>
            <a:endParaRPr lang="en-US" sz="900" b="1" dirty="0"/>
          </a:p>
          <a:p>
            <a:pPr marL="0" indent="0">
              <a:buNone/>
            </a:pPr>
            <a:endParaRPr lang="en-US" sz="900" b="1" dirty="0"/>
          </a:p>
          <a:p>
            <a:pPr marL="0" indent="0">
              <a:buNone/>
            </a:pPr>
            <a:endParaRPr lang="en-US" sz="900" b="1" dirty="0"/>
          </a:p>
          <a:p>
            <a:pPr marL="0" indent="0">
              <a:buNone/>
            </a:pPr>
            <a:endParaRPr lang="en-US" sz="900" b="1" dirty="0"/>
          </a:p>
          <a:p>
            <a:pPr marL="0" indent="0">
              <a:buNone/>
            </a:pPr>
            <a:endParaRPr lang="en-US" sz="9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p:txBody>
      </p:sp>
      <p:pic>
        <p:nvPicPr>
          <p:cNvPr id="5" name="Picture 4"/>
          <p:cNvPicPr>
            <a:picLocks noChangeAspect="1"/>
          </p:cNvPicPr>
          <p:nvPr/>
        </p:nvPicPr>
        <p:blipFill>
          <a:blip r:embed="rId3"/>
          <a:stretch>
            <a:fillRect/>
          </a:stretch>
        </p:blipFill>
        <p:spPr>
          <a:xfrm>
            <a:off x="1752600" y="4368298"/>
            <a:ext cx="7099006" cy="1880103"/>
          </a:xfrm>
          <a:prstGeom prst="rect">
            <a:avLst/>
          </a:prstGeom>
        </p:spPr>
      </p:pic>
    </p:spTree>
    <p:extLst>
      <p:ext uri="{BB962C8B-B14F-4D97-AF65-F5344CB8AC3E}">
        <p14:creationId xmlns:p14="http://schemas.microsoft.com/office/powerpoint/2010/main" val="1254618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Storm Water Fund</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56</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297172"/>
            <a:ext cx="7239000" cy="5256028"/>
          </a:xfrm>
        </p:spPr>
        <p:txBody>
          <a:bodyPr/>
          <a:lstStyle/>
          <a:p>
            <a:pPr marL="0" indent="0">
              <a:buNone/>
            </a:pPr>
            <a:r>
              <a:rPr lang="en-US" sz="1400" b="1" dirty="0"/>
              <a:t>Purpose: </a:t>
            </a:r>
            <a:r>
              <a:rPr lang="en-US" sz="1400" dirty="0"/>
              <a:t>The core purpose is to provide maintenance to the storm water infrastructure.</a:t>
            </a:r>
          </a:p>
          <a:p>
            <a:pPr marL="0" indent="0">
              <a:buNone/>
            </a:pPr>
            <a:endParaRPr lang="en-US" sz="1400" b="1" dirty="0"/>
          </a:p>
          <a:p>
            <a:pPr marL="0" indent="0">
              <a:buNone/>
            </a:pPr>
            <a:r>
              <a:rPr lang="en-US" sz="1400" b="1" dirty="0"/>
              <a:t>Overview: </a:t>
            </a:r>
            <a:r>
              <a:rPr lang="en-US" sz="1400" dirty="0"/>
              <a:t>Proceeds from this fund are received from the Combined Utility System (CUS) and Dedicated Drainage and Street Renewal Funds (DDSR). It is used to support storm water drainage operations and maintenance activities.  There are no separate proceeds outside of funding received by the CUS &amp; DDSR.</a:t>
            </a:r>
          </a:p>
          <a:p>
            <a:pPr marL="0" indent="0">
              <a:buNone/>
            </a:pPr>
            <a:endParaRPr lang="en-US" sz="1100" b="1" dirty="0"/>
          </a:p>
          <a:p>
            <a:pPr marL="0" indent="0">
              <a:buNone/>
            </a:pPr>
            <a:r>
              <a:rPr lang="en-US" sz="1400" b="1" dirty="0"/>
              <a:t>Personnel:  </a:t>
            </a:r>
            <a:r>
              <a:rPr lang="en-US" sz="1400" dirty="0"/>
              <a:t>Based on the 5 year average 39% of total expenditure is comprised of personnel. The FY2018 Budget funds 345.7 FTEs</a:t>
            </a:r>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050" i="1" dirty="0"/>
          </a:p>
          <a:p>
            <a:pPr marL="0" indent="0">
              <a:buNone/>
            </a:pPr>
            <a:r>
              <a:rPr lang="en-US" sz="1050" i="1" dirty="0"/>
              <a:t>The Storm Water Fund is technically not an enterprise fund; however, it is closely associated with the Combined Utility System Fund. </a:t>
            </a:r>
          </a:p>
          <a:p>
            <a:pPr marL="0" indent="0">
              <a:buNone/>
            </a:pPr>
            <a:endParaRPr lang="en-US" sz="16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600" b="1" dirty="0"/>
          </a:p>
          <a:p>
            <a:pPr marL="0" indent="0">
              <a:buNone/>
            </a:pPr>
            <a:endParaRPr lang="en-US" sz="1200" b="1" dirty="0"/>
          </a:p>
        </p:txBody>
      </p:sp>
      <p:pic>
        <p:nvPicPr>
          <p:cNvPr id="3" name="Picture 2"/>
          <p:cNvPicPr>
            <a:picLocks noChangeAspect="1"/>
          </p:cNvPicPr>
          <p:nvPr/>
        </p:nvPicPr>
        <p:blipFill>
          <a:blip r:embed="rId3"/>
          <a:stretch>
            <a:fillRect/>
          </a:stretch>
        </p:blipFill>
        <p:spPr>
          <a:xfrm>
            <a:off x="1752600" y="3607982"/>
            <a:ext cx="6815470" cy="2268279"/>
          </a:xfrm>
          <a:prstGeom prst="rect">
            <a:avLst/>
          </a:prstGeom>
        </p:spPr>
      </p:pic>
    </p:spTree>
    <p:extLst>
      <p:ext uri="{BB962C8B-B14F-4D97-AF65-F5344CB8AC3E}">
        <p14:creationId xmlns:p14="http://schemas.microsoft.com/office/powerpoint/2010/main" val="2047904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Tourism Promotion Special </a:t>
            </a:r>
            <a:br>
              <a:rPr lang="en-US" dirty="0"/>
            </a:br>
            <a:r>
              <a:rPr lang="en-US" dirty="0"/>
              <a:t>Revenue Fund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57</a:t>
            </a:fld>
            <a:endParaRPr lang="en-US" dirty="0"/>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296237"/>
            <a:ext cx="7239000" cy="5256963"/>
          </a:xfrm>
        </p:spPr>
        <p:txBody>
          <a:bodyPr/>
          <a:lstStyle/>
          <a:p>
            <a:pPr marL="0" indent="0">
              <a:buNone/>
            </a:pPr>
            <a:r>
              <a:rPr lang="en-US" sz="1600" b="1" dirty="0"/>
              <a:t>Purpose: </a:t>
            </a:r>
            <a:r>
              <a:rPr lang="en-US" sz="1600" dirty="0"/>
              <a:t> This fund was created in 2014 by Ordinance 2014-0602 to promote consistent quality, family-oriented entertainment to Houston citizens and visitors.  It is used to enhance the image of the City and highlight Houston's diverse culture.  </a:t>
            </a:r>
          </a:p>
          <a:p>
            <a:pPr marL="0" indent="0">
              <a:buNone/>
            </a:pPr>
            <a:endParaRPr lang="en-US" sz="1600" b="1" dirty="0"/>
          </a:p>
          <a:p>
            <a:pPr marL="0" indent="0">
              <a:buNone/>
            </a:pPr>
            <a:r>
              <a:rPr lang="en-US" sz="1600" b="1" dirty="0"/>
              <a:t>Overview: </a:t>
            </a:r>
            <a:r>
              <a:rPr lang="en-US" sz="1600" dirty="0"/>
              <a:t>This fund is 80% funded by Hotel Occupancy Tax Revenue and 20% General Fund. </a:t>
            </a:r>
            <a:endParaRPr lang="en-US" sz="1600" b="1" dirty="0"/>
          </a:p>
          <a:p>
            <a:pPr marL="0" indent="0">
              <a:buNone/>
            </a:pPr>
            <a:endParaRPr lang="en-US" sz="1600" b="1" dirty="0"/>
          </a:p>
          <a:p>
            <a:pPr marL="0" indent="0">
              <a:buNone/>
            </a:pPr>
            <a:r>
              <a:rPr lang="en-US" sz="1600" b="1" dirty="0"/>
              <a:t>Personnel:  </a:t>
            </a:r>
            <a:r>
              <a:rPr lang="en-US" sz="1600" dirty="0"/>
              <a:t>Based on the 3 year average 56% of total expenditure is comprised of personnel. The FY2018 Budget funds 23.5 FTEs</a:t>
            </a: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p:txBody>
      </p:sp>
      <p:pic>
        <p:nvPicPr>
          <p:cNvPr id="5" name="Picture 4"/>
          <p:cNvPicPr>
            <a:picLocks noChangeAspect="1"/>
          </p:cNvPicPr>
          <p:nvPr/>
        </p:nvPicPr>
        <p:blipFill>
          <a:blip r:embed="rId3"/>
          <a:stretch>
            <a:fillRect/>
          </a:stretch>
        </p:blipFill>
        <p:spPr>
          <a:xfrm>
            <a:off x="1841527" y="4205935"/>
            <a:ext cx="6909068" cy="2347265"/>
          </a:xfrm>
          <a:prstGeom prst="rect">
            <a:avLst/>
          </a:prstGeom>
        </p:spPr>
      </p:pic>
    </p:spTree>
    <p:extLst>
      <p:ext uri="{BB962C8B-B14F-4D97-AF65-F5344CB8AC3E}">
        <p14:creationId xmlns:p14="http://schemas.microsoft.com/office/powerpoint/2010/main" val="2406344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3327400"/>
            <a:ext cx="7772400" cy="1470025"/>
          </a:xfrm>
          <a:noFill/>
        </p:spPr>
        <p:txBody>
          <a:bodyPr/>
          <a:lstStyle/>
          <a:p>
            <a:pPr eaLnBrk="1" hangingPunct="1"/>
            <a:r>
              <a:rPr lang="en-US" sz="4000" dirty="0"/>
              <a:t>Fees/Permits Based Funds</a:t>
            </a:r>
          </a:p>
        </p:txBody>
      </p:sp>
    </p:spTree>
    <p:extLst>
      <p:ext uri="{BB962C8B-B14F-4D97-AF65-F5344CB8AC3E}">
        <p14:creationId xmlns:p14="http://schemas.microsoft.com/office/powerpoint/2010/main" val="1500259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Inspection Fund</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59</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599" y="1366576"/>
            <a:ext cx="7239000" cy="5186624"/>
          </a:xfrm>
        </p:spPr>
        <p:txBody>
          <a:bodyPr/>
          <a:lstStyle/>
          <a:p>
            <a:pPr marL="0" indent="0">
              <a:buNone/>
            </a:pPr>
            <a:r>
              <a:rPr lang="en-US" sz="1600" b="1" dirty="0"/>
              <a:t>Purpose: </a:t>
            </a:r>
            <a:r>
              <a:rPr lang="en-US" sz="1600" dirty="0"/>
              <a:t>This fund was created in 1988 by Ordinance in 88-1631 to support building inspection, permitting activity, and uphold City signage laws. Prior to 1988, activities related to building inspection were reported in the General Fund. </a:t>
            </a:r>
          </a:p>
          <a:p>
            <a:pPr marL="0" indent="0">
              <a:buNone/>
            </a:pPr>
            <a:r>
              <a:rPr lang="en-US" sz="1600" dirty="0"/>
              <a:t>  </a:t>
            </a:r>
            <a:endParaRPr lang="en-US" sz="1600" b="1" dirty="0"/>
          </a:p>
          <a:p>
            <a:pPr marL="0" indent="0">
              <a:buNone/>
            </a:pPr>
            <a:r>
              <a:rPr lang="en-US" sz="1600" b="1" dirty="0"/>
              <a:t>Overview: </a:t>
            </a:r>
            <a:r>
              <a:rPr lang="en-US" sz="1600" dirty="0"/>
              <a:t>This fund includes all construction and building permit revenues and expenditures for inspections and permitting activities. Outdoor sign license fees are received in this fund for enforcement of City’s sign ordinance. </a:t>
            </a:r>
            <a:endParaRPr lang="en-US" sz="1600" b="1" dirty="0"/>
          </a:p>
          <a:p>
            <a:pPr marL="0" indent="0">
              <a:buNone/>
            </a:pPr>
            <a:endParaRPr lang="en-US" sz="1200" dirty="0"/>
          </a:p>
          <a:p>
            <a:pPr marL="0" indent="0">
              <a:buNone/>
            </a:pPr>
            <a:r>
              <a:rPr lang="en-US" sz="1600" b="1" dirty="0"/>
              <a:t>Personnel:  </a:t>
            </a:r>
            <a:r>
              <a:rPr lang="en-US" sz="1600" dirty="0"/>
              <a:t>Based on the 5 year average 66% of total expenditure is comprised of personnel. The FY2018 Budget funds 611.5 FTEs</a:t>
            </a:r>
            <a:endParaRPr lang="en-US" sz="1600" b="1" dirty="0"/>
          </a:p>
          <a:p>
            <a:pPr marL="0" indent="0">
              <a:buNone/>
            </a:pPr>
            <a:endParaRPr lang="en-US" sz="1600" b="1" dirty="0"/>
          </a:p>
          <a:p>
            <a:pPr marL="0" indent="0">
              <a:buNone/>
            </a:pPr>
            <a:endParaRPr lang="en-US" sz="16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dirty="0">
              <a:cs typeface="Arial"/>
            </a:endParaRPr>
          </a:p>
        </p:txBody>
      </p:sp>
      <p:pic>
        <p:nvPicPr>
          <p:cNvPr id="8" name="Picture 7">
            <a:extLst>
              <a:ext uri="{FF2B5EF4-FFF2-40B4-BE49-F238E27FC236}">
                <a16:creationId xmlns:a16="http://schemas.microsoft.com/office/drawing/2014/main" id="{939F9ED8-61F7-40D6-B6D9-747BB0DCF546}"/>
              </a:ext>
            </a:extLst>
          </p:cNvPr>
          <p:cNvPicPr>
            <a:picLocks noChangeAspect="1"/>
          </p:cNvPicPr>
          <p:nvPr/>
        </p:nvPicPr>
        <p:blipFill>
          <a:blip r:embed="rId3"/>
          <a:stretch>
            <a:fillRect/>
          </a:stretch>
        </p:blipFill>
        <p:spPr>
          <a:xfrm>
            <a:off x="1931947" y="4458637"/>
            <a:ext cx="6880303" cy="2094563"/>
          </a:xfrm>
          <a:prstGeom prst="rect">
            <a:avLst/>
          </a:prstGeom>
        </p:spPr>
      </p:pic>
    </p:spTree>
    <p:extLst>
      <p:ext uri="{BB962C8B-B14F-4D97-AF65-F5344CB8AC3E}">
        <p14:creationId xmlns:p14="http://schemas.microsoft.com/office/powerpoint/2010/main" val="299575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Special Revenue Funds</a:t>
            </a:r>
            <a:endParaRPr lang="en-US" sz="1800" dirty="0"/>
          </a:p>
        </p:txBody>
      </p:sp>
      <p:sp>
        <p:nvSpPr>
          <p:cNvPr id="3" name="Content Placeholder 2"/>
          <p:cNvSpPr>
            <a:spLocks noGrp="1"/>
          </p:cNvSpPr>
          <p:nvPr>
            <p:ph idx="1"/>
          </p:nvPr>
        </p:nvSpPr>
        <p:spPr>
          <a:xfrm>
            <a:off x="1752600" y="5503883"/>
            <a:ext cx="6604591" cy="1201717"/>
          </a:xfrm>
        </p:spPr>
        <p:txBody>
          <a:bodyPr/>
          <a:lstStyle/>
          <a:p>
            <a:pPr algn="just"/>
            <a:r>
              <a:rPr lang="en-US" sz="2000" dirty="0"/>
              <a:t>For the purpose of this presentation, we will focus on all funds except the Trust/Bond. </a:t>
            </a:r>
          </a:p>
          <a:p>
            <a:pPr algn="just"/>
            <a:endParaRPr lang="en-US" sz="2000" dirty="0">
              <a:highlight>
                <a:srgbClr val="FFFF00"/>
              </a:highlight>
            </a:endParaRPr>
          </a:p>
          <a:p>
            <a:pPr marL="457200" lvl="1" indent="0" algn="just">
              <a:buNone/>
            </a:pPr>
            <a:endParaRPr lang="en-US" sz="16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6</a:t>
            </a:fld>
            <a:endParaRPr lang="en-US" dirty="0"/>
          </a:p>
        </p:txBody>
      </p:sp>
      <p:pic>
        <p:nvPicPr>
          <p:cNvPr id="7" name="Picture 6">
            <a:extLst>
              <a:ext uri="{FF2B5EF4-FFF2-40B4-BE49-F238E27FC236}">
                <a16:creationId xmlns:a16="http://schemas.microsoft.com/office/drawing/2014/main" id="{5E865D57-70E5-4AE2-AC54-F6D3364195C9}"/>
              </a:ext>
            </a:extLst>
          </p:cNvPr>
          <p:cNvPicPr>
            <a:picLocks noChangeAspect="1"/>
          </p:cNvPicPr>
          <p:nvPr/>
        </p:nvPicPr>
        <p:blipFill>
          <a:blip r:embed="rId3"/>
          <a:stretch>
            <a:fillRect/>
          </a:stretch>
        </p:blipFill>
        <p:spPr>
          <a:xfrm>
            <a:off x="2708669" y="1435240"/>
            <a:ext cx="4530331" cy="3916243"/>
          </a:xfrm>
          <a:prstGeom prst="rect">
            <a:avLst/>
          </a:prstGeom>
        </p:spPr>
      </p:pic>
    </p:spTree>
    <p:extLst>
      <p:ext uri="{BB962C8B-B14F-4D97-AF65-F5344CB8AC3E}">
        <p14:creationId xmlns:p14="http://schemas.microsoft.com/office/powerpoint/2010/main" val="1859242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Contractor Responsibility Fund</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60</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26382"/>
            <a:ext cx="7239000" cy="5226818"/>
          </a:xfrm>
        </p:spPr>
        <p:txBody>
          <a:bodyPr/>
          <a:lstStyle/>
          <a:p>
            <a:pPr marL="0" indent="0">
              <a:buNone/>
            </a:pPr>
            <a:r>
              <a:rPr lang="en-US" sz="1600" b="1" dirty="0"/>
              <a:t>Purpose:  </a:t>
            </a:r>
            <a:r>
              <a:rPr lang="en-US" sz="1600" dirty="0"/>
              <a:t>This fund was created in 2007 by Ordinance 2007-931 to offset the cost of uninsured citizens in the Houston and Harris County area.  </a:t>
            </a:r>
          </a:p>
          <a:p>
            <a:pPr marL="0" indent="0">
              <a:buNone/>
            </a:pPr>
            <a:endParaRPr lang="en-US" sz="1600" b="1" dirty="0"/>
          </a:p>
          <a:p>
            <a:pPr marL="0" indent="0">
              <a:buNone/>
            </a:pPr>
            <a:r>
              <a:rPr lang="en-US" sz="1600" b="1" dirty="0"/>
              <a:t>Overview: </a:t>
            </a:r>
            <a:r>
              <a:rPr lang="en-US" sz="1600" dirty="0"/>
              <a:t>The funds are collected through the implementation of the Pay or Play Program (POP), designed to foster health care options for the citizens of Houston and Harris County.  The POP policy requires contractors to either provide health insurance for their employees or to contribute to the costs of medical care for uninsured workers. The revenue is used to support health programs such as Care Houston Program, Tex-Health Harris County 3-Share Program and the Emergency Tele-Health and Navigation (ETHAN) Program. </a:t>
            </a:r>
            <a:endParaRPr lang="en-US" sz="1600" b="1" dirty="0"/>
          </a:p>
          <a:p>
            <a:pPr marL="0" indent="0">
              <a:buNone/>
            </a:pPr>
            <a:endParaRPr lang="en-US" sz="1200" b="1" dirty="0"/>
          </a:p>
          <a:p>
            <a:pPr marL="0" indent="0">
              <a:buNone/>
            </a:pPr>
            <a:r>
              <a:rPr lang="en-US" sz="1600" b="1" dirty="0"/>
              <a:t>Personnel:  </a:t>
            </a:r>
            <a:r>
              <a:rPr lang="en-US" sz="1600" dirty="0"/>
              <a:t>Based on the 5 year average 17% of total expenditure is comprised of personnel. The FY2018 Budget funds 2.0 FTEs</a:t>
            </a:r>
            <a:endParaRPr lang="en-US" sz="1600" b="1" dirty="0"/>
          </a:p>
          <a:p>
            <a:pPr marL="0" indent="0">
              <a:buNone/>
            </a:pPr>
            <a:endParaRPr lang="en-US" sz="1600" b="1" dirty="0"/>
          </a:p>
          <a:p>
            <a:pPr marL="0" indent="0">
              <a:buNone/>
            </a:pPr>
            <a:endParaRPr lang="en-US" sz="16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600" b="1" dirty="0"/>
          </a:p>
          <a:p>
            <a:pPr marL="0" indent="0">
              <a:buNone/>
            </a:pPr>
            <a:endParaRPr lang="en-US" sz="1200" b="1" dirty="0"/>
          </a:p>
        </p:txBody>
      </p:sp>
      <p:pic>
        <p:nvPicPr>
          <p:cNvPr id="3" name="Picture 2"/>
          <p:cNvPicPr>
            <a:picLocks noChangeAspect="1"/>
          </p:cNvPicPr>
          <p:nvPr/>
        </p:nvPicPr>
        <p:blipFill>
          <a:blip r:embed="rId3"/>
          <a:stretch>
            <a:fillRect/>
          </a:stretch>
        </p:blipFill>
        <p:spPr>
          <a:xfrm>
            <a:off x="1752600" y="4871801"/>
            <a:ext cx="6772940" cy="1954449"/>
          </a:xfrm>
          <a:prstGeom prst="rect">
            <a:avLst/>
          </a:prstGeom>
        </p:spPr>
      </p:pic>
    </p:spTree>
    <p:extLst>
      <p:ext uri="{BB962C8B-B14F-4D97-AF65-F5344CB8AC3E}">
        <p14:creationId xmlns:p14="http://schemas.microsoft.com/office/powerpoint/2010/main" val="39438716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Training Academy	</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r>
              <a:rPr lang="en-US" sz="1350" kern="0" dirty="0">
                <a:solidFill>
                  <a:sysClr val="windowText" lastClr="000000"/>
                </a:solidFill>
              </a:rPr>
              <a:t> </a:t>
            </a: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76624"/>
            <a:ext cx="7239000" cy="5176576"/>
          </a:xfrm>
        </p:spPr>
        <p:txBody>
          <a:bodyPr/>
          <a:lstStyle/>
          <a:p>
            <a:pPr marL="0" indent="0">
              <a:buNone/>
            </a:pPr>
            <a:r>
              <a:rPr lang="en-US" sz="1600" b="1" dirty="0"/>
              <a:t>Purpose: </a:t>
            </a:r>
            <a:r>
              <a:rPr lang="en-US" sz="1600" dirty="0"/>
              <a:t>This fund was created in 2007 by Ordinance 2007-251 to provide additional support services, supplies and equipment not included in the general fund for training purposes at the Val Jahnke Training Facility Academy (VJTFA). </a:t>
            </a:r>
          </a:p>
          <a:p>
            <a:pPr marL="0" indent="0">
              <a:buNone/>
            </a:pPr>
            <a:endParaRPr lang="en-US" sz="1600" b="1" dirty="0"/>
          </a:p>
          <a:p>
            <a:pPr marL="0" indent="0">
              <a:buNone/>
            </a:pPr>
            <a:r>
              <a:rPr lang="en-US" sz="1600" b="1" dirty="0"/>
              <a:t>Overview: </a:t>
            </a:r>
            <a:r>
              <a:rPr lang="en-US" sz="1600" dirty="0"/>
              <a:t>The revenue for this fund is generated from all non City of Houston entities for fire training classes and other use of the VJTFA.</a:t>
            </a:r>
            <a:r>
              <a:rPr lang="en-US" sz="1600" dirty="0">
                <a:cs typeface="Arial"/>
              </a:rPr>
              <a:t> Expenditures in the fund are sporadic and may occur at any time and may not qualify as regular General Fund purchase. </a:t>
            </a:r>
            <a:endParaRPr lang="en-US" sz="1200" dirty="0">
              <a:cs typeface="Arial"/>
            </a:endParaRPr>
          </a:p>
          <a:p>
            <a:pPr marL="0" indent="0">
              <a:buNone/>
            </a:pPr>
            <a:endParaRPr lang="en-US" sz="1200" b="1" dirty="0"/>
          </a:p>
          <a:p>
            <a:pPr marL="0" indent="0" algn="just">
              <a:buNone/>
            </a:pPr>
            <a:r>
              <a:rPr lang="en-US" sz="1600" b="1" dirty="0"/>
              <a:t>Personnel:  </a:t>
            </a:r>
            <a:r>
              <a:rPr lang="en-US" sz="1600" dirty="0"/>
              <a:t>This fund does not have personnel.</a:t>
            </a:r>
            <a:endParaRPr lang="en-US" sz="1600" b="1" dirty="0"/>
          </a:p>
          <a:p>
            <a:pPr marL="0" indent="0" algn="just">
              <a:buNone/>
            </a:pPr>
            <a:endParaRPr lang="en-US" sz="1600" b="1" dirty="0"/>
          </a:p>
          <a:p>
            <a:pPr marL="0" indent="0">
              <a:buNone/>
            </a:pPr>
            <a:endParaRPr lang="en-US" sz="1200" dirty="0">
              <a:cs typeface="Arial"/>
            </a:endParaRPr>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r>
              <a:rPr lang="en-US" sz="1200" dirty="0"/>
              <a:t>  </a:t>
            </a:r>
            <a:endParaRPr lang="en-US" sz="1200" dirty="0">
              <a:cs typeface="Arial"/>
            </a:endParaRPr>
          </a:p>
        </p:txBody>
      </p:sp>
      <p:pic>
        <p:nvPicPr>
          <p:cNvPr id="8" name="Picture 7">
            <a:extLst>
              <a:ext uri="{FF2B5EF4-FFF2-40B4-BE49-F238E27FC236}">
                <a16:creationId xmlns:a16="http://schemas.microsoft.com/office/drawing/2014/main" id="{2308A6E9-84BE-4D30-88DC-06DCF266FB30}"/>
              </a:ext>
            </a:extLst>
          </p:cNvPr>
          <p:cNvPicPr>
            <a:picLocks noChangeAspect="1"/>
          </p:cNvPicPr>
          <p:nvPr/>
        </p:nvPicPr>
        <p:blipFill>
          <a:blip r:embed="rId3"/>
          <a:stretch>
            <a:fillRect/>
          </a:stretch>
        </p:blipFill>
        <p:spPr>
          <a:xfrm>
            <a:off x="1906524" y="4669451"/>
            <a:ext cx="6724649" cy="1748110"/>
          </a:xfrm>
          <a:prstGeom prst="rect">
            <a:avLst/>
          </a:prstGeom>
        </p:spPr>
      </p:pic>
      <p:sp>
        <p:nvSpPr>
          <p:cNvPr id="3" name="Rectangle 2">
            <a:extLst>
              <a:ext uri="{FF2B5EF4-FFF2-40B4-BE49-F238E27FC236}">
                <a16:creationId xmlns:a16="http://schemas.microsoft.com/office/drawing/2014/main" id="{AC8E87E1-56D7-4135-8A9C-2A2D0E1B22AD}"/>
              </a:ext>
            </a:extLst>
          </p:cNvPr>
          <p:cNvSpPr/>
          <p:nvPr/>
        </p:nvSpPr>
        <p:spPr>
          <a:xfrm>
            <a:off x="8746134" y="6519446"/>
            <a:ext cx="383438" cy="307777"/>
          </a:xfrm>
          <a:prstGeom prst="rect">
            <a:avLst/>
          </a:prstGeom>
        </p:spPr>
        <p:txBody>
          <a:bodyPr wrap="none">
            <a:spAutoFit/>
          </a:bodyPr>
          <a:lstStyle/>
          <a:p>
            <a:r>
              <a:rPr lang="en-US" sz="1400" kern="0" dirty="0">
                <a:solidFill>
                  <a:sysClr val="windowText" lastClr="000000"/>
                </a:solidFill>
                <a:effectLst/>
              </a:rPr>
              <a:t>61</a:t>
            </a:r>
            <a:endParaRPr lang="en-US" sz="2000" dirty="0">
              <a:effectLst/>
            </a:endParaRPr>
          </a:p>
        </p:txBody>
      </p:sp>
    </p:spTree>
    <p:extLst>
      <p:ext uri="{BB962C8B-B14F-4D97-AF65-F5344CB8AC3E}">
        <p14:creationId xmlns:p14="http://schemas.microsoft.com/office/powerpoint/2010/main" val="651771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 Preservation Fund</a:t>
            </a:r>
            <a:br>
              <a:rPr lang="en-US" dirty="0"/>
            </a:b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62</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39702"/>
            <a:ext cx="7239000" cy="5213498"/>
          </a:xfrm>
        </p:spPr>
        <p:txBody>
          <a:bodyPr/>
          <a:lstStyle/>
          <a:p>
            <a:pPr marL="0" indent="0" algn="just">
              <a:buNone/>
            </a:pPr>
            <a:r>
              <a:rPr lang="en-US" sz="1600" b="1" dirty="0"/>
              <a:t>Purpose: </a:t>
            </a:r>
            <a:r>
              <a:rPr lang="en-US" sz="1600" dirty="0"/>
              <a:t>This fund was created in 2007 by Ordinance 2007-111 to promote historic preservation programs and provide maintenance for the Julia Ideson Building. </a:t>
            </a:r>
          </a:p>
          <a:p>
            <a:pPr marL="0" indent="0" algn="just">
              <a:buNone/>
            </a:pPr>
            <a:endParaRPr lang="en-US" sz="1600" b="1" dirty="0"/>
          </a:p>
          <a:p>
            <a:pPr marL="0" indent="0" algn="just">
              <a:buNone/>
            </a:pPr>
            <a:r>
              <a:rPr lang="en-US" sz="1600" b="1" dirty="0"/>
              <a:t>Overview: </a:t>
            </a:r>
            <a:r>
              <a:rPr lang="en-US" sz="1600" dirty="0"/>
              <a:t>The source of revenues is from building space rental fees. The fund balance has increased from previous year primarily due to one-time revenue from the sale of the fire museum in FY2015. </a:t>
            </a:r>
          </a:p>
          <a:p>
            <a:pPr marL="0" indent="0" algn="just">
              <a:buNone/>
            </a:pPr>
            <a:endParaRPr lang="en-US" sz="1200" dirty="0"/>
          </a:p>
          <a:p>
            <a:pPr marL="0" indent="0" algn="just">
              <a:buNone/>
            </a:pPr>
            <a:r>
              <a:rPr lang="en-US" sz="1600" b="1" dirty="0"/>
              <a:t>Personnel: </a:t>
            </a:r>
            <a:r>
              <a:rPr lang="en-US" sz="1600" dirty="0"/>
              <a:t>This fund does not have personnel.</a:t>
            </a:r>
            <a:endParaRPr lang="en-US" sz="1600" b="1" dirty="0"/>
          </a:p>
          <a:p>
            <a:pPr marL="0" indent="0" algn="just">
              <a:buNone/>
            </a:pPr>
            <a:endParaRPr lang="en-US" sz="16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cs typeface="Arial"/>
            </a:endParaRPr>
          </a:p>
        </p:txBody>
      </p:sp>
      <p:pic>
        <p:nvPicPr>
          <p:cNvPr id="3" name="Picture 2">
            <a:extLst>
              <a:ext uri="{FF2B5EF4-FFF2-40B4-BE49-F238E27FC236}">
                <a16:creationId xmlns:a16="http://schemas.microsoft.com/office/drawing/2014/main" id="{2DA5507E-1862-48E7-A17B-5F717469D81A}"/>
              </a:ext>
            </a:extLst>
          </p:cNvPr>
          <p:cNvPicPr>
            <a:picLocks noChangeAspect="1"/>
          </p:cNvPicPr>
          <p:nvPr/>
        </p:nvPicPr>
        <p:blipFill>
          <a:blip r:embed="rId3"/>
          <a:stretch>
            <a:fillRect/>
          </a:stretch>
        </p:blipFill>
        <p:spPr>
          <a:xfrm>
            <a:off x="1714500" y="4153430"/>
            <a:ext cx="7315200" cy="1636690"/>
          </a:xfrm>
          <a:prstGeom prst="rect">
            <a:avLst/>
          </a:prstGeom>
        </p:spPr>
      </p:pic>
    </p:spTree>
    <p:extLst>
      <p:ext uri="{BB962C8B-B14F-4D97-AF65-F5344CB8AC3E}">
        <p14:creationId xmlns:p14="http://schemas.microsoft.com/office/powerpoint/2010/main" val="4267811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Operations &amp; Maintenance</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63</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86673"/>
            <a:ext cx="7239000" cy="5166527"/>
          </a:xfrm>
        </p:spPr>
        <p:txBody>
          <a:bodyPr/>
          <a:lstStyle/>
          <a:p>
            <a:pPr marL="0" indent="0">
              <a:buNone/>
            </a:pPr>
            <a:r>
              <a:rPr lang="en-US" sz="1600" b="1" dirty="0"/>
              <a:t>Purpose: </a:t>
            </a:r>
            <a:r>
              <a:rPr lang="en-US" sz="1600" dirty="0"/>
              <a:t>This fund is designated for laboratory operations and maintenance.  </a:t>
            </a:r>
          </a:p>
          <a:p>
            <a:pPr marL="0" indent="0">
              <a:buNone/>
            </a:pPr>
            <a:endParaRPr lang="en-US" sz="1600" b="1" dirty="0"/>
          </a:p>
          <a:p>
            <a:pPr marL="0" indent="0">
              <a:buNone/>
            </a:pPr>
            <a:r>
              <a:rPr lang="en-US" sz="1600" b="1" dirty="0"/>
              <a:t>Overview: </a:t>
            </a:r>
            <a:r>
              <a:rPr lang="en-US" sz="1600" dirty="0"/>
              <a:t>The</a:t>
            </a:r>
            <a:r>
              <a:rPr lang="en-US" sz="1600" b="1" dirty="0"/>
              <a:t> </a:t>
            </a:r>
            <a:r>
              <a:rPr lang="en-US" sz="1600" dirty="0"/>
              <a:t>lab fees charged and revenues collected are to defray the costs associated with the purchase, maintenance, operation, and utilization of the City’s laboratories, including but not limited to, infrastructure, equipment, supplies, software, and hardware. </a:t>
            </a:r>
          </a:p>
          <a:p>
            <a:pPr marL="0" indent="0">
              <a:buNone/>
            </a:pPr>
            <a:endParaRPr lang="en-US" sz="1200" dirty="0"/>
          </a:p>
          <a:p>
            <a:pPr marL="0" indent="0">
              <a:buNone/>
            </a:pPr>
            <a:endParaRPr lang="en-US" sz="1200" b="1" dirty="0"/>
          </a:p>
          <a:p>
            <a:pPr marL="0" indent="0">
              <a:buNone/>
            </a:pPr>
            <a:r>
              <a:rPr lang="en-US" sz="1600" b="1" dirty="0"/>
              <a:t>Personnel: </a:t>
            </a:r>
            <a:r>
              <a:rPr lang="en-US" sz="1600" dirty="0"/>
              <a:t>This fund does not have personnel.</a:t>
            </a:r>
            <a:endParaRPr lang="en-US" sz="1600" b="1" dirty="0"/>
          </a:p>
          <a:p>
            <a:pPr marL="0" indent="0">
              <a:buNone/>
            </a:pPr>
            <a:endParaRPr lang="en-US" sz="1600" b="1" dirty="0"/>
          </a:p>
          <a:p>
            <a:pPr marL="0" indent="0">
              <a:buNone/>
            </a:pPr>
            <a:endParaRPr lang="en-US" sz="14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r>
              <a:rPr lang="en-US" sz="1200" dirty="0"/>
              <a:t> </a:t>
            </a:r>
            <a:endParaRPr lang="en-US" sz="1200" dirty="0">
              <a:cs typeface="Arial"/>
            </a:endParaRPr>
          </a:p>
          <a:p>
            <a:pPr marL="0" indent="0">
              <a:buNone/>
            </a:pPr>
            <a:endParaRPr lang="en-US" sz="1200" dirty="0">
              <a:cs typeface="Arial"/>
            </a:endParaRPr>
          </a:p>
        </p:txBody>
      </p:sp>
      <p:pic>
        <p:nvPicPr>
          <p:cNvPr id="5" name="Picture 4">
            <a:extLst>
              <a:ext uri="{FF2B5EF4-FFF2-40B4-BE49-F238E27FC236}">
                <a16:creationId xmlns:a16="http://schemas.microsoft.com/office/drawing/2014/main" id="{2F423803-CE81-4725-9627-721F465D6098}"/>
              </a:ext>
            </a:extLst>
          </p:cNvPr>
          <p:cNvPicPr>
            <a:picLocks noChangeAspect="1"/>
          </p:cNvPicPr>
          <p:nvPr/>
        </p:nvPicPr>
        <p:blipFill>
          <a:blip r:embed="rId3"/>
          <a:stretch>
            <a:fillRect/>
          </a:stretch>
        </p:blipFill>
        <p:spPr>
          <a:xfrm>
            <a:off x="1832986" y="4033041"/>
            <a:ext cx="6900530" cy="1984906"/>
          </a:xfrm>
          <a:prstGeom prst="rect">
            <a:avLst/>
          </a:prstGeom>
        </p:spPr>
      </p:pic>
    </p:spTree>
    <p:extLst>
      <p:ext uri="{BB962C8B-B14F-4D97-AF65-F5344CB8AC3E}">
        <p14:creationId xmlns:p14="http://schemas.microsoft.com/office/powerpoint/2010/main" val="37206354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Parking Management	</a:t>
            </a: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64</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16334"/>
            <a:ext cx="7239000" cy="4741069"/>
          </a:xfrm>
        </p:spPr>
        <p:txBody>
          <a:bodyPr/>
          <a:lstStyle/>
          <a:p>
            <a:pPr marL="0" indent="0">
              <a:buNone/>
            </a:pPr>
            <a:r>
              <a:rPr lang="en-US" sz="1600" b="1" dirty="0"/>
              <a:t>Purpose:</a:t>
            </a:r>
            <a:r>
              <a:rPr lang="en-US" sz="1600" dirty="0"/>
              <a:t> This fund was created in 2010 by Ordinance 2010-476 to manage and provide on-street parking alternatives to the citizens in the Greater Houston area. Prior to 2010, parking activities were in the Enterprise Fund. Prior to 2008 parking activities were in the General Fund.</a:t>
            </a:r>
            <a:endParaRPr lang="en-US" sz="1600" b="1" dirty="0"/>
          </a:p>
          <a:p>
            <a:pPr marL="0" indent="0">
              <a:buNone/>
            </a:pPr>
            <a:endParaRPr lang="en-US" sz="1600" b="1" dirty="0"/>
          </a:p>
          <a:p>
            <a:pPr marL="0" indent="0">
              <a:buNone/>
            </a:pPr>
            <a:r>
              <a:rPr lang="en-US" sz="1600" b="1" dirty="0"/>
              <a:t>Overview: </a:t>
            </a:r>
            <a:r>
              <a:rPr lang="en-US" sz="1600" dirty="0"/>
              <a:t>Revenues are from the collection of parking permits and meters located within Washington Avenue Parking Benefit District (PBD). Net revenue proceeds collected are used to fund projects such as streetscape improvements.</a:t>
            </a:r>
          </a:p>
          <a:p>
            <a:pPr marL="0" indent="0">
              <a:buNone/>
            </a:pPr>
            <a:endParaRPr lang="en-US" sz="1200" b="1" dirty="0"/>
          </a:p>
          <a:p>
            <a:pPr marL="0" indent="0">
              <a:buNone/>
            </a:pPr>
            <a:r>
              <a:rPr lang="en-US" sz="1600" b="1" dirty="0"/>
              <a:t>Personnel: </a:t>
            </a:r>
            <a:r>
              <a:rPr lang="en-US" sz="1600" dirty="0"/>
              <a:t>Based on the 5 year average 22% of total expenditure is comprised of personnel. The FY2018 Budget funds 74.0 FTEs</a:t>
            </a:r>
            <a:endParaRPr lang="en-US" sz="1600" b="1" dirty="0"/>
          </a:p>
          <a:p>
            <a:pPr marL="0" indent="0">
              <a:buNone/>
            </a:pPr>
            <a:endParaRPr lang="en-US" sz="16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p:txBody>
      </p:sp>
      <p:pic>
        <p:nvPicPr>
          <p:cNvPr id="3" name="Picture 2"/>
          <p:cNvPicPr>
            <a:picLocks noChangeAspect="1"/>
          </p:cNvPicPr>
          <p:nvPr/>
        </p:nvPicPr>
        <p:blipFill>
          <a:blip r:embed="rId3"/>
          <a:stretch>
            <a:fillRect/>
          </a:stretch>
        </p:blipFill>
        <p:spPr>
          <a:xfrm>
            <a:off x="1752600" y="4642338"/>
            <a:ext cx="6762307" cy="1910862"/>
          </a:xfrm>
          <a:prstGeom prst="rect">
            <a:avLst/>
          </a:prstGeom>
        </p:spPr>
      </p:pic>
    </p:spTree>
    <p:extLst>
      <p:ext uri="{BB962C8B-B14F-4D97-AF65-F5344CB8AC3E}">
        <p14:creationId xmlns:p14="http://schemas.microsoft.com/office/powerpoint/2010/main" val="25421096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Parks Golf Special Fund</a:t>
            </a:r>
            <a:br>
              <a:rPr lang="en-US" dirty="0"/>
            </a:b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65</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360967"/>
            <a:ext cx="7238999" cy="4859255"/>
          </a:xfrm>
        </p:spPr>
        <p:txBody>
          <a:bodyPr/>
          <a:lstStyle/>
          <a:p>
            <a:pPr marL="0" lvl="0" indent="0" algn="just">
              <a:buNone/>
            </a:pPr>
            <a:r>
              <a:rPr lang="en-US" sz="1600" b="1" dirty="0">
                <a:solidFill>
                  <a:srgbClr val="000000"/>
                </a:solidFill>
              </a:rPr>
              <a:t>Purpose: </a:t>
            </a:r>
            <a:r>
              <a:rPr lang="en-US" sz="1600" dirty="0">
                <a:solidFill>
                  <a:srgbClr val="000000"/>
                </a:solidFill>
              </a:rPr>
              <a:t>This fund was created in 2011 by Ordinance 2011-547 to receive revenue derived from all golf facilities, including concession fees from City or private operators.  </a:t>
            </a:r>
          </a:p>
          <a:p>
            <a:pPr marL="0" lvl="0" indent="0" algn="just">
              <a:buNone/>
            </a:pPr>
            <a:endParaRPr lang="en-US" sz="1600" b="1" dirty="0">
              <a:solidFill>
                <a:srgbClr val="000000"/>
              </a:solidFill>
            </a:endParaRPr>
          </a:p>
          <a:p>
            <a:pPr marL="0" lvl="0" indent="0" algn="just">
              <a:buNone/>
            </a:pPr>
            <a:r>
              <a:rPr lang="en-US" sz="1600" b="1" dirty="0">
                <a:solidFill>
                  <a:srgbClr val="000000"/>
                </a:solidFill>
              </a:rPr>
              <a:t>Overview: </a:t>
            </a:r>
            <a:r>
              <a:rPr lang="en-US" sz="1600" dirty="0">
                <a:solidFill>
                  <a:srgbClr val="000000"/>
                </a:solidFill>
              </a:rPr>
              <a:t>The fund is to be used exclusively for the maintenance, operation and improvement to any and all golf courses. </a:t>
            </a:r>
          </a:p>
          <a:p>
            <a:pPr marL="0" lvl="0" indent="0" algn="just">
              <a:buNone/>
            </a:pPr>
            <a:endParaRPr lang="en-US" sz="1200" dirty="0">
              <a:solidFill>
                <a:srgbClr val="000000"/>
              </a:solidFill>
            </a:endParaRPr>
          </a:p>
          <a:p>
            <a:pPr marL="0" indent="0" algn="just">
              <a:buNone/>
            </a:pPr>
            <a:r>
              <a:rPr lang="en-US" sz="1600" b="1" dirty="0"/>
              <a:t>Personnel: </a:t>
            </a:r>
            <a:r>
              <a:rPr lang="en-US" sz="1600" dirty="0"/>
              <a:t>Based on the 5 year average 70% of total expenditure is comprised of personnel. The FY2018 Budget funds 74.5 FTEs</a:t>
            </a:r>
            <a:endParaRPr lang="en-US" sz="1600" b="1" dirty="0"/>
          </a:p>
          <a:p>
            <a:pPr marL="0" indent="0" algn="just">
              <a:buNone/>
            </a:pPr>
            <a:endParaRPr lang="en-US" sz="1600" b="1" dirty="0"/>
          </a:p>
          <a:p>
            <a:pPr marL="0" lvl="0" indent="0" algn="just">
              <a:buNone/>
            </a:pPr>
            <a:endParaRPr lang="en-US" sz="1200" b="1" dirty="0">
              <a:solidFill>
                <a:srgbClr val="000000"/>
              </a:solidFill>
            </a:endParaRPr>
          </a:p>
          <a:p>
            <a:pPr marL="0" lvl="0" indent="0" algn="just">
              <a:buNone/>
            </a:pPr>
            <a:endParaRPr lang="en-US" sz="1200" b="1" dirty="0">
              <a:solidFill>
                <a:srgbClr val="000000"/>
              </a:solidFill>
            </a:endParaRPr>
          </a:p>
          <a:p>
            <a:pPr marL="0" lvl="0" indent="0" algn="just">
              <a:buNone/>
            </a:pPr>
            <a:endParaRPr lang="en-US" sz="1200" b="1" dirty="0">
              <a:solidFill>
                <a:srgbClr val="000000"/>
              </a:solidFill>
            </a:endParaRPr>
          </a:p>
          <a:p>
            <a:pPr marL="0" lvl="0" indent="0" algn="just">
              <a:buNone/>
            </a:pPr>
            <a:endParaRPr lang="en-US" sz="1200" b="1" dirty="0">
              <a:solidFill>
                <a:srgbClr val="000000"/>
              </a:solidFill>
            </a:endParaRPr>
          </a:p>
          <a:p>
            <a:pPr marL="0" lvl="0" indent="0" algn="just">
              <a:buNone/>
            </a:pPr>
            <a:endParaRPr lang="en-US" sz="1200" b="1" dirty="0">
              <a:solidFill>
                <a:srgbClr val="000000"/>
              </a:solidFill>
            </a:endParaRPr>
          </a:p>
          <a:p>
            <a:pPr marL="0" lvl="0" indent="0" algn="just">
              <a:buNone/>
            </a:pPr>
            <a:endParaRPr lang="en-US" sz="1200" b="1" dirty="0">
              <a:solidFill>
                <a:srgbClr val="000000"/>
              </a:solidFill>
            </a:endParaRPr>
          </a:p>
          <a:p>
            <a:pPr marL="0" lvl="0" indent="0" algn="just">
              <a:buNone/>
            </a:pPr>
            <a:endParaRPr lang="en-US" sz="1200" b="1" dirty="0">
              <a:solidFill>
                <a:srgbClr val="000000"/>
              </a:solidFill>
            </a:endParaRPr>
          </a:p>
          <a:p>
            <a:pPr marL="0" lvl="0" indent="0" algn="just">
              <a:buNone/>
            </a:pPr>
            <a:endParaRPr lang="en-US" sz="1200" b="1" dirty="0">
              <a:solidFill>
                <a:srgbClr val="000000"/>
              </a:solidFill>
            </a:endParaRPr>
          </a:p>
          <a:p>
            <a:pPr marL="0" lvl="0" indent="0" algn="just">
              <a:buNone/>
            </a:pPr>
            <a:endParaRPr lang="en-US" sz="1200" b="1" dirty="0">
              <a:solidFill>
                <a:srgbClr val="000000"/>
              </a:solidFill>
            </a:endParaRPr>
          </a:p>
          <a:p>
            <a:pPr marL="0" lvl="0" indent="0" algn="just">
              <a:buNone/>
            </a:pPr>
            <a:endParaRPr lang="en-US" sz="1200" b="1" dirty="0">
              <a:solidFill>
                <a:srgbClr val="000000"/>
              </a:solidFill>
            </a:endParaRPr>
          </a:p>
          <a:p>
            <a:pPr marL="0" lvl="0" indent="0" algn="just">
              <a:buNone/>
            </a:pPr>
            <a:endParaRPr lang="en-US" sz="1200" b="1" dirty="0">
              <a:cs typeface="Arial"/>
            </a:endParaRPr>
          </a:p>
        </p:txBody>
      </p:sp>
      <p:pic>
        <p:nvPicPr>
          <p:cNvPr id="5" name="Picture 4">
            <a:extLst>
              <a:ext uri="{FF2B5EF4-FFF2-40B4-BE49-F238E27FC236}">
                <a16:creationId xmlns:a16="http://schemas.microsoft.com/office/drawing/2014/main" id="{1C034A44-75F8-42E9-8116-A45DB08FD8A5}"/>
              </a:ext>
            </a:extLst>
          </p:cNvPr>
          <p:cNvPicPr>
            <a:picLocks noChangeAspect="1"/>
          </p:cNvPicPr>
          <p:nvPr/>
        </p:nvPicPr>
        <p:blipFill>
          <a:blip r:embed="rId3"/>
          <a:stretch>
            <a:fillRect/>
          </a:stretch>
        </p:blipFill>
        <p:spPr>
          <a:xfrm>
            <a:off x="1873541" y="4126838"/>
            <a:ext cx="6753225" cy="1922270"/>
          </a:xfrm>
          <a:prstGeom prst="rect">
            <a:avLst/>
          </a:prstGeom>
        </p:spPr>
      </p:pic>
    </p:spTree>
    <p:extLst>
      <p:ext uri="{BB962C8B-B14F-4D97-AF65-F5344CB8AC3E}">
        <p14:creationId xmlns:p14="http://schemas.microsoft.com/office/powerpoint/2010/main" val="3448073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60774"/>
            <a:ext cx="7239000" cy="1013976"/>
          </a:xfrm>
        </p:spPr>
        <p:txBody>
          <a:bodyPr/>
          <a:lstStyle/>
          <a:p>
            <a:r>
              <a:rPr lang="en-US" dirty="0"/>
              <a:t>Planning &amp; Development</a:t>
            </a:r>
            <a:br>
              <a:rPr lang="en-US" dirty="0"/>
            </a:br>
            <a:r>
              <a:rPr lang="en-US" dirty="0"/>
              <a:t>Special Revenue Fund</a:t>
            </a:r>
            <a:br>
              <a:rPr lang="en-US" dirty="0"/>
            </a:b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66</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695974" y="1286189"/>
            <a:ext cx="7239000" cy="4383567"/>
          </a:xfrm>
        </p:spPr>
        <p:txBody>
          <a:bodyPr/>
          <a:lstStyle/>
          <a:p>
            <a:pPr marL="0" indent="0" algn="just">
              <a:buNone/>
            </a:pPr>
            <a:r>
              <a:rPr lang="en-US" sz="1600" b="1" dirty="0"/>
              <a:t>Purpose: </a:t>
            </a:r>
            <a:r>
              <a:rPr lang="en-US" sz="1600" dirty="0"/>
              <a:t>The fund was created in 2015 by Ordinance 2015-1319 to support subdivision plat review, permit review and one half of the lot size/minimum building line program. Prior to 2015, all activities were reported in the General Fund. </a:t>
            </a:r>
          </a:p>
          <a:p>
            <a:pPr marL="0" indent="0" algn="just">
              <a:buNone/>
            </a:pPr>
            <a:endParaRPr lang="en-US" sz="1600" b="1" dirty="0"/>
          </a:p>
          <a:p>
            <a:pPr marL="0" indent="0" algn="just">
              <a:buNone/>
            </a:pPr>
            <a:r>
              <a:rPr lang="en-US" sz="1600" b="1" dirty="0"/>
              <a:t>Overview: </a:t>
            </a:r>
            <a:r>
              <a:rPr lang="en-US" sz="1600" dirty="0"/>
              <a:t>Revenue is generated from platting fees and utilized for the operation, maintenance and support of the Planning &amp; Development Department’s related programs and functions. The primary revenue stream is the platting fee.</a:t>
            </a:r>
          </a:p>
          <a:p>
            <a:pPr marL="0" indent="0" algn="just">
              <a:buNone/>
            </a:pPr>
            <a:endParaRPr lang="en-US" sz="1200" b="1" dirty="0"/>
          </a:p>
          <a:p>
            <a:pPr marL="0" indent="0" algn="just">
              <a:buNone/>
            </a:pPr>
            <a:r>
              <a:rPr lang="en-US" sz="1600" b="1" dirty="0"/>
              <a:t>Personnel: </a:t>
            </a:r>
            <a:r>
              <a:rPr lang="en-US" sz="1600" dirty="0"/>
              <a:t>Based on the 2 year average 68% of total expenditure is comprised of personnel. The FY2018 Budget funds 47.5 FTEs</a:t>
            </a:r>
            <a:endParaRPr lang="en-US" sz="1600" b="1" dirty="0"/>
          </a:p>
          <a:p>
            <a:pPr marL="0" indent="0" algn="just">
              <a:buNone/>
            </a:pPr>
            <a:endParaRPr lang="en-US" sz="1600" b="1" dirty="0"/>
          </a:p>
          <a:p>
            <a:pPr marL="0" indent="0" algn="just">
              <a:buNone/>
            </a:pPr>
            <a:endParaRPr lang="en-US" sz="16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p>
          <a:p>
            <a:pPr marL="0" indent="0" algn="just">
              <a:buNone/>
            </a:pPr>
            <a:endParaRPr lang="en-US" sz="1200" b="1" dirty="0">
              <a:cs typeface="Arial"/>
            </a:endParaRPr>
          </a:p>
        </p:txBody>
      </p:sp>
      <p:pic>
        <p:nvPicPr>
          <p:cNvPr id="3" name="Picture 2">
            <a:extLst>
              <a:ext uri="{FF2B5EF4-FFF2-40B4-BE49-F238E27FC236}">
                <a16:creationId xmlns:a16="http://schemas.microsoft.com/office/drawing/2014/main" id="{CFE21549-2FAC-40F3-8AF2-ED2A1DD1DB27}"/>
              </a:ext>
            </a:extLst>
          </p:cNvPr>
          <p:cNvPicPr>
            <a:picLocks noChangeAspect="1"/>
          </p:cNvPicPr>
          <p:nvPr/>
        </p:nvPicPr>
        <p:blipFill>
          <a:blip r:embed="rId3"/>
          <a:stretch>
            <a:fillRect/>
          </a:stretch>
        </p:blipFill>
        <p:spPr>
          <a:xfrm>
            <a:off x="1829969" y="4677733"/>
            <a:ext cx="6772940" cy="1433745"/>
          </a:xfrm>
          <a:prstGeom prst="rect">
            <a:avLst/>
          </a:prstGeom>
        </p:spPr>
      </p:pic>
    </p:spTree>
    <p:extLst>
      <p:ext uri="{BB962C8B-B14F-4D97-AF65-F5344CB8AC3E}">
        <p14:creationId xmlns:p14="http://schemas.microsoft.com/office/powerpoint/2010/main" val="12359473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9488"/>
            <a:ext cx="7239000" cy="1015262"/>
          </a:xfrm>
        </p:spPr>
        <p:txBody>
          <a:bodyPr/>
          <a:lstStyle/>
          <a:p>
            <a:r>
              <a:rPr lang="en-US" dirty="0"/>
              <a:t>Special Waste Fund</a:t>
            </a:r>
            <a:br>
              <a:rPr lang="en-US" dirty="0"/>
            </a:b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67</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285875"/>
            <a:ext cx="7239000" cy="5267325"/>
          </a:xfrm>
        </p:spPr>
        <p:txBody>
          <a:bodyPr/>
          <a:lstStyle/>
          <a:p>
            <a:pPr marL="0" lvl="0" indent="0" algn="just">
              <a:buNone/>
            </a:pPr>
            <a:r>
              <a:rPr lang="en-US" sz="1600" b="1" dirty="0">
                <a:solidFill>
                  <a:srgbClr val="000000"/>
                </a:solidFill>
              </a:rPr>
              <a:t>Purpose: </a:t>
            </a:r>
            <a:r>
              <a:rPr lang="en-US" sz="1400" dirty="0">
                <a:solidFill>
                  <a:srgbClr val="000000"/>
                </a:solidFill>
              </a:rPr>
              <a:t>This fund was created in 2007 by Ordinance 2007-544 to prevent the infiltration of fats, oils, and grease (FOG) into the sanitary sewer system, and to assure that the City’s infrastructure and health of the citizens are protected.  </a:t>
            </a:r>
            <a:endParaRPr lang="en-US" sz="1400" b="1" dirty="0">
              <a:solidFill>
                <a:srgbClr val="000000"/>
              </a:solidFill>
            </a:endParaRPr>
          </a:p>
          <a:p>
            <a:pPr marL="0" lvl="0" indent="0" algn="just">
              <a:buNone/>
            </a:pPr>
            <a:endParaRPr lang="en-US" sz="1400" b="1" dirty="0">
              <a:solidFill>
                <a:srgbClr val="000000"/>
              </a:solidFill>
            </a:endParaRPr>
          </a:p>
          <a:p>
            <a:pPr marL="0" lvl="0" indent="0" algn="just">
              <a:buNone/>
            </a:pPr>
            <a:r>
              <a:rPr lang="en-US" sz="1600" b="1" dirty="0">
                <a:solidFill>
                  <a:srgbClr val="000000"/>
                </a:solidFill>
              </a:rPr>
              <a:t>Overview:</a:t>
            </a:r>
            <a:r>
              <a:rPr lang="en-US" sz="1400" dirty="0">
                <a:solidFill>
                  <a:srgbClr val="000000"/>
                </a:solidFill>
              </a:rPr>
              <a:t> The fees collected from licenses &amp; permits of all special waste generators, transporters, and biological pre-treaters, are used to defray the costs of permitting, monitoring, inspection and education. </a:t>
            </a:r>
          </a:p>
          <a:p>
            <a:pPr marL="0" lvl="0" indent="0" algn="just">
              <a:buNone/>
            </a:pPr>
            <a:endParaRPr lang="en-US" sz="1200" dirty="0">
              <a:solidFill>
                <a:srgbClr val="000000"/>
              </a:solidFill>
            </a:endParaRPr>
          </a:p>
          <a:p>
            <a:pPr marL="0" indent="0" algn="just">
              <a:buNone/>
            </a:pPr>
            <a:r>
              <a:rPr lang="en-US" sz="1400" b="1" dirty="0"/>
              <a:t>Personnel: </a:t>
            </a:r>
            <a:r>
              <a:rPr lang="en-US" sz="1400" dirty="0"/>
              <a:t>Based on the 5 year average 82% of total expenditure is comprised of personnel. The FY2018 Budget funds 44.9 FTEs</a:t>
            </a:r>
            <a:endParaRPr lang="en-US" sz="1400" b="1" dirty="0"/>
          </a:p>
          <a:p>
            <a:pPr marL="0" indent="0" algn="just">
              <a:buNone/>
            </a:pPr>
            <a:endParaRPr lang="en-US" sz="1400" b="1" dirty="0"/>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indent="0" algn="just">
              <a:buNone/>
            </a:pPr>
            <a:endParaRPr lang="en-US" sz="1200" b="1" dirty="0"/>
          </a:p>
          <a:p>
            <a:pPr marL="0" lvl="0" indent="0" algn="just">
              <a:buNone/>
            </a:pPr>
            <a:endParaRPr lang="en-US" sz="1200" b="1" dirty="0">
              <a:solidFill>
                <a:srgbClr val="000000"/>
              </a:solidFill>
              <a:cs typeface="Arial"/>
            </a:endParaRPr>
          </a:p>
          <a:p>
            <a:pPr marL="0" lvl="0" indent="0">
              <a:buNone/>
            </a:pPr>
            <a:endParaRPr lang="en-US" sz="1200" b="1" dirty="0">
              <a:solidFill>
                <a:srgbClr val="000000"/>
              </a:solidFill>
            </a:endParaRPr>
          </a:p>
          <a:p>
            <a:pPr marL="0" indent="0" algn="just">
              <a:buNone/>
            </a:pPr>
            <a:endParaRPr lang="en-US" sz="1200" dirty="0"/>
          </a:p>
        </p:txBody>
      </p:sp>
      <p:pic>
        <p:nvPicPr>
          <p:cNvPr id="3" name="Picture 2"/>
          <p:cNvPicPr>
            <a:picLocks noChangeAspect="1"/>
          </p:cNvPicPr>
          <p:nvPr/>
        </p:nvPicPr>
        <p:blipFill>
          <a:blip r:embed="rId3"/>
          <a:stretch>
            <a:fillRect/>
          </a:stretch>
        </p:blipFill>
        <p:spPr>
          <a:xfrm>
            <a:off x="1752600" y="4160828"/>
            <a:ext cx="7017489" cy="1899715"/>
          </a:xfrm>
          <a:prstGeom prst="rect">
            <a:avLst/>
          </a:prstGeom>
        </p:spPr>
      </p:pic>
    </p:spTree>
    <p:extLst>
      <p:ext uri="{BB962C8B-B14F-4D97-AF65-F5344CB8AC3E}">
        <p14:creationId xmlns:p14="http://schemas.microsoft.com/office/powerpoint/2010/main" val="2361147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Swimming Pool Safety Fund</a:t>
            </a:r>
            <a:br>
              <a:rPr lang="en-US" dirty="0"/>
            </a:br>
            <a:endParaRPr lang="en-US" sz="1350" b="1" dirty="0">
              <a:solidFill>
                <a:srgbClr val="FF0000"/>
              </a:solidFill>
            </a:endParaRPr>
          </a:p>
        </p:txBody>
      </p:sp>
      <p:sp>
        <p:nvSpPr>
          <p:cNvPr id="4" name="Slide Number Placeholder 3"/>
          <p:cNvSpPr>
            <a:spLocks noGrp="1"/>
          </p:cNvSpPr>
          <p:nvPr>
            <p:ph type="sldNum" sz="quarter" idx="12"/>
          </p:nvPr>
        </p:nvSpPr>
        <p:spPr/>
        <p:txBody>
          <a:bodyPr/>
          <a:lstStyle/>
          <a:p>
            <a:pPr>
              <a:defRPr/>
            </a:pPr>
            <a:fld id="{07FAFE86-2E5F-492B-A0AC-F4073EBD1C5F}" type="slidenum">
              <a:rPr lang="en-US" sz="1350" kern="0">
                <a:solidFill>
                  <a:sysClr val="windowText" lastClr="000000"/>
                </a:solidFill>
              </a:rPr>
              <a:pPr>
                <a:defRPr/>
              </a:pPr>
              <a:t>68</a:t>
            </a:fld>
            <a:endParaRPr lang="en-US" sz="1350" kern="0" dirty="0">
              <a:solidFill>
                <a:sysClr val="windowText" lastClr="000000"/>
              </a:solidFill>
            </a:endParaRPr>
          </a:p>
        </p:txBody>
      </p:sp>
      <p:sp>
        <p:nvSpPr>
          <p:cNvPr id="6" name="Content Placeholder 5">
            <a:extLst>
              <a:ext uri="{FF2B5EF4-FFF2-40B4-BE49-F238E27FC236}">
                <a16:creationId xmlns:a16="http://schemas.microsoft.com/office/drawing/2014/main" id="{ABCB4905-3FD7-41B1-BDFA-9E9478542A4B}"/>
              </a:ext>
            </a:extLst>
          </p:cNvPr>
          <p:cNvSpPr>
            <a:spLocks noGrp="1"/>
          </p:cNvSpPr>
          <p:nvPr>
            <p:ph idx="1"/>
          </p:nvPr>
        </p:nvSpPr>
        <p:spPr>
          <a:xfrm>
            <a:off x="1752600" y="1275907"/>
            <a:ext cx="7239000" cy="4944315"/>
          </a:xfrm>
        </p:spPr>
        <p:txBody>
          <a:bodyPr/>
          <a:lstStyle/>
          <a:p>
            <a:pPr marL="0" indent="0" algn="just">
              <a:buNone/>
            </a:pPr>
            <a:r>
              <a:rPr lang="en-US" sz="1600" b="1" dirty="0"/>
              <a:t>Purpose: </a:t>
            </a:r>
            <a:r>
              <a:rPr lang="en-US" sz="1600" dirty="0"/>
              <a:t>This fund was created in 2010 by Ordinance 2010-908 for the purposes of activities related to permitting, inspecting, monitoring, abating, controlling, educating and enforcement of municipal stag and federal pool and spa safety standards. </a:t>
            </a:r>
          </a:p>
          <a:p>
            <a:pPr marL="0" indent="0" algn="just">
              <a:buNone/>
            </a:pPr>
            <a:endParaRPr lang="en-US" sz="1600" b="1" dirty="0"/>
          </a:p>
          <a:p>
            <a:pPr marL="0" indent="0" algn="just">
              <a:buNone/>
            </a:pPr>
            <a:r>
              <a:rPr lang="en-US" sz="1600" b="1" dirty="0"/>
              <a:t>Overview:  </a:t>
            </a:r>
            <a:r>
              <a:rPr lang="en-US" sz="1600" dirty="0"/>
              <a:t>The fund receive proceeds from collected from the enforcement of swimming pool and spa safety standards. </a:t>
            </a:r>
          </a:p>
          <a:p>
            <a:pPr marL="0" lvl="0" indent="0" algn="just">
              <a:buNone/>
            </a:pPr>
            <a:endParaRPr lang="en-US" sz="1200" dirty="0">
              <a:solidFill>
                <a:srgbClr val="000000"/>
              </a:solidFill>
            </a:endParaRPr>
          </a:p>
          <a:p>
            <a:pPr marL="0" indent="0" algn="just">
              <a:buNone/>
            </a:pPr>
            <a:r>
              <a:rPr lang="en-US" sz="1600" b="1" dirty="0"/>
              <a:t>Personnel: </a:t>
            </a:r>
            <a:r>
              <a:rPr lang="en-US" sz="1600" dirty="0"/>
              <a:t>Based on the 5 year average 93% of total expenditure is comprised of personnel. The FY2018 Budget funds 13.6 FTEs</a:t>
            </a:r>
            <a:endParaRPr lang="en-US" sz="1600" b="1" dirty="0"/>
          </a:p>
          <a:p>
            <a:pPr marL="0" indent="0" algn="just">
              <a:buNone/>
            </a:pPr>
            <a:endParaRPr lang="en-US" sz="1600" b="1" dirty="0"/>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lvl="0" indent="0" algn="just">
              <a:buNone/>
            </a:pPr>
            <a:endParaRPr lang="en-US" sz="1200" dirty="0">
              <a:solidFill>
                <a:srgbClr val="000000"/>
              </a:solidFill>
            </a:endParaRPr>
          </a:p>
          <a:p>
            <a:pPr marL="0" lvl="0" indent="0" algn="just">
              <a:buNone/>
            </a:pPr>
            <a:endParaRPr lang="en-US" sz="1200" b="1" dirty="0"/>
          </a:p>
          <a:p>
            <a:pPr marL="0" lvl="0" indent="0" algn="just">
              <a:buNone/>
            </a:pPr>
            <a:endParaRPr lang="en-US" sz="1200" b="1" dirty="0"/>
          </a:p>
          <a:p>
            <a:pPr marL="0" lvl="0" indent="0" algn="just">
              <a:buNone/>
            </a:pPr>
            <a:endParaRPr lang="en-US" sz="1200" b="1" dirty="0"/>
          </a:p>
          <a:p>
            <a:pPr marL="0" lvl="0" indent="0" algn="just">
              <a:buNone/>
            </a:pPr>
            <a:endParaRPr lang="en-US" sz="1200" b="1" dirty="0">
              <a:solidFill>
                <a:srgbClr val="000000"/>
              </a:solidFill>
              <a:cs typeface="Arial"/>
            </a:endParaRPr>
          </a:p>
          <a:p>
            <a:pPr marL="0" indent="0" algn="just">
              <a:buNone/>
            </a:pPr>
            <a:endParaRPr lang="en-US" sz="1200" b="1" dirty="0"/>
          </a:p>
          <a:p>
            <a:pPr marL="0" lvl="0" indent="0" algn="just">
              <a:buNone/>
            </a:pPr>
            <a:endParaRPr lang="en-US" sz="1200" dirty="0">
              <a:solidFill>
                <a:srgbClr val="000000"/>
              </a:solidFill>
            </a:endParaRPr>
          </a:p>
          <a:p>
            <a:pPr marL="0" lvl="0" indent="0">
              <a:buNone/>
            </a:pPr>
            <a:endParaRPr lang="en-US" sz="1200" b="1" dirty="0">
              <a:solidFill>
                <a:srgbClr val="000000"/>
              </a:solidFill>
            </a:endParaRPr>
          </a:p>
          <a:p>
            <a:pPr marL="0" lvl="0" indent="0">
              <a:buNone/>
            </a:pPr>
            <a:endParaRPr lang="en-US" sz="1200" b="1" dirty="0">
              <a:solidFill>
                <a:srgbClr val="000000"/>
              </a:solidFill>
            </a:endParaRPr>
          </a:p>
          <a:p>
            <a:pPr marL="0" lvl="0" indent="0">
              <a:buNone/>
            </a:pPr>
            <a:endParaRPr lang="en-US" sz="1200" b="1" dirty="0">
              <a:solidFill>
                <a:srgbClr val="000000"/>
              </a:solidFill>
            </a:endParaRPr>
          </a:p>
          <a:p>
            <a:pPr marL="0" lvl="0" indent="0">
              <a:buNone/>
            </a:pPr>
            <a:endParaRPr lang="en-US" sz="1200" b="1" dirty="0">
              <a:solidFill>
                <a:srgbClr val="000000"/>
              </a:solidFill>
            </a:endParaRPr>
          </a:p>
          <a:p>
            <a:pPr marL="0" lvl="0" indent="0">
              <a:buNone/>
            </a:pPr>
            <a:endParaRPr lang="en-US" sz="1200" b="1" dirty="0">
              <a:solidFill>
                <a:srgbClr val="000000"/>
              </a:solidFill>
            </a:endParaRPr>
          </a:p>
          <a:p>
            <a:pPr marL="0" indent="0" algn="just">
              <a:buNone/>
            </a:pPr>
            <a:endParaRPr lang="en-US" sz="1200" dirty="0"/>
          </a:p>
        </p:txBody>
      </p:sp>
      <p:pic>
        <p:nvPicPr>
          <p:cNvPr id="3" name="Picture 2">
            <a:extLst>
              <a:ext uri="{FF2B5EF4-FFF2-40B4-BE49-F238E27FC236}">
                <a16:creationId xmlns:a16="http://schemas.microsoft.com/office/drawing/2014/main" id="{BBD1ABF2-6E88-4786-B0C1-2FDBED2204B2}"/>
              </a:ext>
            </a:extLst>
          </p:cNvPr>
          <p:cNvPicPr>
            <a:picLocks noChangeAspect="1"/>
          </p:cNvPicPr>
          <p:nvPr/>
        </p:nvPicPr>
        <p:blipFill>
          <a:blip r:embed="rId3"/>
          <a:stretch>
            <a:fillRect/>
          </a:stretch>
        </p:blipFill>
        <p:spPr>
          <a:xfrm>
            <a:off x="1752600" y="4275768"/>
            <a:ext cx="6905625" cy="1825256"/>
          </a:xfrm>
          <a:prstGeom prst="rect">
            <a:avLst/>
          </a:prstGeom>
        </p:spPr>
      </p:pic>
    </p:spTree>
    <p:extLst>
      <p:ext uri="{BB962C8B-B14F-4D97-AF65-F5344CB8AC3E}">
        <p14:creationId xmlns:p14="http://schemas.microsoft.com/office/powerpoint/2010/main" val="57616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Fund Funded	</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7</a:t>
            </a:fld>
            <a:endParaRPr lang="en-US" dirty="0"/>
          </a:p>
        </p:txBody>
      </p:sp>
      <p:sp>
        <p:nvSpPr>
          <p:cNvPr id="3" name="TextBox 2">
            <a:extLst>
              <a:ext uri="{FF2B5EF4-FFF2-40B4-BE49-F238E27FC236}">
                <a16:creationId xmlns:a16="http://schemas.microsoft.com/office/drawing/2014/main" id="{3D272200-A5EE-4974-A067-AD2089379EBF}"/>
              </a:ext>
            </a:extLst>
          </p:cNvPr>
          <p:cNvSpPr txBox="1"/>
          <p:nvPr/>
        </p:nvSpPr>
        <p:spPr>
          <a:xfrm>
            <a:off x="1885950" y="1343630"/>
            <a:ext cx="6305550" cy="307777"/>
          </a:xfrm>
          <a:prstGeom prst="rect">
            <a:avLst/>
          </a:prstGeom>
          <a:noFill/>
        </p:spPr>
        <p:txBody>
          <a:bodyPr wrap="square" rtlCol="0">
            <a:spAutoFit/>
          </a:bodyPr>
          <a:lstStyle/>
          <a:p>
            <a:pPr algn="l"/>
            <a:r>
              <a:rPr lang="en-US" sz="1400" dirty="0">
                <a:effectLst/>
              </a:rPr>
              <a:t>Details of each fund can be found in the appendix.</a:t>
            </a:r>
          </a:p>
        </p:txBody>
      </p:sp>
      <p:pic>
        <p:nvPicPr>
          <p:cNvPr id="7" name="Picture 6">
            <a:extLst>
              <a:ext uri="{FF2B5EF4-FFF2-40B4-BE49-F238E27FC236}">
                <a16:creationId xmlns:a16="http://schemas.microsoft.com/office/drawing/2014/main" id="{F0CC4939-9E51-4576-A1C8-4D4E3A13F49B}"/>
              </a:ext>
            </a:extLst>
          </p:cNvPr>
          <p:cNvPicPr>
            <a:picLocks noChangeAspect="1"/>
          </p:cNvPicPr>
          <p:nvPr/>
        </p:nvPicPr>
        <p:blipFill>
          <a:blip r:embed="rId3"/>
          <a:stretch>
            <a:fillRect/>
          </a:stretch>
        </p:blipFill>
        <p:spPr>
          <a:xfrm>
            <a:off x="1865225" y="1651407"/>
            <a:ext cx="7013749" cy="4887528"/>
          </a:xfrm>
          <a:prstGeom prst="rect">
            <a:avLst/>
          </a:prstGeom>
        </p:spPr>
      </p:pic>
    </p:spTree>
    <p:extLst>
      <p:ext uri="{BB962C8B-B14F-4D97-AF65-F5344CB8AC3E}">
        <p14:creationId xmlns:p14="http://schemas.microsoft.com/office/powerpoint/2010/main" val="168007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Externally Restricted Funds</a:t>
            </a:r>
            <a:br>
              <a:rPr lang="en-US" dirty="0"/>
            </a:b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8</a:t>
            </a:fld>
            <a:endParaRPr lang="en-US" dirty="0"/>
          </a:p>
        </p:txBody>
      </p:sp>
      <p:sp>
        <p:nvSpPr>
          <p:cNvPr id="5" name="Rectangle 4">
            <a:extLst>
              <a:ext uri="{FF2B5EF4-FFF2-40B4-BE49-F238E27FC236}">
                <a16:creationId xmlns:a16="http://schemas.microsoft.com/office/drawing/2014/main" id="{79049D58-E856-44DA-8EC0-161B078BC108}"/>
              </a:ext>
            </a:extLst>
          </p:cNvPr>
          <p:cNvSpPr/>
          <p:nvPr/>
        </p:nvSpPr>
        <p:spPr>
          <a:xfrm>
            <a:off x="1892596" y="1409296"/>
            <a:ext cx="6432698" cy="307777"/>
          </a:xfrm>
          <a:prstGeom prst="rect">
            <a:avLst/>
          </a:prstGeom>
        </p:spPr>
        <p:txBody>
          <a:bodyPr wrap="square">
            <a:spAutoFit/>
          </a:bodyPr>
          <a:lstStyle/>
          <a:p>
            <a:pPr algn="l"/>
            <a:r>
              <a:rPr lang="en-US" sz="1400" dirty="0">
                <a:effectLst/>
              </a:rPr>
              <a:t>Details of each fund can be found in the appendix.</a:t>
            </a:r>
            <a:endParaRPr lang="en-US" sz="1400" dirty="0"/>
          </a:p>
        </p:txBody>
      </p:sp>
      <p:pic>
        <p:nvPicPr>
          <p:cNvPr id="3" name="Picture 2">
            <a:extLst>
              <a:ext uri="{FF2B5EF4-FFF2-40B4-BE49-F238E27FC236}">
                <a16:creationId xmlns:a16="http://schemas.microsoft.com/office/drawing/2014/main" id="{153F5D58-1438-4E77-A8C8-8752CADC3CEF}"/>
              </a:ext>
            </a:extLst>
          </p:cNvPr>
          <p:cNvPicPr>
            <a:picLocks noChangeAspect="1"/>
          </p:cNvPicPr>
          <p:nvPr/>
        </p:nvPicPr>
        <p:blipFill>
          <a:blip r:embed="rId3"/>
          <a:stretch>
            <a:fillRect/>
          </a:stretch>
        </p:blipFill>
        <p:spPr>
          <a:xfrm>
            <a:off x="1938729" y="1717073"/>
            <a:ext cx="6803337" cy="4520518"/>
          </a:xfrm>
          <a:prstGeom prst="rect">
            <a:avLst/>
          </a:prstGeom>
        </p:spPr>
      </p:pic>
    </p:spTree>
    <p:extLst>
      <p:ext uri="{BB962C8B-B14F-4D97-AF65-F5344CB8AC3E}">
        <p14:creationId xmlns:p14="http://schemas.microsoft.com/office/powerpoint/2010/main" val="101710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Externally Restricted Funds</a:t>
            </a:r>
            <a:endParaRPr lang="en-US" sz="1800" dirty="0"/>
          </a:p>
        </p:txBody>
      </p:sp>
      <p:sp>
        <p:nvSpPr>
          <p:cNvPr id="4" name="Slide Number Placeholder 3"/>
          <p:cNvSpPr>
            <a:spLocks noGrp="1"/>
          </p:cNvSpPr>
          <p:nvPr>
            <p:ph type="sldNum" sz="quarter" idx="12"/>
          </p:nvPr>
        </p:nvSpPr>
        <p:spPr/>
        <p:txBody>
          <a:bodyPr/>
          <a:lstStyle/>
          <a:p>
            <a:pPr>
              <a:defRPr/>
            </a:pPr>
            <a:fld id="{07FAFE86-2E5F-492B-A0AC-F4073EBD1C5F}" type="slidenum">
              <a:rPr lang="en-US" smtClean="0"/>
              <a:pPr>
                <a:defRPr/>
              </a:pPr>
              <a:t>9</a:t>
            </a:fld>
            <a:endParaRPr lang="en-US" dirty="0"/>
          </a:p>
        </p:txBody>
      </p:sp>
      <p:sp>
        <p:nvSpPr>
          <p:cNvPr id="5" name="Rectangle 4">
            <a:extLst>
              <a:ext uri="{FF2B5EF4-FFF2-40B4-BE49-F238E27FC236}">
                <a16:creationId xmlns:a16="http://schemas.microsoft.com/office/drawing/2014/main" id="{F2096650-E945-4A69-8D82-8138D1300716}"/>
              </a:ext>
            </a:extLst>
          </p:cNvPr>
          <p:cNvSpPr/>
          <p:nvPr/>
        </p:nvSpPr>
        <p:spPr>
          <a:xfrm>
            <a:off x="1929283" y="1383628"/>
            <a:ext cx="4572000" cy="307777"/>
          </a:xfrm>
          <a:prstGeom prst="rect">
            <a:avLst/>
          </a:prstGeom>
        </p:spPr>
        <p:txBody>
          <a:bodyPr>
            <a:spAutoFit/>
          </a:bodyPr>
          <a:lstStyle/>
          <a:p>
            <a:pPr algn="l"/>
            <a:r>
              <a:rPr lang="en-US" sz="1400" dirty="0">
                <a:effectLst/>
              </a:rPr>
              <a:t>Details of each fund can be found in the appendix.</a:t>
            </a:r>
            <a:endParaRPr lang="en-US" sz="1400" dirty="0"/>
          </a:p>
        </p:txBody>
      </p:sp>
      <p:pic>
        <p:nvPicPr>
          <p:cNvPr id="3" name="Picture 2">
            <a:extLst>
              <a:ext uri="{FF2B5EF4-FFF2-40B4-BE49-F238E27FC236}">
                <a16:creationId xmlns:a16="http://schemas.microsoft.com/office/drawing/2014/main" id="{00043D0E-1BC2-4F5F-AEEF-A43864503A5E}"/>
              </a:ext>
            </a:extLst>
          </p:cNvPr>
          <p:cNvPicPr>
            <a:picLocks noChangeAspect="1"/>
          </p:cNvPicPr>
          <p:nvPr/>
        </p:nvPicPr>
        <p:blipFill>
          <a:blip r:embed="rId3"/>
          <a:stretch>
            <a:fillRect/>
          </a:stretch>
        </p:blipFill>
        <p:spPr>
          <a:xfrm>
            <a:off x="1929283" y="1691405"/>
            <a:ext cx="6702251" cy="4600606"/>
          </a:xfrm>
          <a:prstGeom prst="rect">
            <a:avLst/>
          </a:prstGeom>
        </p:spPr>
      </p:pic>
    </p:spTree>
    <p:extLst>
      <p:ext uri="{BB962C8B-B14F-4D97-AF65-F5344CB8AC3E}">
        <p14:creationId xmlns:p14="http://schemas.microsoft.com/office/powerpoint/2010/main" val="2369526685"/>
      </p:ext>
    </p:extLst>
  </p:cSld>
  <p:clrMapOvr>
    <a:masterClrMapping/>
  </p:clrMapOvr>
</p:sld>
</file>

<file path=ppt/theme/theme1.xml><?xml version="1.0" encoding="utf-8"?>
<a:theme xmlns:a="http://schemas.openxmlformats.org/drawingml/2006/main" name="1_Business accounting design template">
  <a:themeElements>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fontScheme name="1_Business accounting desig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9050" cap="flat" cmpd="sng" algn="ctr">
          <a:solidFill>
            <a:srgbClr val="FFFFFF"/>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C0C0C0"/>
        </a:solidFill>
        <a:ln w="19050" cap="flat" cmpd="sng" algn="ctr">
          <a:solidFill>
            <a:srgbClr val="FFFFFF"/>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Business accounting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usiness accounting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usiness accounting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usiness accounting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usiness accounting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usiness accounting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usiness accounting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usiness accounting design template">
  <a:themeElements>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fontScheme name="2_Business accounting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9050" cap="flat" cmpd="sng" algn="ctr">
          <a:solidFill>
            <a:srgbClr val="FFFFFF"/>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C0C0C0"/>
        </a:solidFill>
        <a:ln w="19050" cap="flat" cmpd="sng" algn="ctr">
          <a:solidFill>
            <a:srgbClr val="FFFFFF"/>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Business accounting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usiness accounting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usiness accounting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usiness accounting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usiness accounting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usiness accounting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usiness accounting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54435</TotalTime>
  <Words>5555</Words>
  <Application>Microsoft Office PowerPoint</Application>
  <PresentationFormat>On-screen Show (4:3)</PresentationFormat>
  <Paragraphs>824</Paragraphs>
  <Slides>68</Slides>
  <Notes>67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68</vt:i4>
      </vt:variant>
    </vt:vector>
  </HeadingPairs>
  <TitlesOfParts>
    <vt:vector size="73" baseType="lpstr">
      <vt:lpstr>Arial</vt:lpstr>
      <vt:lpstr>Arial Black</vt:lpstr>
      <vt:lpstr>Wingdings</vt:lpstr>
      <vt:lpstr>1_Business accounting design template</vt:lpstr>
      <vt:lpstr>2_Business accounting design template</vt:lpstr>
      <vt:lpstr>Presentation to the City of Houston  Budget and Fiscal Affairs Committee</vt:lpstr>
      <vt:lpstr>Overview</vt:lpstr>
      <vt:lpstr>What is a Special Fund?</vt:lpstr>
      <vt:lpstr>Restricted vs Committed</vt:lpstr>
      <vt:lpstr>Fund Analysis Approach</vt:lpstr>
      <vt:lpstr>Number of Special Revenue Funds</vt:lpstr>
      <vt:lpstr>General Fund Funded </vt:lpstr>
      <vt:lpstr> Externally Restricted Funds </vt:lpstr>
      <vt:lpstr>Externally Restricted Funds</vt:lpstr>
      <vt:lpstr>Externally Restricted Funds</vt:lpstr>
      <vt:lpstr>Externally Restricted Funds</vt:lpstr>
      <vt:lpstr>Hybrid/Other Funds - Closed</vt:lpstr>
      <vt:lpstr>Hybrid/Other Funds  </vt:lpstr>
      <vt:lpstr>Hybrid/Other Funds</vt:lpstr>
      <vt:lpstr>Hybrid/Other Funds</vt:lpstr>
      <vt:lpstr>Fees/Permits Based Funds</vt:lpstr>
      <vt:lpstr>Fees/Permits Based Funds </vt:lpstr>
      <vt:lpstr>Recommendations/Forward Looking Considerations</vt:lpstr>
      <vt:lpstr>Recommendations / Options </vt:lpstr>
      <vt:lpstr>Recommendations / Options  </vt:lpstr>
      <vt:lpstr>Recommendations / Options  </vt:lpstr>
      <vt:lpstr>PowerPoint Presentation</vt:lpstr>
      <vt:lpstr>PowerPoint Presentation</vt:lpstr>
      <vt:lpstr>General Fund Funded</vt:lpstr>
      <vt:lpstr>BARC Special Revenue Fund  </vt:lpstr>
      <vt:lpstr>Forensic Transition Special Fund </vt:lpstr>
      <vt:lpstr>Maintenance Replacement &amp; Renewal Fund (MRR)  </vt:lpstr>
      <vt:lpstr>Recycling Revenue Fund  </vt:lpstr>
      <vt:lpstr>Externally Restricted Funds</vt:lpstr>
      <vt:lpstr>Asset Forfeiture Fund  </vt:lpstr>
      <vt:lpstr>Auto Dealers Fund  </vt:lpstr>
      <vt:lpstr>Bayou Greenway 2020 Fund  </vt:lpstr>
      <vt:lpstr>Cable Television Fund</vt:lpstr>
      <vt:lpstr>Child Safety Fund  </vt:lpstr>
      <vt:lpstr> Community Health &amp; Assessment Fund   </vt:lpstr>
      <vt:lpstr>Disaster Recovery Fund  (Tropical Storm Alison)</vt:lpstr>
      <vt:lpstr> Essential Public Health Service Fund  </vt:lpstr>
      <vt:lpstr>Houston TranStar Fund  </vt:lpstr>
      <vt:lpstr>Juvenile Case Manager Fee Fund </vt:lpstr>
      <vt:lpstr>Library Special Revenue </vt:lpstr>
      <vt:lpstr>Municipal Court Building Security Fund</vt:lpstr>
      <vt:lpstr>Municipal Court Technology Fee Fund</vt:lpstr>
      <vt:lpstr>Nuisance Abatement Fund  </vt:lpstr>
      <vt:lpstr>TIRZ Affordable Housing Fund</vt:lpstr>
      <vt:lpstr> Woodlands Regional Participation   </vt:lpstr>
      <vt:lpstr>Hybrid/Other Funds</vt:lpstr>
      <vt:lpstr> Consumer Choice Initiative     </vt:lpstr>
      <vt:lpstr> Dedicated Drainage &amp; Street Renewal Special Revenue Fund (DDSRF)  </vt:lpstr>
      <vt:lpstr>Development Drainage Impact Fee </vt:lpstr>
      <vt:lpstr>Health Special Revenue Fund </vt:lpstr>
      <vt:lpstr>Housing Special Revenue Fund </vt:lpstr>
      <vt:lpstr> Houston Emergency Center Fund  </vt:lpstr>
      <vt:lpstr>Parks Planting Tree Fund </vt:lpstr>
      <vt:lpstr>Parks Special Revenue Fund </vt:lpstr>
      <vt:lpstr>Police Special Services Fund</vt:lpstr>
      <vt:lpstr>Storm Water Fund</vt:lpstr>
      <vt:lpstr>Tourism Promotion Special  Revenue Fund </vt:lpstr>
      <vt:lpstr>Fees/Permits Based Funds</vt:lpstr>
      <vt:lpstr>Building Inspection Fund</vt:lpstr>
      <vt:lpstr>Contractor Responsibility Fund</vt:lpstr>
      <vt:lpstr>Fire Training Academy </vt:lpstr>
      <vt:lpstr>Historic Preservation Fund </vt:lpstr>
      <vt:lpstr>Laboratory Operations &amp; Maintenance</vt:lpstr>
      <vt:lpstr>Parking Management </vt:lpstr>
      <vt:lpstr>Parks Golf Special Fund </vt:lpstr>
      <vt:lpstr>Planning &amp; Development Special Revenue Fund </vt:lpstr>
      <vt:lpstr>Special Waste Fund </vt:lpstr>
      <vt:lpstr>Swimming Pool Safety Fund </vt:lpstr>
    </vt:vector>
  </TitlesOfParts>
  <Company>City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Dowe</dc:creator>
  <cp:lastModifiedBy>Canales, David - FIN</cp:lastModifiedBy>
  <cp:revision>2372</cp:revision>
  <cp:lastPrinted>2017-12-11T00:59:23Z</cp:lastPrinted>
  <dcterms:created xsi:type="dcterms:W3CDTF">2003-09-29T13:42:08Z</dcterms:created>
  <dcterms:modified xsi:type="dcterms:W3CDTF">2017-12-11T21:08:31Z</dcterms:modified>
  <cp:contentStatus>Final</cp:contentStatus>
</cp:coreProperties>
</file>