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6"/>
  </p:notesMasterIdLst>
  <p:handoutMasterIdLst>
    <p:handoutMasterId r:id="rId17"/>
  </p:handoutMasterIdLst>
  <p:sldIdLst>
    <p:sldId id="258" r:id="rId5"/>
    <p:sldId id="310" r:id="rId6"/>
    <p:sldId id="345" r:id="rId7"/>
    <p:sldId id="351" r:id="rId8"/>
    <p:sldId id="311" r:id="rId9"/>
    <p:sldId id="352" r:id="rId10"/>
    <p:sldId id="353" r:id="rId11"/>
    <p:sldId id="355" r:id="rId12"/>
    <p:sldId id="356" r:id="rId13"/>
    <p:sldId id="341" r:id="rId14"/>
    <p:sldId id="357" r:id="rId15"/>
  </p:sldIdLst>
  <p:sldSz cx="12192000" cy="6858000"/>
  <p:notesSz cx="6858000" cy="1266825"/>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071" userDrawn="1">
          <p15:clr>
            <a:srgbClr val="A4A3A4"/>
          </p15:clr>
        </p15:guide>
        <p15:guide id="4" pos="3840" userDrawn="1">
          <p15:clr>
            <a:srgbClr val="A4A3A4"/>
          </p15:clr>
        </p15:guide>
        <p15:guide id="5" orient="horz" pos="29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attery, Ryan - MYR" initials="SR-M" lastIdx="16" clrIdx="0"/>
  <p:cmAuthor id="2" name="Patino, Laura - MYR" initials="PM"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900"/>
    <a:srgbClr val="E1AA86"/>
    <a:srgbClr val="B04654"/>
    <a:srgbClr val="AFBA99"/>
    <a:srgbClr val="C00000"/>
    <a:srgbClr val="FF0303"/>
    <a:srgbClr val="DDECF0"/>
    <a:srgbClr val="D6A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1071"/>
        <p:guide pos="3840"/>
        <p:guide orient="horz"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eno, Gloria - MYR" userId="c89f0780-7b7a-4cfc-aff9-312da3465ac2" providerId="ADAL" clId="{69F0D0A6-C936-4FB9-9600-B5226129D114}"/>
    <pc:docChg chg="modSld">
      <pc:chgData name="Moreno, Gloria - MYR" userId="c89f0780-7b7a-4cfc-aff9-312da3465ac2" providerId="ADAL" clId="{69F0D0A6-C936-4FB9-9600-B5226129D114}" dt="2022-08-24T18:20:20.710" v="40" actId="20577"/>
      <pc:docMkLst>
        <pc:docMk/>
      </pc:docMkLst>
      <pc:sldChg chg="modSp mod">
        <pc:chgData name="Moreno, Gloria - MYR" userId="c89f0780-7b7a-4cfc-aff9-312da3465ac2" providerId="ADAL" clId="{69F0D0A6-C936-4FB9-9600-B5226129D114}" dt="2022-08-24T18:20:20.710" v="40" actId="20577"/>
        <pc:sldMkLst>
          <pc:docMk/>
          <pc:sldMk cId="1738865423" sldId="310"/>
        </pc:sldMkLst>
        <pc:spChg chg="mod">
          <ac:chgData name="Moreno, Gloria - MYR" userId="c89f0780-7b7a-4cfc-aff9-312da3465ac2" providerId="ADAL" clId="{69F0D0A6-C936-4FB9-9600-B5226129D114}" dt="2022-08-24T18:20:20.710" v="40" actId="20577"/>
          <ac:spMkLst>
            <pc:docMk/>
            <pc:sldMk cId="1738865423" sldId="310"/>
            <ac:spMk id="20" creationId="{00000000-0000-0000-0000-000000000000}"/>
          </ac:spMkLst>
        </pc:spChg>
      </pc:sldChg>
      <pc:sldChg chg="modSp mod">
        <pc:chgData name="Moreno, Gloria - MYR" userId="c89f0780-7b7a-4cfc-aff9-312da3465ac2" providerId="ADAL" clId="{69F0D0A6-C936-4FB9-9600-B5226129D114}" dt="2022-08-24T13:39:08.143" v="3" actId="20577"/>
        <pc:sldMkLst>
          <pc:docMk/>
          <pc:sldMk cId="1814134941" sldId="352"/>
        </pc:sldMkLst>
        <pc:spChg chg="mod">
          <ac:chgData name="Moreno, Gloria - MYR" userId="c89f0780-7b7a-4cfc-aff9-312da3465ac2" providerId="ADAL" clId="{69F0D0A6-C936-4FB9-9600-B5226129D114}" dt="2022-08-24T13:39:08.143" v="3" actId="20577"/>
          <ac:spMkLst>
            <pc:docMk/>
            <pc:sldMk cId="1814134941" sldId="352"/>
            <ac:spMk id="2" creationId="{7C848EC1-3EB7-4AD9-A091-B97F239C8111}"/>
          </ac:spMkLst>
        </pc:spChg>
      </pc:sldChg>
      <pc:sldChg chg="modSp mod">
        <pc:chgData name="Moreno, Gloria - MYR" userId="c89f0780-7b7a-4cfc-aff9-312da3465ac2" providerId="ADAL" clId="{69F0D0A6-C936-4FB9-9600-B5226129D114}" dt="2022-08-24T13:44:12.286" v="34" actId="20577"/>
        <pc:sldMkLst>
          <pc:docMk/>
          <pc:sldMk cId="1193929505" sldId="353"/>
        </pc:sldMkLst>
        <pc:spChg chg="mod">
          <ac:chgData name="Moreno, Gloria - MYR" userId="c89f0780-7b7a-4cfc-aff9-312da3465ac2" providerId="ADAL" clId="{69F0D0A6-C936-4FB9-9600-B5226129D114}" dt="2022-08-24T13:44:12.286" v="34" actId="20577"/>
          <ac:spMkLst>
            <pc:docMk/>
            <pc:sldMk cId="1193929505" sldId="353"/>
            <ac:spMk id="11" creationId="{0698EA99-5ABA-4B37-B009-1AADD2A2B5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th-TH"/>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4E43F5-8472-470F-80B8-12DFDDB692B0}" type="datetimeFigureOut">
              <a:rPr lang="th-TH" smtClean="0"/>
              <a:t>24/08/65</a:t>
            </a:fld>
            <a:endParaRPr lang="th-TH"/>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th-TH"/>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F66D4DF-3FEB-4C81-9EA7-3C7131EDFF55}" type="slidenum">
              <a:rPr lang="th-TH" smtClean="0"/>
              <a:t>‹#›</a:t>
            </a:fld>
            <a:endParaRPr lang="th-TH"/>
          </a:p>
        </p:txBody>
      </p:sp>
    </p:spTree>
    <p:extLst>
      <p:ext uri="{BB962C8B-B14F-4D97-AF65-F5344CB8AC3E}">
        <p14:creationId xmlns:p14="http://schemas.microsoft.com/office/powerpoint/2010/main" val="3409460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th-TH"/>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E4A670-A032-4BF2-9801-114F4383953B}" type="datetimeFigureOut">
              <a:rPr lang="th-TH" smtClean="0"/>
              <a:t>24/08/65</a:t>
            </a:fld>
            <a:endParaRPr lang="th-TH"/>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th-TH"/>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th-TH"/>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E034FA-0DE7-4E19-9E6F-31A284D9A113}" type="slidenum">
              <a:rPr lang="th-TH" smtClean="0"/>
              <a:t>‹#›</a:t>
            </a:fld>
            <a:endParaRPr lang="th-TH"/>
          </a:p>
        </p:txBody>
      </p:sp>
    </p:spTree>
    <p:extLst>
      <p:ext uri="{BB962C8B-B14F-4D97-AF65-F5344CB8AC3E}">
        <p14:creationId xmlns:p14="http://schemas.microsoft.com/office/powerpoint/2010/main" val="40476530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GB"/>
          </a:p>
        </p:txBody>
      </p:sp>
      <p:sp>
        <p:nvSpPr>
          <p:cNvPr id="4" name="Slide Number Placeholder 3"/>
          <p:cNvSpPr>
            <a:spLocks noGrp="1"/>
          </p:cNvSpPr>
          <p:nvPr>
            <p:ph type="sldNum" sz="quarter" idx="10"/>
          </p:nvPr>
        </p:nvSpPr>
        <p:spPr/>
        <p:txBody>
          <a:bodyPr/>
          <a:lstStyle/>
          <a:p>
            <a:fld id="{DDE034FA-0DE7-4E19-9E6F-31A284D9A113}" type="slidenum">
              <a:rPr lang="th-TH" smtClean="0"/>
              <a:t>1</a:t>
            </a:fld>
            <a:endParaRPr lang="th-TH"/>
          </a:p>
        </p:txBody>
      </p:sp>
    </p:spTree>
    <p:extLst>
      <p:ext uri="{BB962C8B-B14F-4D97-AF65-F5344CB8AC3E}">
        <p14:creationId xmlns:p14="http://schemas.microsoft.com/office/powerpoint/2010/main" val="307613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GB">
              <a:cs typeface="Calibri" panose="020F0502020204030204"/>
            </a:endParaRPr>
          </a:p>
        </p:txBody>
      </p:sp>
      <p:sp>
        <p:nvSpPr>
          <p:cNvPr id="4" name="Slide Number Placeholder 3"/>
          <p:cNvSpPr>
            <a:spLocks noGrp="1"/>
          </p:cNvSpPr>
          <p:nvPr>
            <p:ph type="sldNum" sz="quarter" idx="10"/>
          </p:nvPr>
        </p:nvSpPr>
        <p:spPr/>
        <p:txBody>
          <a:bodyPr/>
          <a:lstStyle/>
          <a:p>
            <a:fld id="{DDE034FA-0DE7-4E19-9E6F-31A284D9A113}" type="slidenum">
              <a:rPr lang="th-TH" smtClean="0"/>
              <a:t>2</a:t>
            </a:fld>
            <a:endParaRPr lang="th-TH"/>
          </a:p>
        </p:txBody>
      </p:sp>
    </p:spTree>
    <p:extLst>
      <p:ext uri="{BB962C8B-B14F-4D97-AF65-F5344CB8AC3E}">
        <p14:creationId xmlns:p14="http://schemas.microsoft.com/office/powerpoint/2010/main" val="416568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GB" dirty="0"/>
          </a:p>
        </p:txBody>
      </p:sp>
      <p:sp>
        <p:nvSpPr>
          <p:cNvPr id="4" name="Slide Number Placeholder 3"/>
          <p:cNvSpPr>
            <a:spLocks noGrp="1"/>
          </p:cNvSpPr>
          <p:nvPr>
            <p:ph type="sldNum" sz="quarter" idx="10"/>
          </p:nvPr>
        </p:nvSpPr>
        <p:spPr/>
        <p:txBody>
          <a:bodyPr/>
          <a:lstStyle/>
          <a:p>
            <a:fld id="{DDE034FA-0DE7-4E19-9E6F-31A284D9A113}" type="slidenum">
              <a:rPr lang="th-TH" smtClean="0"/>
              <a:t>3</a:t>
            </a:fld>
            <a:endParaRPr lang="th-TH"/>
          </a:p>
        </p:txBody>
      </p:sp>
    </p:spTree>
    <p:extLst>
      <p:ext uri="{BB962C8B-B14F-4D97-AF65-F5344CB8AC3E}">
        <p14:creationId xmlns:p14="http://schemas.microsoft.com/office/powerpoint/2010/main" val="398883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GB"/>
              <a:t>Numbers are up-to-date for the week of the August 24 Report - Slattery</a:t>
            </a:r>
          </a:p>
        </p:txBody>
      </p:sp>
      <p:sp>
        <p:nvSpPr>
          <p:cNvPr id="4" name="Slide Number Placeholder 3"/>
          <p:cNvSpPr>
            <a:spLocks noGrp="1"/>
          </p:cNvSpPr>
          <p:nvPr>
            <p:ph type="sldNum" sz="quarter" idx="10"/>
          </p:nvPr>
        </p:nvSpPr>
        <p:spPr/>
        <p:txBody>
          <a:bodyPr/>
          <a:lstStyle/>
          <a:p>
            <a:fld id="{DDE034FA-0DE7-4E19-9E6F-31A284D9A113}" type="slidenum">
              <a:rPr lang="th-TH" smtClean="0"/>
              <a:t>5</a:t>
            </a:fld>
            <a:endParaRPr lang="th-TH"/>
          </a:p>
        </p:txBody>
      </p:sp>
    </p:spTree>
    <p:extLst>
      <p:ext uri="{BB962C8B-B14F-4D97-AF65-F5344CB8AC3E}">
        <p14:creationId xmlns:p14="http://schemas.microsoft.com/office/powerpoint/2010/main" val="292232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GB"/>
              <a:t>Numbers are up-to-date for the week of the August 24 Report - Slattery</a:t>
            </a:r>
          </a:p>
        </p:txBody>
      </p:sp>
      <p:sp>
        <p:nvSpPr>
          <p:cNvPr id="4" name="Slide Number Placeholder 3"/>
          <p:cNvSpPr>
            <a:spLocks noGrp="1"/>
          </p:cNvSpPr>
          <p:nvPr>
            <p:ph type="sldNum" sz="quarter" idx="10"/>
          </p:nvPr>
        </p:nvSpPr>
        <p:spPr/>
        <p:txBody>
          <a:bodyPr/>
          <a:lstStyle/>
          <a:p>
            <a:fld id="{DDE034FA-0DE7-4E19-9E6F-31A284D9A113}" type="slidenum">
              <a:rPr lang="th-TH" smtClean="0"/>
              <a:t>7</a:t>
            </a:fld>
            <a:endParaRPr lang="th-TH"/>
          </a:p>
        </p:txBody>
      </p:sp>
    </p:spTree>
    <p:extLst>
      <p:ext uri="{BB962C8B-B14F-4D97-AF65-F5344CB8AC3E}">
        <p14:creationId xmlns:p14="http://schemas.microsoft.com/office/powerpoint/2010/main" val="19395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GB"/>
              <a:t>Numbers are up-to-date for the week of the August 24 Report - Slattery</a:t>
            </a:r>
          </a:p>
        </p:txBody>
      </p:sp>
      <p:sp>
        <p:nvSpPr>
          <p:cNvPr id="4" name="Slide Number Placeholder 3"/>
          <p:cNvSpPr>
            <a:spLocks noGrp="1"/>
          </p:cNvSpPr>
          <p:nvPr>
            <p:ph type="sldNum" sz="quarter" idx="10"/>
          </p:nvPr>
        </p:nvSpPr>
        <p:spPr/>
        <p:txBody>
          <a:bodyPr/>
          <a:lstStyle/>
          <a:p>
            <a:fld id="{DDE034FA-0DE7-4E19-9E6F-31A284D9A113}" type="slidenum">
              <a:rPr lang="th-TH" smtClean="0"/>
              <a:t>8</a:t>
            </a:fld>
            <a:endParaRPr lang="th-TH"/>
          </a:p>
        </p:txBody>
      </p:sp>
    </p:spTree>
    <p:extLst>
      <p:ext uri="{BB962C8B-B14F-4D97-AF65-F5344CB8AC3E}">
        <p14:creationId xmlns:p14="http://schemas.microsoft.com/office/powerpoint/2010/main" val="26936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GB"/>
              <a:t>Numbers are up-to-date for the week of the August 24 Report - Slattery</a:t>
            </a:r>
          </a:p>
        </p:txBody>
      </p:sp>
      <p:sp>
        <p:nvSpPr>
          <p:cNvPr id="4" name="Slide Number Placeholder 3"/>
          <p:cNvSpPr>
            <a:spLocks noGrp="1"/>
          </p:cNvSpPr>
          <p:nvPr>
            <p:ph type="sldNum" sz="quarter" idx="10"/>
          </p:nvPr>
        </p:nvSpPr>
        <p:spPr/>
        <p:txBody>
          <a:bodyPr/>
          <a:lstStyle/>
          <a:p>
            <a:fld id="{DDE034FA-0DE7-4E19-9E6F-31A284D9A113}" type="slidenum">
              <a:rPr lang="th-TH" smtClean="0"/>
              <a:t>9</a:t>
            </a:fld>
            <a:endParaRPr lang="th-TH"/>
          </a:p>
        </p:txBody>
      </p:sp>
    </p:spTree>
    <p:extLst>
      <p:ext uri="{BB962C8B-B14F-4D97-AF65-F5344CB8AC3E}">
        <p14:creationId xmlns:p14="http://schemas.microsoft.com/office/powerpoint/2010/main" val="142499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925688" y="0"/>
            <a:ext cx="11266311" cy="6858000"/>
          </a:xfrm>
        </p:spPr>
        <p:txBody>
          <a:bodyPr>
            <a:normAutofit/>
          </a:bodyPr>
          <a:lstStyle>
            <a:lvl1pPr marL="0" indent="0">
              <a:buNone/>
              <a:defRPr sz="1600" i="1" baseline="0">
                <a:solidFill>
                  <a:schemeClr val="accent3"/>
                </a:solidFill>
                <a:latin typeface="+mn-lt"/>
              </a:defRPr>
            </a:lvl1pPr>
          </a:lstStyle>
          <a:p>
            <a:r>
              <a:rPr lang="en-US"/>
              <a:t>Add image here</a:t>
            </a:r>
            <a:endParaRPr lang="th-TH"/>
          </a:p>
        </p:txBody>
      </p:sp>
      <p:sp>
        <p:nvSpPr>
          <p:cNvPr id="4" name="Rectangle 3">
            <a:extLst>
              <a:ext uri="{FF2B5EF4-FFF2-40B4-BE49-F238E27FC236}">
                <a16:creationId xmlns:a16="http://schemas.microsoft.com/office/drawing/2014/main" id="{2513C940-5122-3946-A755-58495C2BD57C}"/>
              </a:ext>
            </a:extLst>
          </p:cNvPr>
          <p:cNvSpPr/>
          <p:nvPr userDrawn="1"/>
        </p:nvSpPr>
        <p:spPr>
          <a:xfrm>
            <a:off x="925688" y="2514600"/>
            <a:ext cx="11266311" cy="41148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481623" y="2833759"/>
            <a:ext cx="5818535" cy="1635540"/>
          </a:xfrm>
        </p:spPr>
        <p:txBody>
          <a:bodyPr anchor="t">
            <a:normAutofit/>
          </a:bodyPr>
          <a:lstStyle>
            <a:lvl1pPr algn="l">
              <a:defRPr sz="5400" b="0" i="0" spc="0" baseline="0">
                <a:solidFill>
                  <a:schemeClr val="bg1"/>
                </a:solidFill>
                <a:latin typeface="Montserrat Medium" pitchFamily="2" charset="77"/>
              </a:defRPr>
            </a:lvl1pPr>
          </a:lstStyle>
          <a:p>
            <a:r>
              <a:rPr lang="en-US"/>
              <a:t>Title </a:t>
            </a:r>
            <a:br>
              <a:rPr lang="en-US"/>
            </a:br>
            <a:r>
              <a:rPr lang="en-US"/>
              <a:t>Here</a:t>
            </a:r>
          </a:p>
        </p:txBody>
      </p:sp>
      <p:sp>
        <p:nvSpPr>
          <p:cNvPr id="3" name="Subtitle 2"/>
          <p:cNvSpPr>
            <a:spLocks noGrp="1"/>
          </p:cNvSpPr>
          <p:nvPr>
            <p:ph type="subTitle" idx="1" hasCustomPrompt="1"/>
          </p:nvPr>
        </p:nvSpPr>
        <p:spPr>
          <a:xfrm>
            <a:off x="6481623" y="4707836"/>
            <a:ext cx="5818535" cy="490331"/>
          </a:xfrm>
        </p:spPr>
        <p:txBody>
          <a:bodyPr>
            <a:norm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17" name="Text Placeholder 16"/>
          <p:cNvSpPr>
            <a:spLocks noGrp="1"/>
          </p:cNvSpPr>
          <p:nvPr>
            <p:ph type="body" sz="quarter" idx="11" hasCustomPrompt="1"/>
          </p:nvPr>
        </p:nvSpPr>
        <p:spPr>
          <a:xfrm>
            <a:off x="6481623" y="5775738"/>
            <a:ext cx="4743515" cy="330994"/>
          </a:xfrm>
        </p:spPr>
        <p:txBody>
          <a:bodyPr>
            <a:normAutofit/>
          </a:bodyPr>
          <a:lstStyle>
            <a:lvl1pPr marL="0" indent="0">
              <a:buNone/>
              <a:defRPr sz="2000" b="0" i="0">
                <a:solidFill>
                  <a:schemeClr val="bg1"/>
                </a:solidFill>
                <a:latin typeface="Montserrat Light" pitchFamily="2" charset="77"/>
              </a:defRPr>
            </a:lvl1pPr>
          </a:lstStyle>
          <a:p>
            <a:pPr lvl="0"/>
            <a:r>
              <a:rPr lang="en-US"/>
              <a:t>Author</a:t>
            </a:r>
            <a:endParaRPr lang="th-TH"/>
          </a:p>
        </p:txBody>
      </p:sp>
      <p:sp>
        <p:nvSpPr>
          <p:cNvPr id="18" name="Text Placeholder 16"/>
          <p:cNvSpPr>
            <a:spLocks noGrp="1"/>
          </p:cNvSpPr>
          <p:nvPr>
            <p:ph type="body" sz="quarter" idx="12" hasCustomPrompt="1"/>
          </p:nvPr>
        </p:nvSpPr>
        <p:spPr>
          <a:xfrm>
            <a:off x="6481623" y="6106733"/>
            <a:ext cx="4743515" cy="265353"/>
          </a:xfrm>
        </p:spPr>
        <p:txBody>
          <a:bodyPr>
            <a:normAutofit/>
          </a:bodyPr>
          <a:lstStyle>
            <a:lvl1pPr marL="0" indent="0">
              <a:buNone/>
              <a:defRPr sz="1200" b="0" baseline="0">
                <a:solidFill>
                  <a:schemeClr val="bg1"/>
                </a:solidFill>
                <a:latin typeface="+mn-lt"/>
              </a:defRPr>
            </a:lvl1pPr>
          </a:lstStyle>
          <a:p>
            <a:pPr lvl="0"/>
            <a:r>
              <a:rPr lang="en-US"/>
              <a:t>DD MM YY</a:t>
            </a:r>
            <a:endParaRPr lang="th-TH"/>
          </a:p>
        </p:txBody>
      </p:sp>
    </p:spTree>
    <p:extLst>
      <p:ext uri="{BB962C8B-B14F-4D97-AF65-F5344CB8AC3E}">
        <p14:creationId xmlns:p14="http://schemas.microsoft.com/office/powerpoint/2010/main" val="376528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54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 midd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4418" y="632933"/>
            <a:ext cx="10943167" cy="639277"/>
          </a:xfrm>
        </p:spPr>
        <p:txBody>
          <a:bodyPr anchor="t">
            <a:noAutofit/>
          </a:bodyPr>
          <a:lstStyle>
            <a:lvl1pPr algn="ctr">
              <a:lnSpc>
                <a:spcPct val="100000"/>
              </a:lnSpc>
              <a:defRPr sz="4000" b="1" i="0" spc="0" baseline="0">
                <a:solidFill>
                  <a:schemeClr val="accent1"/>
                </a:solidFill>
                <a:latin typeface="Montserrat" pitchFamily="2" charset="77"/>
              </a:defRPr>
            </a:lvl1pPr>
          </a:lstStyle>
          <a:p>
            <a:r>
              <a:rPr lang="en-US"/>
              <a:t>TITLE HERE</a:t>
            </a:r>
          </a:p>
        </p:txBody>
      </p:sp>
      <p:sp>
        <p:nvSpPr>
          <p:cNvPr id="4" name="Text Placeholder 16"/>
          <p:cNvSpPr>
            <a:spLocks noGrp="1"/>
          </p:cNvSpPr>
          <p:nvPr>
            <p:ph type="body" sz="quarter" idx="13" hasCustomPrompt="1"/>
          </p:nvPr>
        </p:nvSpPr>
        <p:spPr>
          <a:xfrm>
            <a:off x="624418" y="366713"/>
            <a:ext cx="10943167" cy="306387"/>
          </a:xfrm>
        </p:spPr>
        <p:txBody>
          <a:bodyPr anchor="t">
            <a:noAutofit/>
          </a:bodyPr>
          <a:lstStyle>
            <a:lvl1pPr marL="0" indent="0" algn="ctr">
              <a:lnSpc>
                <a:spcPct val="100000"/>
              </a:lnSpc>
              <a:buNone/>
              <a:defRPr sz="1400" b="1" baseline="0">
                <a:solidFill>
                  <a:schemeClr val="accent1"/>
                </a:solidFill>
                <a:latin typeface="+mn-lt"/>
              </a:defRPr>
            </a:lvl1pPr>
          </a:lstStyle>
          <a:p>
            <a:pPr lvl="0"/>
            <a:r>
              <a:rPr lang="en-US"/>
              <a:t>Additional Content</a:t>
            </a:r>
            <a:endParaRPr lang="th-TH"/>
          </a:p>
        </p:txBody>
      </p:sp>
      <p:sp>
        <p:nvSpPr>
          <p:cNvPr id="7" name="Rectangle 6"/>
          <p:cNvSpPr/>
          <p:nvPr userDrawn="1"/>
        </p:nvSpPr>
        <p:spPr>
          <a:xfrm>
            <a:off x="5168154"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Tree>
    <p:extLst>
      <p:ext uri="{BB962C8B-B14F-4D97-AF65-F5344CB8AC3E}">
        <p14:creationId xmlns:p14="http://schemas.microsoft.com/office/powerpoint/2010/main" val="50811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alf right image">
    <p:spTree>
      <p:nvGrpSpPr>
        <p:cNvPr id="1" name=""/>
        <p:cNvGrpSpPr/>
        <p:nvPr/>
      </p:nvGrpSpPr>
      <p:grpSpPr>
        <a:xfrm>
          <a:off x="0" y="0"/>
          <a:ext cx="0" cy="0"/>
          <a:chOff x="0" y="0"/>
          <a:chExt cx="0" cy="0"/>
        </a:xfrm>
      </p:grpSpPr>
      <p:sp>
        <p:nvSpPr>
          <p:cNvPr id="3" name="Rectangle 2"/>
          <p:cNvSpPr/>
          <p:nvPr userDrawn="1"/>
        </p:nvSpPr>
        <p:spPr>
          <a:xfrm>
            <a:off x="0" y="-6004"/>
            <a:ext cx="6096000" cy="686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bg1"/>
              </a:solidFill>
            </a:endParaRPr>
          </a:p>
        </p:txBody>
      </p:sp>
      <p:sp>
        <p:nvSpPr>
          <p:cNvPr id="7" name="Title 1"/>
          <p:cNvSpPr>
            <a:spLocks noGrp="1"/>
          </p:cNvSpPr>
          <p:nvPr>
            <p:ph type="title" hasCustomPrompt="1"/>
          </p:nvPr>
        </p:nvSpPr>
        <p:spPr>
          <a:xfrm>
            <a:off x="886196" y="1563337"/>
            <a:ext cx="4323605" cy="1067536"/>
          </a:xfrm>
        </p:spPr>
        <p:txBody>
          <a:bodyPr anchor="t">
            <a:noAutofit/>
          </a:bodyPr>
          <a:lstStyle>
            <a:lvl1pPr algn="ctr">
              <a:lnSpc>
                <a:spcPct val="100000"/>
              </a:lnSpc>
              <a:defRPr sz="4800" b="0" spc="0" baseline="0">
                <a:solidFill>
                  <a:schemeClr val="bg1"/>
                </a:solidFill>
              </a:defRPr>
            </a:lvl1pPr>
          </a:lstStyle>
          <a:p>
            <a:r>
              <a:rPr lang="en-US"/>
              <a:t>TITLE </a:t>
            </a:r>
            <a:br>
              <a:rPr lang="en-US"/>
            </a:br>
            <a:r>
              <a:rPr lang="en-US"/>
              <a:t>HERE</a:t>
            </a:r>
          </a:p>
        </p:txBody>
      </p:sp>
      <p:sp>
        <p:nvSpPr>
          <p:cNvPr id="8" name="Picture Placeholder 5"/>
          <p:cNvSpPr>
            <a:spLocks noGrp="1"/>
          </p:cNvSpPr>
          <p:nvPr>
            <p:ph type="pic" sz="quarter" idx="10" hasCustomPrompt="1"/>
          </p:nvPr>
        </p:nvSpPr>
        <p:spPr>
          <a:xfrm>
            <a:off x="6096000" y="-6004"/>
            <a:ext cx="6096000" cy="6864004"/>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a:t>Add image here</a:t>
            </a:r>
          </a:p>
        </p:txBody>
      </p:sp>
      <p:sp>
        <p:nvSpPr>
          <p:cNvPr id="6" name="Rectangle 5"/>
          <p:cNvSpPr/>
          <p:nvPr userDrawn="1"/>
        </p:nvSpPr>
        <p:spPr>
          <a:xfrm>
            <a:off x="2120155" y="3519712"/>
            <a:ext cx="1855692" cy="10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accent1"/>
              </a:solidFill>
            </a:endParaRPr>
          </a:p>
        </p:txBody>
      </p:sp>
      <p:sp>
        <p:nvSpPr>
          <p:cNvPr id="9" name="Text Placeholder 16"/>
          <p:cNvSpPr>
            <a:spLocks noGrp="1"/>
          </p:cNvSpPr>
          <p:nvPr>
            <p:ph type="body" sz="quarter" idx="12" hasCustomPrompt="1"/>
          </p:nvPr>
        </p:nvSpPr>
        <p:spPr>
          <a:xfrm>
            <a:off x="812799" y="3892814"/>
            <a:ext cx="4470403" cy="1751331"/>
          </a:xfrm>
        </p:spPr>
        <p:txBody>
          <a:bodyPr>
            <a:noAutofit/>
          </a:bodyPr>
          <a:lstStyle>
            <a:lvl1pPr marL="0" indent="0" algn="ctr">
              <a:lnSpc>
                <a:spcPct val="130000"/>
              </a:lnSpc>
              <a:spcBef>
                <a:spcPts val="0"/>
              </a:spcBef>
              <a:buNone/>
              <a:defRPr sz="1400" b="0" baseline="0">
                <a:solidFill>
                  <a:schemeClr val="bg1"/>
                </a:solidFill>
                <a:latin typeface="+mn-lt"/>
              </a:defRPr>
            </a:lvl1pPr>
          </a:lstStyle>
          <a:p>
            <a:pPr lvl="0"/>
            <a:r>
              <a:rPr lang="en-US"/>
              <a:t>Content here</a:t>
            </a:r>
            <a:endParaRPr lang="th-TH"/>
          </a:p>
        </p:txBody>
      </p:sp>
      <p:sp>
        <p:nvSpPr>
          <p:cNvPr id="10" name="Text Placeholder 16"/>
          <p:cNvSpPr>
            <a:spLocks noGrp="1"/>
          </p:cNvSpPr>
          <p:nvPr>
            <p:ph type="body" sz="quarter" idx="13" hasCustomPrompt="1"/>
          </p:nvPr>
        </p:nvSpPr>
        <p:spPr>
          <a:xfrm>
            <a:off x="812799" y="1227727"/>
            <a:ext cx="4470403" cy="329719"/>
          </a:xfrm>
        </p:spPr>
        <p:txBody>
          <a:bodyPr anchor="t">
            <a:noAutofit/>
          </a:bodyPr>
          <a:lstStyle>
            <a:lvl1pPr marL="0" indent="0" algn="ctr">
              <a:lnSpc>
                <a:spcPct val="100000"/>
              </a:lnSpc>
              <a:buNone/>
              <a:defRPr sz="1400" b="1" baseline="0">
                <a:solidFill>
                  <a:schemeClr val="bg1"/>
                </a:solidFill>
                <a:latin typeface="+mn-lt"/>
              </a:defRPr>
            </a:lvl1pPr>
          </a:lstStyle>
          <a:p>
            <a:pPr lvl="0"/>
            <a:r>
              <a:rPr lang="en-US"/>
              <a:t>Additional Content</a:t>
            </a:r>
            <a:endParaRPr lang="th-TH"/>
          </a:p>
        </p:txBody>
      </p:sp>
    </p:spTree>
    <p:extLst>
      <p:ext uri="{BB962C8B-B14F-4D97-AF65-F5344CB8AC3E}">
        <p14:creationId xmlns:p14="http://schemas.microsoft.com/office/powerpoint/2010/main" val="349707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0E5864-F789-154E-AF59-CC7B5F571C2F}"/>
              </a:ext>
            </a:extLst>
          </p:cNvPr>
          <p:cNvSpPr/>
          <p:nvPr userDrawn="1"/>
        </p:nvSpPr>
        <p:spPr>
          <a:xfrm>
            <a:off x="6096000" y="-6004"/>
            <a:ext cx="6096000" cy="686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bg1"/>
              </a:solidFill>
            </a:endParaRPr>
          </a:p>
        </p:txBody>
      </p:sp>
      <p:sp>
        <p:nvSpPr>
          <p:cNvPr id="7" name="Title 1">
            <a:extLst>
              <a:ext uri="{FF2B5EF4-FFF2-40B4-BE49-F238E27FC236}">
                <a16:creationId xmlns:a16="http://schemas.microsoft.com/office/drawing/2014/main" id="{A11D147B-1F47-B24F-9630-41BBF4FEDC02}"/>
              </a:ext>
            </a:extLst>
          </p:cNvPr>
          <p:cNvSpPr>
            <a:spLocks noGrp="1"/>
          </p:cNvSpPr>
          <p:nvPr>
            <p:ph type="title" hasCustomPrompt="1"/>
          </p:nvPr>
        </p:nvSpPr>
        <p:spPr>
          <a:xfrm>
            <a:off x="6982196" y="1563337"/>
            <a:ext cx="4323605" cy="1067536"/>
          </a:xfrm>
        </p:spPr>
        <p:txBody>
          <a:bodyPr anchor="t">
            <a:noAutofit/>
          </a:bodyPr>
          <a:lstStyle>
            <a:lvl1pPr algn="ctr">
              <a:lnSpc>
                <a:spcPct val="100000"/>
              </a:lnSpc>
              <a:defRPr sz="4800" b="0" spc="0" baseline="0">
                <a:solidFill>
                  <a:schemeClr val="bg1"/>
                </a:solidFill>
              </a:defRPr>
            </a:lvl1pPr>
          </a:lstStyle>
          <a:p>
            <a:r>
              <a:rPr lang="en-US"/>
              <a:t>TITLE </a:t>
            </a:r>
            <a:br>
              <a:rPr lang="en-US"/>
            </a:br>
            <a:r>
              <a:rPr lang="en-US"/>
              <a:t>HERE</a:t>
            </a:r>
          </a:p>
        </p:txBody>
      </p:sp>
      <p:sp>
        <p:nvSpPr>
          <p:cNvPr id="8" name="Picture Placeholder 5">
            <a:extLst>
              <a:ext uri="{FF2B5EF4-FFF2-40B4-BE49-F238E27FC236}">
                <a16:creationId xmlns:a16="http://schemas.microsoft.com/office/drawing/2014/main" id="{89C3E70F-DFAB-2F47-AF1B-43EC9FF77FD0}"/>
              </a:ext>
            </a:extLst>
          </p:cNvPr>
          <p:cNvSpPr>
            <a:spLocks noGrp="1"/>
          </p:cNvSpPr>
          <p:nvPr>
            <p:ph type="pic" sz="quarter" idx="10" hasCustomPrompt="1"/>
          </p:nvPr>
        </p:nvSpPr>
        <p:spPr>
          <a:xfrm>
            <a:off x="0" y="-6004"/>
            <a:ext cx="6096000" cy="6864004"/>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a:t>Add image here</a:t>
            </a:r>
          </a:p>
        </p:txBody>
      </p:sp>
      <p:sp>
        <p:nvSpPr>
          <p:cNvPr id="9" name="Rectangle 8">
            <a:extLst>
              <a:ext uri="{FF2B5EF4-FFF2-40B4-BE49-F238E27FC236}">
                <a16:creationId xmlns:a16="http://schemas.microsoft.com/office/drawing/2014/main" id="{3B25E943-1F03-CB49-BBDF-5E87A9B1B57A}"/>
              </a:ext>
            </a:extLst>
          </p:cNvPr>
          <p:cNvSpPr/>
          <p:nvPr userDrawn="1"/>
        </p:nvSpPr>
        <p:spPr>
          <a:xfrm>
            <a:off x="8216155" y="3519712"/>
            <a:ext cx="1855692" cy="10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accent1"/>
              </a:solidFill>
            </a:endParaRPr>
          </a:p>
        </p:txBody>
      </p:sp>
      <p:sp>
        <p:nvSpPr>
          <p:cNvPr id="10" name="Text Placeholder 16">
            <a:extLst>
              <a:ext uri="{FF2B5EF4-FFF2-40B4-BE49-F238E27FC236}">
                <a16:creationId xmlns:a16="http://schemas.microsoft.com/office/drawing/2014/main" id="{85E3C73D-8471-874C-92EC-A58119503ACD}"/>
              </a:ext>
            </a:extLst>
          </p:cNvPr>
          <p:cNvSpPr>
            <a:spLocks noGrp="1"/>
          </p:cNvSpPr>
          <p:nvPr>
            <p:ph type="body" sz="quarter" idx="12" hasCustomPrompt="1"/>
          </p:nvPr>
        </p:nvSpPr>
        <p:spPr>
          <a:xfrm>
            <a:off x="6908799" y="3892814"/>
            <a:ext cx="4470403" cy="1751331"/>
          </a:xfrm>
        </p:spPr>
        <p:txBody>
          <a:bodyPr>
            <a:noAutofit/>
          </a:bodyPr>
          <a:lstStyle>
            <a:lvl1pPr marL="0" indent="0" algn="ctr">
              <a:lnSpc>
                <a:spcPct val="130000"/>
              </a:lnSpc>
              <a:spcBef>
                <a:spcPts val="0"/>
              </a:spcBef>
              <a:buNone/>
              <a:defRPr sz="1400" b="0" baseline="0">
                <a:solidFill>
                  <a:schemeClr val="bg1"/>
                </a:solidFill>
                <a:latin typeface="+mn-lt"/>
              </a:defRPr>
            </a:lvl1pPr>
          </a:lstStyle>
          <a:p>
            <a:pPr lvl="0"/>
            <a:r>
              <a:rPr lang="en-US"/>
              <a:t>Content here</a:t>
            </a:r>
            <a:endParaRPr lang="th-TH"/>
          </a:p>
        </p:txBody>
      </p:sp>
      <p:sp>
        <p:nvSpPr>
          <p:cNvPr id="11" name="Text Placeholder 16">
            <a:extLst>
              <a:ext uri="{FF2B5EF4-FFF2-40B4-BE49-F238E27FC236}">
                <a16:creationId xmlns:a16="http://schemas.microsoft.com/office/drawing/2014/main" id="{6B178A2C-CDC8-C248-8B63-ED2BA35CA4D1}"/>
              </a:ext>
            </a:extLst>
          </p:cNvPr>
          <p:cNvSpPr>
            <a:spLocks noGrp="1"/>
          </p:cNvSpPr>
          <p:nvPr>
            <p:ph type="body" sz="quarter" idx="13" hasCustomPrompt="1"/>
          </p:nvPr>
        </p:nvSpPr>
        <p:spPr>
          <a:xfrm>
            <a:off x="6908799" y="1227727"/>
            <a:ext cx="4470403" cy="329719"/>
          </a:xfrm>
        </p:spPr>
        <p:txBody>
          <a:bodyPr anchor="t">
            <a:noAutofit/>
          </a:bodyPr>
          <a:lstStyle>
            <a:lvl1pPr marL="0" indent="0" algn="ctr">
              <a:lnSpc>
                <a:spcPct val="100000"/>
              </a:lnSpc>
              <a:buNone/>
              <a:defRPr sz="1400" b="1" baseline="0">
                <a:solidFill>
                  <a:schemeClr val="bg1"/>
                </a:solidFill>
                <a:latin typeface="+mn-lt"/>
              </a:defRPr>
            </a:lvl1pPr>
          </a:lstStyle>
          <a:p>
            <a:pPr lvl="0"/>
            <a:r>
              <a:rPr lang="en-US"/>
              <a:t>Additional Content</a:t>
            </a:r>
            <a:endParaRPr lang="th-TH"/>
          </a:p>
        </p:txBody>
      </p:sp>
    </p:spTree>
    <p:extLst>
      <p:ext uri="{BB962C8B-B14F-4D97-AF65-F5344CB8AC3E}">
        <p14:creationId xmlns:p14="http://schemas.microsoft.com/office/powerpoint/2010/main" val="415075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tyl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632933"/>
            <a:ext cx="5827183" cy="639277"/>
          </a:xfrm>
        </p:spPr>
        <p:txBody>
          <a:bodyPr anchor="t">
            <a:noAutofit/>
          </a:bodyPr>
          <a:lstStyle>
            <a:lvl1pPr algn="l">
              <a:lnSpc>
                <a:spcPct val="100000"/>
              </a:lnSpc>
              <a:defRPr sz="4000" b="0" spc="0" baseline="0">
                <a:solidFill>
                  <a:schemeClr val="accent1"/>
                </a:solidFill>
              </a:defRPr>
            </a:lvl1pPr>
          </a:lstStyle>
          <a:p>
            <a:r>
              <a:rPr lang="en-US"/>
              <a:t>TITLE HERE</a:t>
            </a:r>
          </a:p>
        </p:txBody>
      </p:sp>
      <p:sp>
        <p:nvSpPr>
          <p:cNvPr id="4" name="Text Placeholder 16"/>
          <p:cNvSpPr>
            <a:spLocks noGrp="1"/>
          </p:cNvSpPr>
          <p:nvPr>
            <p:ph type="body" sz="quarter" idx="13" hasCustomPrompt="1"/>
          </p:nvPr>
        </p:nvSpPr>
        <p:spPr>
          <a:xfrm>
            <a:off x="624418" y="366713"/>
            <a:ext cx="5827183" cy="306387"/>
          </a:xfrm>
        </p:spPr>
        <p:txBody>
          <a:bodyPr anchor="t">
            <a:noAutofit/>
          </a:bodyPr>
          <a:lstStyle>
            <a:lvl1pPr marL="0" indent="0" algn="l">
              <a:lnSpc>
                <a:spcPct val="100000"/>
              </a:lnSpc>
              <a:buNone/>
              <a:defRPr sz="1400" b="1" baseline="0">
                <a:solidFill>
                  <a:schemeClr val="accent1"/>
                </a:solidFill>
                <a:latin typeface="+mn-lt"/>
              </a:defRPr>
            </a:lvl1pPr>
          </a:lstStyle>
          <a:p>
            <a:pPr lvl="0"/>
            <a:r>
              <a:rPr lang="en-US"/>
              <a:t>Additional Content</a:t>
            </a:r>
            <a:endParaRPr lang="th-TH"/>
          </a:p>
        </p:txBody>
      </p:sp>
      <p:sp>
        <p:nvSpPr>
          <p:cNvPr id="6" name="Rectangle 5"/>
          <p:cNvSpPr/>
          <p:nvPr userDrawn="1"/>
        </p:nvSpPr>
        <p:spPr>
          <a:xfrm>
            <a:off x="742953"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3200">
              <a:solidFill>
                <a:schemeClr val="accent1"/>
              </a:solidFill>
            </a:endParaRPr>
          </a:p>
        </p:txBody>
      </p:sp>
    </p:spTree>
    <p:extLst>
      <p:ext uri="{BB962C8B-B14F-4D97-AF65-F5344CB8AC3E}">
        <p14:creationId xmlns:p14="http://schemas.microsoft.com/office/powerpoint/2010/main" val="268067720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8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513355145"/>
      </p:ext>
    </p:extLst>
  </p:cSld>
  <p:clrMap bg1="lt1" tx1="dk1" bg2="lt2" tx2="dk2" accent1="accent1" accent2="accent2" accent3="accent3" accent4="accent4" accent5="accent5" accent6="accent6" hlink="hlink" folHlink="folHlink"/>
  <p:sldLayoutIdLst>
    <p:sldLayoutId id="2147483699" r:id="rId1"/>
    <p:sldLayoutId id="2147483735" r:id="rId2"/>
    <p:sldLayoutId id="2147483715" r:id="rId3"/>
    <p:sldLayoutId id="2147483701" r:id="rId4"/>
    <p:sldLayoutId id="2147483736" r:id="rId5"/>
    <p:sldLayoutId id="2147483728" r:id="rId6"/>
    <p:sldLayoutId id="214748368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2160" userDrawn="1">
          <p15:clr>
            <a:srgbClr val="F26B43"/>
          </p15:clr>
        </p15:guide>
        <p15:guide id="3" pos="7287" userDrawn="1">
          <p15:clr>
            <a:srgbClr val="F26B43"/>
          </p15:clr>
        </p15:guide>
        <p15:guide id="4" orient="horz" pos="4065" userDrawn="1">
          <p15:clr>
            <a:srgbClr val="F26B43"/>
          </p15:clr>
        </p15:guide>
        <p15:guide id="5" orient="horz" pos="255"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700896E-606D-1F48-92C5-B1B8D415B1F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9419" b="9419"/>
          <a:stretch>
            <a:fillRect/>
          </a:stretch>
        </p:blipFill>
        <p:spPr>
          <a:xfrm>
            <a:off x="0" y="0"/>
            <a:ext cx="12191999" cy="6858000"/>
          </a:xfrm>
        </p:spPr>
      </p:pic>
      <p:sp>
        <p:nvSpPr>
          <p:cNvPr id="9" name="Rectangle 8">
            <a:extLst>
              <a:ext uri="{FF2B5EF4-FFF2-40B4-BE49-F238E27FC236}">
                <a16:creationId xmlns:a16="http://schemas.microsoft.com/office/drawing/2014/main" id="{E7125A21-19E5-CF4E-8988-DE82D6EEF8DA}"/>
              </a:ext>
            </a:extLst>
          </p:cNvPr>
          <p:cNvSpPr/>
          <p:nvPr/>
        </p:nvSpPr>
        <p:spPr>
          <a:xfrm>
            <a:off x="0" y="2971800"/>
            <a:ext cx="12191999" cy="3577182"/>
          </a:xfrm>
          <a:prstGeom prst="rect">
            <a:avLst/>
          </a:prstGeom>
          <a:solidFill>
            <a:schemeClr val="accent6">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4" name="Title 3"/>
          <p:cNvSpPr>
            <a:spLocks noGrp="1"/>
          </p:cNvSpPr>
          <p:nvPr>
            <p:ph type="ctrTitle"/>
          </p:nvPr>
        </p:nvSpPr>
        <p:spPr>
          <a:xfrm>
            <a:off x="6481623" y="3060848"/>
            <a:ext cx="5818535" cy="1635540"/>
          </a:xfrm>
        </p:spPr>
        <p:txBody>
          <a:bodyPr>
            <a:normAutofit fontScale="90000"/>
          </a:bodyPr>
          <a:lstStyle/>
          <a:p>
            <a:r>
              <a:rPr lang="en-GB" dirty="0"/>
              <a:t>Hurricane Harvey</a:t>
            </a:r>
            <a:br>
              <a:rPr lang="en-GB" dirty="0"/>
            </a:br>
            <a:r>
              <a:rPr lang="en-GB" dirty="0">
                <a:latin typeface="Montserrat Light" pitchFamily="2" charset="77"/>
              </a:rPr>
              <a:t>5-YEAR REPORT AND UPDATE</a:t>
            </a:r>
            <a:endParaRPr lang="th-TH" dirty="0">
              <a:latin typeface="Montserrat Light" pitchFamily="2" charset="77"/>
            </a:endParaRPr>
          </a:p>
        </p:txBody>
      </p:sp>
      <p:sp>
        <p:nvSpPr>
          <p:cNvPr id="7" name="Text Placeholder 6"/>
          <p:cNvSpPr>
            <a:spLocks noGrp="1"/>
          </p:cNvSpPr>
          <p:nvPr>
            <p:ph type="body" sz="quarter" idx="11"/>
          </p:nvPr>
        </p:nvSpPr>
        <p:spPr>
          <a:xfrm>
            <a:off x="6481623" y="5381657"/>
            <a:ext cx="5608777" cy="901971"/>
          </a:xfrm>
        </p:spPr>
        <p:txBody>
          <a:bodyPr vert="horz" lIns="91440" tIns="45720" rIns="91440" bIns="45720" rtlCol="0" anchor="t">
            <a:normAutofit/>
          </a:bodyPr>
          <a:lstStyle/>
          <a:p>
            <a:pPr>
              <a:lnSpc>
                <a:spcPct val="100000"/>
              </a:lnSpc>
            </a:pPr>
            <a:r>
              <a:rPr lang="en-GB" dirty="0">
                <a:latin typeface="Montserrat Light"/>
              </a:rPr>
              <a:t>Stephen C. Costello, P.E., </a:t>
            </a:r>
          </a:p>
          <a:p>
            <a:r>
              <a:rPr lang="en-GB" dirty="0">
                <a:latin typeface="Montserrat Light"/>
              </a:rPr>
              <a:t>Chief Recovery Officer</a:t>
            </a:r>
          </a:p>
        </p:txBody>
      </p:sp>
      <p:sp>
        <p:nvSpPr>
          <p:cNvPr id="8" name="Text Placeholder 7"/>
          <p:cNvSpPr>
            <a:spLocks noGrp="1"/>
          </p:cNvSpPr>
          <p:nvPr>
            <p:ph type="body" sz="quarter" idx="12"/>
          </p:nvPr>
        </p:nvSpPr>
        <p:spPr>
          <a:xfrm>
            <a:off x="6598315" y="6131781"/>
            <a:ext cx="2165261" cy="265353"/>
          </a:xfrm>
        </p:spPr>
        <p:txBody>
          <a:bodyPr/>
          <a:lstStyle/>
          <a:p>
            <a:r>
              <a:rPr lang="en-GB" dirty="0"/>
              <a:t>2022</a:t>
            </a:r>
          </a:p>
        </p:txBody>
      </p:sp>
      <p:sp>
        <p:nvSpPr>
          <p:cNvPr id="11" name="Rectangle 10"/>
          <p:cNvSpPr/>
          <p:nvPr/>
        </p:nvSpPr>
        <p:spPr>
          <a:xfrm>
            <a:off x="6598315" y="5160574"/>
            <a:ext cx="1391769" cy="1075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accent1"/>
              </a:solidFill>
            </a:endParaRPr>
          </a:p>
        </p:txBody>
      </p:sp>
      <p:pic>
        <p:nvPicPr>
          <p:cNvPr id="12" name="Picture 11">
            <a:extLst>
              <a:ext uri="{FF2B5EF4-FFF2-40B4-BE49-F238E27FC236}">
                <a16:creationId xmlns:a16="http://schemas.microsoft.com/office/drawing/2014/main" id="{887713F1-C883-3D48-954C-1283EB534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224" t="26098" r="27210" b="26152"/>
          <a:stretch/>
        </p:blipFill>
        <p:spPr>
          <a:xfrm>
            <a:off x="10005647" y="120850"/>
            <a:ext cx="1919748" cy="1887484"/>
          </a:xfrm>
          <a:prstGeom prst="rect">
            <a:avLst/>
          </a:prstGeom>
        </p:spPr>
      </p:pic>
    </p:spTree>
    <p:extLst>
      <p:ext uri="{BB962C8B-B14F-4D97-AF65-F5344CB8AC3E}">
        <p14:creationId xmlns:p14="http://schemas.microsoft.com/office/powerpoint/2010/main" val="5433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01F2-6A29-46C2-B669-83F7C082EDEF}"/>
              </a:ext>
            </a:extLst>
          </p:cNvPr>
          <p:cNvSpPr>
            <a:spLocks noGrp="1"/>
          </p:cNvSpPr>
          <p:nvPr>
            <p:ph type="title"/>
          </p:nvPr>
        </p:nvSpPr>
        <p:spPr/>
        <p:txBody>
          <a:bodyPr/>
          <a:lstStyle/>
          <a:p>
            <a:r>
              <a:rPr lang="en-US" dirty="0">
                <a:latin typeface="Montserrat"/>
              </a:rPr>
              <a:t>5</a:t>
            </a:r>
            <a:r>
              <a:rPr lang="en-US" baseline="30000" dirty="0">
                <a:latin typeface="Montserrat"/>
              </a:rPr>
              <a:t>TH</a:t>
            </a:r>
            <a:r>
              <a:rPr lang="en-US" dirty="0">
                <a:latin typeface="Montserrat"/>
              </a:rPr>
              <a:t> YEAR ACCOMPLISHMENTS</a:t>
            </a:r>
          </a:p>
        </p:txBody>
      </p:sp>
      <p:sp>
        <p:nvSpPr>
          <p:cNvPr id="9" name="object 2"/>
          <p:cNvSpPr txBox="1"/>
          <p:nvPr/>
        </p:nvSpPr>
        <p:spPr>
          <a:xfrm>
            <a:off x="417830" y="1666726"/>
            <a:ext cx="11356340" cy="490220"/>
          </a:xfrm>
          <a:prstGeom prst="rect">
            <a:avLst/>
          </a:prstGeom>
          <a:solidFill>
            <a:srgbClr val="F8A173"/>
          </a:solidFill>
          <a:ln w="12700">
            <a:solidFill>
              <a:srgbClr val="F6852C"/>
            </a:solidFill>
          </a:ln>
        </p:spPr>
        <p:txBody>
          <a:bodyPr vert="horz" wrap="square" lIns="0" tIns="118745" rIns="0" bIns="0" rtlCol="0">
            <a:noAutofit/>
          </a:bodyPr>
          <a:lstStyle/>
          <a:p>
            <a:pPr algn="ctr">
              <a:lnSpc>
                <a:spcPct val="100000"/>
              </a:lnSpc>
              <a:spcBef>
                <a:spcPts val="935"/>
              </a:spcBef>
            </a:pPr>
            <a:r>
              <a:rPr lang="en-US" sz="1550" spc="-10" dirty="0">
                <a:solidFill>
                  <a:srgbClr val="FFFFFF"/>
                </a:solidFill>
                <a:latin typeface="Montserrat"/>
                <a:cs typeface="Montserrat"/>
              </a:rPr>
              <a:t>ACQUISTION OF TWO PARCELS FOR REGIONAL DETENTION AT A COST OF $55M</a:t>
            </a:r>
            <a:endParaRPr sz="1550" dirty="0">
              <a:latin typeface="Montserrat"/>
              <a:cs typeface="Montserrat"/>
            </a:endParaRPr>
          </a:p>
        </p:txBody>
      </p:sp>
      <p:sp>
        <p:nvSpPr>
          <p:cNvPr id="10" name="object 3"/>
          <p:cNvSpPr txBox="1"/>
          <p:nvPr/>
        </p:nvSpPr>
        <p:spPr>
          <a:xfrm>
            <a:off x="417995" y="2265836"/>
            <a:ext cx="11356340" cy="490220"/>
          </a:xfrm>
          <a:prstGeom prst="rect">
            <a:avLst/>
          </a:prstGeom>
          <a:ln w="12700">
            <a:solidFill>
              <a:srgbClr val="F6852C"/>
            </a:solidFill>
          </a:ln>
        </p:spPr>
        <p:txBody>
          <a:bodyPr vert="horz" wrap="square" lIns="0" tIns="104775" rIns="0" bIns="0" rtlCol="0">
            <a:noAutofit/>
          </a:bodyPr>
          <a:lstStyle/>
          <a:p>
            <a:pPr algn="ctr">
              <a:lnSpc>
                <a:spcPct val="100000"/>
              </a:lnSpc>
              <a:spcBef>
                <a:spcPts val="825"/>
              </a:spcBef>
            </a:pPr>
            <a:r>
              <a:rPr lang="en-US" sz="1550" spc="-25" dirty="0">
                <a:solidFill>
                  <a:srgbClr val="F8A173"/>
                </a:solidFill>
                <a:latin typeface="Montserrat"/>
                <a:cs typeface="Montserrat"/>
              </a:rPr>
              <a:t>BUY OUT OF 500 UNIT APARTMENT COMPLEX IN GREENS BAYOU FLOODWAY</a:t>
            </a:r>
            <a:endParaRPr sz="1550" dirty="0">
              <a:latin typeface="Montserrat"/>
              <a:cs typeface="Montserrat"/>
            </a:endParaRPr>
          </a:p>
        </p:txBody>
      </p:sp>
      <p:sp>
        <p:nvSpPr>
          <p:cNvPr id="11" name="object 4"/>
          <p:cNvSpPr txBox="1"/>
          <p:nvPr/>
        </p:nvSpPr>
        <p:spPr>
          <a:xfrm>
            <a:off x="417995" y="2806233"/>
            <a:ext cx="11356340" cy="490220"/>
          </a:xfrm>
          <a:prstGeom prst="rect">
            <a:avLst/>
          </a:prstGeom>
          <a:solidFill>
            <a:srgbClr val="F8A173"/>
          </a:solidFill>
          <a:ln w="12700">
            <a:solidFill>
              <a:srgbClr val="F6852C"/>
            </a:solidFill>
          </a:ln>
        </p:spPr>
        <p:txBody>
          <a:bodyPr vert="horz" wrap="square" lIns="0" tIns="121920" rIns="0" bIns="0" rtlCol="0">
            <a:noAutofit/>
          </a:bodyPr>
          <a:lstStyle/>
          <a:p>
            <a:pPr marR="42545" algn="ctr">
              <a:lnSpc>
                <a:spcPct val="100000"/>
              </a:lnSpc>
              <a:spcBef>
                <a:spcPts val="960"/>
              </a:spcBef>
            </a:pPr>
            <a:r>
              <a:rPr lang="en-US" sz="1550" dirty="0">
                <a:solidFill>
                  <a:schemeClr val="bg1"/>
                </a:solidFill>
                <a:latin typeface="Montserrat"/>
                <a:cs typeface="Montserrat"/>
              </a:rPr>
              <a:t>ACQUISITION OF 41 ACRES ALONG THE BANK OF BUFFALO BAYOU</a:t>
            </a:r>
            <a:endParaRPr sz="1550" dirty="0">
              <a:solidFill>
                <a:schemeClr val="bg1"/>
              </a:solidFill>
              <a:latin typeface="Montserrat"/>
              <a:cs typeface="Montserrat"/>
            </a:endParaRPr>
          </a:p>
        </p:txBody>
      </p:sp>
      <p:sp>
        <p:nvSpPr>
          <p:cNvPr id="12" name="object 5"/>
          <p:cNvSpPr txBox="1"/>
          <p:nvPr/>
        </p:nvSpPr>
        <p:spPr>
          <a:xfrm>
            <a:off x="417995" y="3346631"/>
            <a:ext cx="11356340" cy="490220"/>
          </a:xfrm>
          <a:prstGeom prst="rect">
            <a:avLst/>
          </a:prstGeom>
          <a:ln w="12700">
            <a:solidFill>
              <a:srgbClr val="F6852C"/>
            </a:solidFill>
          </a:ln>
        </p:spPr>
        <p:txBody>
          <a:bodyPr vert="horz" wrap="square" lIns="0" tIns="107950" rIns="0" bIns="0" rtlCol="0">
            <a:noAutofit/>
          </a:bodyPr>
          <a:lstStyle/>
          <a:p>
            <a:pPr algn="ctr">
              <a:lnSpc>
                <a:spcPct val="100000"/>
              </a:lnSpc>
              <a:spcBef>
                <a:spcPts val="850"/>
              </a:spcBef>
            </a:pPr>
            <a:endParaRPr sz="1550" dirty="0">
              <a:latin typeface="Montserrat"/>
              <a:cs typeface="Montserrat"/>
            </a:endParaRPr>
          </a:p>
        </p:txBody>
      </p:sp>
      <p:sp>
        <p:nvSpPr>
          <p:cNvPr id="16" name="object 7"/>
          <p:cNvSpPr txBox="1"/>
          <p:nvPr/>
        </p:nvSpPr>
        <p:spPr>
          <a:xfrm>
            <a:off x="417830" y="4967695"/>
            <a:ext cx="11356340" cy="490220"/>
          </a:xfrm>
          <a:prstGeom prst="rect">
            <a:avLst/>
          </a:prstGeom>
          <a:solidFill>
            <a:srgbClr val="F8A173"/>
          </a:solidFill>
          <a:ln w="12700">
            <a:solidFill>
              <a:srgbClr val="F6852C"/>
            </a:solidFill>
          </a:ln>
        </p:spPr>
        <p:txBody>
          <a:bodyPr vert="horz" wrap="square" lIns="0" tIns="97790" rIns="0" bIns="0" rtlCol="0">
            <a:noAutofit/>
          </a:bodyPr>
          <a:lstStyle/>
          <a:p>
            <a:pPr algn="ctr">
              <a:lnSpc>
                <a:spcPct val="100000"/>
              </a:lnSpc>
              <a:spcBef>
                <a:spcPts val="770"/>
              </a:spcBef>
            </a:pPr>
            <a:r>
              <a:rPr lang="en-US" sz="1550" dirty="0">
                <a:solidFill>
                  <a:schemeClr val="bg1"/>
                </a:solidFill>
                <a:latin typeface="Montserrat"/>
                <a:cs typeface="Montserrat"/>
              </a:rPr>
              <a:t>PURSUED INEQUITY OF FUND DISTRIBUTION OF $4.3B OF CDBG-MIT FUNDS</a:t>
            </a:r>
            <a:endParaRPr sz="1550" dirty="0">
              <a:solidFill>
                <a:schemeClr val="bg1"/>
              </a:solidFill>
              <a:latin typeface="Montserrat"/>
              <a:cs typeface="Montserrat"/>
            </a:endParaRPr>
          </a:p>
        </p:txBody>
      </p:sp>
      <p:sp>
        <p:nvSpPr>
          <p:cNvPr id="18" name="object 7"/>
          <p:cNvSpPr txBox="1"/>
          <p:nvPr/>
        </p:nvSpPr>
        <p:spPr>
          <a:xfrm>
            <a:off x="417830" y="3886964"/>
            <a:ext cx="11356340" cy="490220"/>
          </a:xfrm>
          <a:prstGeom prst="rect">
            <a:avLst/>
          </a:prstGeom>
          <a:solidFill>
            <a:srgbClr val="F8A173"/>
          </a:solidFill>
          <a:ln w="12700">
            <a:solidFill>
              <a:srgbClr val="F6852C"/>
            </a:solidFill>
          </a:ln>
        </p:spPr>
        <p:txBody>
          <a:bodyPr vert="horz" wrap="square" lIns="0" tIns="97790" rIns="0" bIns="0" rtlCol="0">
            <a:noAutofit/>
          </a:bodyPr>
          <a:lstStyle/>
          <a:p>
            <a:pPr algn="ctr">
              <a:lnSpc>
                <a:spcPct val="100000"/>
              </a:lnSpc>
              <a:spcBef>
                <a:spcPts val="770"/>
              </a:spcBef>
            </a:pPr>
            <a:r>
              <a:rPr lang="en-US" sz="1550" dirty="0">
                <a:solidFill>
                  <a:schemeClr val="bg1"/>
                </a:solidFill>
                <a:latin typeface="Montserrat"/>
                <a:cs typeface="Montserrat"/>
              </a:rPr>
              <a:t>EXECUTED $23M IN PLANNING STUDIES APPROVED BY GLO USING CDBG-DR 17 FUNDS </a:t>
            </a:r>
            <a:endParaRPr sz="1550" dirty="0">
              <a:solidFill>
                <a:schemeClr val="bg1"/>
              </a:solidFill>
              <a:latin typeface="Montserrat"/>
              <a:cs typeface="Montserrat"/>
            </a:endParaRPr>
          </a:p>
        </p:txBody>
      </p:sp>
      <p:sp>
        <p:nvSpPr>
          <p:cNvPr id="14" name="object 5">
            <a:extLst>
              <a:ext uri="{FF2B5EF4-FFF2-40B4-BE49-F238E27FC236}">
                <a16:creationId xmlns:a16="http://schemas.microsoft.com/office/drawing/2014/main" id="{77EF28A1-41D5-46AA-B069-09B11AE6E29F}"/>
              </a:ext>
            </a:extLst>
          </p:cNvPr>
          <p:cNvSpPr txBox="1"/>
          <p:nvPr/>
        </p:nvSpPr>
        <p:spPr>
          <a:xfrm>
            <a:off x="417830" y="4427375"/>
            <a:ext cx="11356340" cy="490220"/>
          </a:xfrm>
          <a:prstGeom prst="rect">
            <a:avLst/>
          </a:prstGeom>
          <a:ln w="12700">
            <a:solidFill>
              <a:srgbClr val="F6852C"/>
            </a:solidFill>
          </a:ln>
        </p:spPr>
        <p:txBody>
          <a:bodyPr vert="horz" wrap="square" lIns="0" tIns="107950" rIns="0" bIns="0" rtlCol="0">
            <a:noAutofit/>
          </a:bodyPr>
          <a:lstStyle/>
          <a:p>
            <a:pPr algn="ctr">
              <a:lnSpc>
                <a:spcPct val="100000"/>
              </a:lnSpc>
              <a:spcBef>
                <a:spcPts val="850"/>
              </a:spcBef>
            </a:pP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7B735B1-F36A-4E50-9F4F-A3A166609475}"/>
              </a:ext>
            </a:extLst>
          </p:cNvPr>
          <p:cNvSpPr txBox="1"/>
          <p:nvPr/>
        </p:nvSpPr>
        <p:spPr>
          <a:xfrm>
            <a:off x="3048000" y="2738457"/>
            <a:ext cx="8174892" cy="307777"/>
          </a:xfrm>
          <a:prstGeom prst="rect">
            <a:avLst/>
          </a:prstGeom>
          <a:noFill/>
        </p:spPr>
        <p:txBody>
          <a:bodyPr wrap="square">
            <a:spAutoFit/>
          </a:bodyPr>
          <a:lstStyle/>
          <a:p>
            <a:pPr algn="ctr">
              <a:lnSpc>
                <a:spcPct val="100000"/>
              </a:lnSpc>
              <a:spcBef>
                <a:spcPts val="825"/>
              </a:spcBef>
            </a:pPr>
            <a:r>
              <a:rPr lang="en-US" sz="1400" spc="-25" dirty="0">
                <a:solidFill>
                  <a:srgbClr val="F8A173"/>
                </a:solidFill>
                <a:latin typeface="Montserrat"/>
                <a:cs typeface="Montserrat"/>
              </a:rPr>
              <a:t>Buy out of 500 </a:t>
            </a:r>
            <a:r>
              <a:rPr lang="en-US" sz="1400" spc="-25" dirty="0" err="1">
                <a:solidFill>
                  <a:srgbClr val="F8A173"/>
                </a:solidFill>
                <a:latin typeface="Montserrat"/>
                <a:cs typeface="Montserrat"/>
              </a:rPr>
              <a:t>uni</a:t>
            </a:r>
            <a:r>
              <a:rPr lang="en-US" sz="1400" spc="-25" dirty="0">
                <a:solidFill>
                  <a:srgbClr val="F8A173"/>
                </a:solidFill>
                <a:latin typeface="Montserrat"/>
                <a:cs typeface="Montserrat"/>
              </a:rPr>
              <a:t> apartment complex in Greens Bayou floodway</a:t>
            </a:r>
            <a:endParaRPr lang="en-US" sz="1400" dirty="0">
              <a:latin typeface="Montserrat"/>
              <a:cs typeface="Montserrat"/>
            </a:endParaRPr>
          </a:p>
        </p:txBody>
      </p:sp>
      <p:sp>
        <p:nvSpPr>
          <p:cNvPr id="17" name="TextBox 16">
            <a:extLst>
              <a:ext uri="{FF2B5EF4-FFF2-40B4-BE49-F238E27FC236}">
                <a16:creationId xmlns:a16="http://schemas.microsoft.com/office/drawing/2014/main" id="{F39379B3-C07F-4DD2-AB0C-D98F1BF0A179}"/>
              </a:ext>
            </a:extLst>
          </p:cNvPr>
          <p:cNvSpPr txBox="1"/>
          <p:nvPr/>
        </p:nvSpPr>
        <p:spPr>
          <a:xfrm>
            <a:off x="1625600" y="3382182"/>
            <a:ext cx="9495691" cy="330860"/>
          </a:xfrm>
          <a:prstGeom prst="rect">
            <a:avLst/>
          </a:prstGeom>
          <a:noFill/>
        </p:spPr>
        <p:txBody>
          <a:bodyPr wrap="square">
            <a:spAutoFit/>
          </a:bodyPr>
          <a:lstStyle/>
          <a:p>
            <a:pPr marL="0" marR="0" lvl="0" indent="0" algn="ctr" defTabSz="914400" rtl="0" eaLnBrk="1" fontAlgn="auto" latinLnBrk="0" hangingPunct="1">
              <a:lnSpc>
                <a:spcPct val="100000"/>
              </a:lnSpc>
              <a:spcBef>
                <a:spcPts val="825"/>
              </a:spcBef>
              <a:spcAft>
                <a:spcPts val="0"/>
              </a:spcAft>
              <a:buClrTx/>
              <a:buSzTx/>
              <a:buFontTx/>
              <a:buNone/>
              <a:tabLst/>
              <a:defRPr/>
            </a:pPr>
            <a:r>
              <a:rPr kumimoji="0" lang="en-US" sz="1550" b="0" i="0" u="none" strike="noStrike" kern="1200" cap="none" spc="-25" normalizeH="0" baseline="0" noProof="0" dirty="0">
                <a:ln>
                  <a:noFill/>
                </a:ln>
                <a:solidFill>
                  <a:srgbClr val="F8A173"/>
                </a:solidFill>
                <a:effectLst/>
                <a:uLnTx/>
                <a:uFillTx/>
                <a:latin typeface="Montserrat"/>
                <a:ea typeface="+mn-ea"/>
                <a:cs typeface="Montserrat"/>
              </a:rPr>
              <a:t>SUCCESSFULLY LEVERAGED MITIGATION</a:t>
            </a:r>
            <a:r>
              <a:rPr lang="en-US" sz="1550" spc="-25" dirty="0">
                <a:solidFill>
                  <a:srgbClr val="F8A173"/>
                </a:solidFill>
                <a:latin typeface="Montserrat"/>
                <a:cs typeface="Montserrat"/>
              </a:rPr>
              <a:t> FUNDING WITH PUBLIC/PRIVATE PARTNERS</a:t>
            </a:r>
            <a:endParaRPr kumimoji="0" lang="en-US" sz="1550" b="0" i="0" u="none" strike="noStrike" kern="1200" cap="none" spc="0" normalizeH="0" baseline="0" noProof="0" dirty="0">
              <a:ln>
                <a:noFill/>
              </a:ln>
              <a:solidFill>
                <a:prstClr val="black"/>
              </a:solidFill>
              <a:effectLst/>
              <a:uLnTx/>
              <a:uFillTx/>
              <a:latin typeface="Montserrat"/>
              <a:ea typeface="+mn-ea"/>
              <a:cs typeface="Montserrat"/>
            </a:endParaRPr>
          </a:p>
        </p:txBody>
      </p:sp>
      <p:sp>
        <p:nvSpPr>
          <p:cNvPr id="26" name="TextBox 25">
            <a:extLst>
              <a:ext uri="{FF2B5EF4-FFF2-40B4-BE49-F238E27FC236}">
                <a16:creationId xmlns:a16="http://schemas.microsoft.com/office/drawing/2014/main" id="{16F7FA3F-52E5-4548-9758-C0BF39F409E3}"/>
              </a:ext>
            </a:extLst>
          </p:cNvPr>
          <p:cNvSpPr txBox="1"/>
          <p:nvPr/>
        </p:nvSpPr>
        <p:spPr>
          <a:xfrm>
            <a:off x="1625601" y="4303553"/>
            <a:ext cx="8925168"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825"/>
              </a:spcBef>
              <a:spcAft>
                <a:spcPts val="0"/>
              </a:spcAft>
              <a:buClrTx/>
              <a:buSzTx/>
              <a:buFontTx/>
              <a:buNone/>
              <a:tabLst/>
              <a:defRPr/>
            </a:pPr>
            <a:endParaRPr kumimoji="0" lang="en-US" sz="1550" b="0" i="0" u="none" strike="noStrike" kern="1200" cap="none" spc="-25" normalizeH="0" baseline="0" noProof="0" dirty="0">
              <a:ln>
                <a:noFill/>
              </a:ln>
              <a:solidFill>
                <a:srgbClr val="F8A173"/>
              </a:solidFill>
              <a:effectLst/>
              <a:uLnTx/>
              <a:uFillTx/>
              <a:latin typeface="Montserrat"/>
              <a:ea typeface="+mn-ea"/>
              <a:cs typeface="Montserrat"/>
            </a:endParaRPr>
          </a:p>
          <a:p>
            <a:pPr marL="0" marR="0" lvl="0" indent="0" algn="ctr" defTabSz="914400" rtl="0" eaLnBrk="1" fontAlgn="auto" latinLnBrk="0" hangingPunct="1">
              <a:lnSpc>
                <a:spcPct val="100000"/>
              </a:lnSpc>
              <a:spcAft>
                <a:spcPts val="0"/>
              </a:spcAft>
              <a:buClrTx/>
              <a:buSzTx/>
              <a:buFontTx/>
              <a:buNone/>
              <a:tabLst/>
              <a:defRPr/>
            </a:pPr>
            <a:r>
              <a:rPr kumimoji="0" lang="en-US" sz="1550" b="0" i="0" u="none" strike="noStrike" kern="1200" cap="none" spc="-25" normalizeH="0" baseline="0" noProof="0" dirty="0">
                <a:ln>
                  <a:noFill/>
                </a:ln>
                <a:solidFill>
                  <a:srgbClr val="F8A173"/>
                </a:solidFill>
                <a:effectLst/>
                <a:uLnTx/>
                <a:uFillTx/>
                <a:latin typeface="Montserrat"/>
                <a:ea typeface="+mn-ea"/>
                <a:cs typeface="Montserrat"/>
              </a:rPr>
              <a:t>COMPLETED $5</a:t>
            </a:r>
            <a:r>
              <a:rPr lang="en-US" sz="1550" spc="-25" dirty="0">
                <a:solidFill>
                  <a:srgbClr val="F8A173"/>
                </a:solidFill>
                <a:latin typeface="Montserrat"/>
                <a:cs typeface="Montserrat"/>
              </a:rPr>
              <a:t>M RECONSTRUCTION AND MITIGATION OF KENDALL LIBRARY</a:t>
            </a:r>
            <a:endParaRPr kumimoji="0" lang="en-US" sz="1550" b="0" i="0" u="none" strike="noStrike" kern="1200" cap="none" spc="0" normalizeH="0" baseline="0" noProof="0" dirty="0">
              <a:ln>
                <a:noFill/>
              </a:ln>
              <a:solidFill>
                <a:prstClr val="black"/>
              </a:solidFill>
              <a:effectLst/>
              <a:uLnTx/>
              <a:uFillTx/>
              <a:latin typeface="Montserrat"/>
              <a:ea typeface="+mn-ea"/>
              <a:cs typeface="Montserrat"/>
            </a:endParaRPr>
          </a:p>
        </p:txBody>
      </p:sp>
    </p:spTree>
    <p:extLst>
      <p:ext uri="{BB962C8B-B14F-4D97-AF65-F5344CB8AC3E}">
        <p14:creationId xmlns:p14="http://schemas.microsoft.com/office/powerpoint/2010/main" val="53827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01F2-6A29-46C2-B669-83F7C082EDEF}"/>
              </a:ext>
            </a:extLst>
          </p:cNvPr>
          <p:cNvSpPr>
            <a:spLocks noGrp="1"/>
          </p:cNvSpPr>
          <p:nvPr>
            <p:ph type="title"/>
          </p:nvPr>
        </p:nvSpPr>
        <p:spPr/>
        <p:txBody>
          <a:bodyPr/>
          <a:lstStyle/>
          <a:p>
            <a:r>
              <a:rPr lang="en-US" dirty="0">
                <a:latin typeface="Montserrat"/>
              </a:rPr>
              <a:t>YEAR 6 AND BEYOND</a:t>
            </a:r>
          </a:p>
        </p:txBody>
      </p:sp>
      <p:sp>
        <p:nvSpPr>
          <p:cNvPr id="3" name="Text Placeholder 2">
            <a:extLst>
              <a:ext uri="{FF2B5EF4-FFF2-40B4-BE49-F238E27FC236}">
                <a16:creationId xmlns:a16="http://schemas.microsoft.com/office/drawing/2014/main" id="{237EA9E1-A12A-4D22-AB12-E780ABEA4D21}"/>
              </a:ext>
            </a:extLst>
          </p:cNvPr>
          <p:cNvSpPr>
            <a:spLocks noGrp="1"/>
          </p:cNvSpPr>
          <p:nvPr>
            <p:ph type="body" sz="quarter" idx="13"/>
          </p:nvPr>
        </p:nvSpPr>
        <p:spPr/>
        <p:txBody>
          <a:bodyPr/>
          <a:lstStyle/>
          <a:p>
            <a:r>
              <a:rPr lang="en-US">
                <a:latin typeface="Montserrat"/>
              </a:rPr>
              <a:t>LOOKING AHEAD</a:t>
            </a:r>
          </a:p>
        </p:txBody>
      </p:sp>
      <p:sp>
        <p:nvSpPr>
          <p:cNvPr id="9" name="object 2"/>
          <p:cNvSpPr txBox="1"/>
          <p:nvPr/>
        </p:nvSpPr>
        <p:spPr>
          <a:xfrm>
            <a:off x="417830" y="1666726"/>
            <a:ext cx="11356340" cy="490220"/>
          </a:xfrm>
          <a:prstGeom prst="rect">
            <a:avLst/>
          </a:prstGeom>
          <a:solidFill>
            <a:srgbClr val="F8A173"/>
          </a:solidFill>
          <a:ln w="12700">
            <a:solidFill>
              <a:srgbClr val="F6852C"/>
            </a:solidFill>
          </a:ln>
        </p:spPr>
        <p:txBody>
          <a:bodyPr vert="horz" wrap="square" lIns="0" tIns="118745" rIns="0" bIns="0" rtlCol="0">
            <a:noAutofit/>
          </a:bodyPr>
          <a:lstStyle/>
          <a:p>
            <a:pPr algn="ctr">
              <a:lnSpc>
                <a:spcPct val="100000"/>
              </a:lnSpc>
              <a:spcBef>
                <a:spcPts val="935"/>
              </a:spcBef>
            </a:pPr>
            <a:r>
              <a:rPr lang="en-US" sz="1550" spc="-10" dirty="0">
                <a:solidFill>
                  <a:srgbClr val="FFFFFF"/>
                </a:solidFill>
                <a:latin typeface="Montserrat"/>
                <a:cs typeface="Montserrat"/>
              </a:rPr>
              <a:t>COMMENCE </a:t>
            </a:r>
            <a:r>
              <a:rPr sz="1550" spc="-10" dirty="0">
                <a:solidFill>
                  <a:srgbClr val="FFFFFF"/>
                </a:solidFill>
                <a:latin typeface="Montserrat"/>
                <a:cs typeface="Montserrat"/>
              </a:rPr>
              <a:t>MUNICIPAL COURTS</a:t>
            </a:r>
            <a:r>
              <a:rPr sz="1550" spc="-5" dirty="0">
                <a:solidFill>
                  <a:srgbClr val="FFFFFF"/>
                </a:solidFill>
                <a:latin typeface="Montserrat"/>
                <a:cs typeface="Montserrat"/>
              </a:rPr>
              <a:t> </a:t>
            </a:r>
            <a:r>
              <a:rPr sz="1550" spc="-20" dirty="0">
                <a:solidFill>
                  <a:srgbClr val="FFFFFF"/>
                </a:solidFill>
                <a:latin typeface="Montserrat"/>
                <a:cs typeface="Montserrat"/>
              </a:rPr>
              <a:t>RE</a:t>
            </a:r>
            <a:r>
              <a:rPr lang="en-US" sz="1550" spc="-20" dirty="0">
                <a:solidFill>
                  <a:srgbClr val="FFFFFF"/>
                </a:solidFill>
                <a:latin typeface="Montserrat"/>
                <a:cs typeface="Montserrat"/>
              </a:rPr>
              <a:t>CONSTRUCTION/RE</a:t>
            </a:r>
            <a:r>
              <a:rPr sz="1550" spc="-20" dirty="0">
                <a:solidFill>
                  <a:srgbClr val="FFFFFF"/>
                </a:solidFill>
                <a:latin typeface="Montserrat"/>
                <a:cs typeface="Montserrat"/>
              </a:rPr>
              <a:t>LOCATION</a:t>
            </a:r>
            <a:endParaRPr sz="1550" dirty="0">
              <a:latin typeface="Montserrat"/>
              <a:cs typeface="Montserrat"/>
            </a:endParaRPr>
          </a:p>
        </p:txBody>
      </p:sp>
      <p:sp>
        <p:nvSpPr>
          <p:cNvPr id="10" name="object 3"/>
          <p:cNvSpPr txBox="1"/>
          <p:nvPr/>
        </p:nvSpPr>
        <p:spPr>
          <a:xfrm>
            <a:off x="417995" y="2265836"/>
            <a:ext cx="11356340" cy="490220"/>
          </a:xfrm>
          <a:prstGeom prst="rect">
            <a:avLst/>
          </a:prstGeom>
          <a:ln w="12700">
            <a:solidFill>
              <a:srgbClr val="F6852C"/>
            </a:solidFill>
          </a:ln>
        </p:spPr>
        <p:txBody>
          <a:bodyPr vert="horz" wrap="square" lIns="0" tIns="104775" rIns="0" bIns="0" rtlCol="0">
            <a:noAutofit/>
          </a:bodyPr>
          <a:lstStyle/>
          <a:p>
            <a:pPr algn="ctr">
              <a:lnSpc>
                <a:spcPct val="100000"/>
              </a:lnSpc>
              <a:spcBef>
                <a:spcPts val="825"/>
              </a:spcBef>
            </a:pPr>
            <a:r>
              <a:rPr sz="1550" spc="-25" dirty="0">
                <a:solidFill>
                  <a:srgbClr val="F8A173"/>
                </a:solidFill>
                <a:latin typeface="Montserrat"/>
                <a:cs typeface="Montserrat"/>
              </a:rPr>
              <a:t>OBTAIN </a:t>
            </a:r>
            <a:r>
              <a:rPr sz="1550" spc="-5" dirty="0">
                <a:solidFill>
                  <a:srgbClr val="F8A173"/>
                </a:solidFill>
                <a:latin typeface="Montserrat"/>
                <a:cs typeface="Montserrat"/>
              </a:rPr>
              <a:t>PHASE II </a:t>
            </a:r>
            <a:r>
              <a:rPr sz="1550" spc="-15" dirty="0">
                <a:solidFill>
                  <a:srgbClr val="F8A173"/>
                </a:solidFill>
                <a:latin typeface="Montserrat"/>
                <a:cs typeface="Montserrat"/>
              </a:rPr>
              <a:t>APPROVAL </a:t>
            </a:r>
            <a:r>
              <a:rPr sz="1550" spc="-5" dirty="0">
                <a:solidFill>
                  <a:srgbClr val="F8A173"/>
                </a:solidFill>
                <a:latin typeface="Montserrat"/>
                <a:cs typeface="Montserrat"/>
              </a:rPr>
              <a:t>FOR </a:t>
            </a:r>
            <a:r>
              <a:rPr lang="en-US" sz="1550" spc="-5" dirty="0">
                <a:solidFill>
                  <a:srgbClr val="F8A173"/>
                </a:solidFill>
                <a:latin typeface="Montserrat"/>
                <a:cs typeface="Montserrat"/>
              </a:rPr>
              <a:t>FOUR </a:t>
            </a:r>
            <a:r>
              <a:rPr sz="1550" spc="-5" dirty="0">
                <a:solidFill>
                  <a:srgbClr val="F8A173"/>
                </a:solidFill>
                <a:latin typeface="Montserrat"/>
                <a:cs typeface="Montserrat"/>
              </a:rPr>
              <a:t>HMGP </a:t>
            </a:r>
            <a:r>
              <a:rPr sz="1550" spc="-10" dirty="0">
                <a:solidFill>
                  <a:srgbClr val="F8A173"/>
                </a:solidFill>
                <a:latin typeface="Montserrat"/>
                <a:cs typeface="Montserrat"/>
              </a:rPr>
              <a:t>PROJECTS </a:t>
            </a:r>
            <a:r>
              <a:rPr sz="1550" spc="-35" dirty="0">
                <a:solidFill>
                  <a:srgbClr val="F8A173"/>
                </a:solidFill>
                <a:latin typeface="Montserrat"/>
                <a:cs typeface="Montserrat"/>
              </a:rPr>
              <a:t>TO </a:t>
            </a:r>
            <a:r>
              <a:rPr sz="1550" spc="-5" dirty="0">
                <a:solidFill>
                  <a:srgbClr val="F8A173"/>
                </a:solidFill>
                <a:latin typeface="Montserrat"/>
                <a:cs typeface="Montserrat"/>
              </a:rPr>
              <a:t>BEGIN</a:t>
            </a:r>
            <a:r>
              <a:rPr sz="1550" spc="60" dirty="0">
                <a:solidFill>
                  <a:srgbClr val="F8A173"/>
                </a:solidFill>
                <a:latin typeface="Montserrat"/>
                <a:cs typeface="Montserrat"/>
              </a:rPr>
              <a:t> </a:t>
            </a:r>
            <a:r>
              <a:rPr sz="1550" spc="-5" dirty="0">
                <a:solidFill>
                  <a:srgbClr val="F8A173"/>
                </a:solidFill>
                <a:latin typeface="Montserrat"/>
                <a:cs typeface="Montserrat"/>
              </a:rPr>
              <a:t>CONSTRUCTION</a:t>
            </a:r>
            <a:endParaRPr sz="1550" dirty="0">
              <a:latin typeface="Montserrat"/>
              <a:cs typeface="Montserrat"/>
            </a:endParaRPr>
          </a:p>
        </p:txBody>
      </p:sp>
      <p:sp>
        <p:nvSpPr>
          <p:cNvPr id="11" name="object 4"/>
          <p:cNvSpPr txBox="1"/>
          <p:nvPr/>
        </p:nvSpPr>
        <p:spPr>
          <a:xfrm>
            <a:off x="417995" y="2806233"/>
            <a:ext cx="11356340" cy="490220"/>
          </a:xfrm>
          <a:prstGeom prst="rect">
            <a:avLst/>
          </a:prstGeom>
          <a:solidFill>
            <a:srgbClr val="F8A173"/>
          </a:solidFill>
          <a:ln w="12700">
            <a:solidFill>
              <a:srgbClr val="F6852C"/>
            </a:solidFill>
          </a:ln>
        </p:spPr>
        <p:txBody>
          <a:bodyPr vert="horz" wrap="square" lIns="0" tIns="121920" rIns="0" bIns="0" rtlCol="0">
            <a:noAutofit/>
          </a:bodyPr>
          <a:lstStyle/>
          <a:p>
            <a:pPr marR="42545" algn="ctr">
              <a:lnSpc>
                <a:spcPct val="100000"/>
              </a:lnSpc>
              <a:spcBef>
                <a:spcPts val="960"/>
              </a:spcBef>
            </a:pPr>
            <a:r>
              <a:rPr lang="en-US" sz="1550" spc="-25" dirty="0">
                <a:solidFill>
                  <a:srgbClr val="FFFFFF"/>
                </a:solidFill>
                <a:latin typeface="Montserrat"/>
                <a:cs typeface="Montserrat"/>
              </a:rPr>
              <a:t>FINALIZE </a:t>
            </a:r>
            <a:r>
              <a:rPr sz="1550" spc="-25" dirty="0">
                <a:solidFill>
                  <a:srgbClr val="FFFFFF"/>
                </a:solidFill>
                <a:latin typeface="Montserrat"/>
                <a:cs typeface="Montserrat"/>
              </a:rPr>
              <a:t>WASTE</a:t>
            </a:r>
            <a:r>
              <a:rPr sz="1550" spc="-45" dirty="0">
                <a:solidFill>
                  <a:srgbClr val="FFFFFF"/>
                </a:solidFill>
                <a:latin typeface="Montserrat"/>
                <a:cs typeface="Montserrat"/>
              </a:rPr>
              <a:t>WATER</a:t>
            </a:r>
            <a:r>
              <a:rPr lang="en-US" sz="1550" spc="-45" dirty="0">
                <a:solidFill>
                  <a:srgbClr val="FFFFFF"/>
                </a:solidFill>
                <a:latin typeface="Montserrat"/>
                <a:cs typeface="Montserrat"/>
              </a:rPr>
              <a:t> SYSTEM</a:t>
            </a:r>
            <a:r>
              <a:rPr sz="1550" spc="-45" dirty="0">
                <a:solidFill>
                  <a:srgbClr val="FFFFFF"/>
                </a:solidFill>
                <a:latin typeface="Montserrat"/>
                <a:cs typeface="Montserrat"/>
              </a:rPr>
              <a:t> </a:t>
            </a:r>
            <a:r>
              <a:rPr lang="en-US" sz="1550" spc="-45" dirty="0">
                <a:solidFill>
                  <a:srgbClr val="FFFFFF"/>
                </a:solidFill>
                <a:latin typeface="Montserrat"/>
                <a:cs typeface="Montserrat"/>
              </a:rPr>
              <a:t>FEDERAL </a:t>
            </a:r>
            <a:r>
              <a:rPr lang="en-US" sz="1550" spc="-15" dirty="0">
                <a:solidFill>
                  <a:srgbClr val="FFFFFF"/>
                </a:solidFill>
                <a:latin typeface="Montserrat"/>
                <a:cs typeface="Montserrat"/>
              </a:rPr>
              <a:t>RECOVERY REIMBURSEMENT</a:t>
            </a:r>
            <a:endParaRPr sz="1550" dirty="0">
              <a:latin typeface="Montserrat"/>
              <a:cs typeface="Montserrat"/>
            </a:endParaRPr>
          </a:p>
        </p:txBody>
      </p:sp>
      <p:sp>
        <p:nvSpPr>
          <p:cNvPr id="12" name="object 5"/>
          <p:cNvSpPr txBox="1"/>
          <p:nvPr/>
        </p:nvSpPr>
        <p:spPr>
          <a:xfrm>
            <a:off x="417995" y="3346631"/>
            <a:ext cx="11356340" cy="490220"/>
          </a:xfrm>
          <a:prstGeom prst="rect">
            <a:avLst/>
          </a:prstGeom>
          <a:ln w="12700">
            <a:solidFill>
              <a:srgbClr val="F6852C"/>
            </a:solidFill>
          </a:ln>
        </p:spPr>
        <p:txBody>
          <a:bodyPr vert="horz" wrap="square" lIns="0" tIns="107950" rIns="0" bIns="0" rtlCol="0">
            <a:noAutofit/>
          </a:bodyPr>
          <a:lstStyle/>
          <a:p>
            <a:pPr algn="ctr">
              <a:lnSpc>
                <a:spcPct val="100000"/>
              </a:lnSpc>
              <a:spcBef>
                <a:spcPts val="850"/>
              </a:spcBef>
            </a:pPr>
            <a:r>
              <a:rPr lang="en-US" sz="1550" spc="-10" dirty="0">
                <a:solidFill>
                  <a:srgbClr val="F8A173"/>
                </a:solidFill>
                <a:latin typeface="Montserrat"/>
                <a:cs typeface="Montserrat"/>
              </a:rPr>
              <a:t>CLOSING EIGHT CDBG-DR-17 FUNDED ($100M) MULTIFAMILY PROJECTS</a:t>
            </a:r>
            <a:endParaRPr sz="1550" dirty="0">
              <a:latin typeface="Montserrat"/>
              <a:cs typeface="Montserrat"/>
            </a:endParaRPr>
          </a:p>
        </p:txBody>
      </p:sp>
      <p:sp>
        <p:nvSpPr>
          <p:cNvPr id="16" name="object 7"/>
          <p:cNvSpPr txBox="1"/>
          <p:nvPr/>
        </p:nvSpPr>
        <p:spPr>
          <a:xfrm>
            <a:off x="417995" y="4967786"/>
            <a:ext cx="11356340" cy="490220"/>
          </a:xfrm>
          <a:prstGeom prst="rect">
            <a:avLst/>
          </a:prstGeom>
          <a:solidFill>
            <a:srgbClr val="F8A173"/>
          </a:solidFill>
          <a:ln w="12700">
            <a:solidFill>
              <a:srgbClr val="F6852C"/>
            </a:solidFill>
          </a:ln>
        </p:spPr>
        <p:txBody>
          <a:bodyPr vert="horz" wrap="square" lIns="0" tIns="97790" rIns="0" bIns="0" rtlCol="0">
            <a:noAutofit/>
          </a:bodyPr>
          <a:lstStyle/>
          <a:p>
            <a:pPr algn="ctr">
              <a:lnSpc>
                <a:spcPct val="100000"/>
              </a:lnSpc>
              <a:spcBef>
                <a:spcPts val="770"/>
              </a:spcBef>
            </a:pPr>
            <a:r>
              <a:rPr lang="en-US" sz="1550" spc="-5" dirty="0">
                <a:solidFill>
                  <a:srgbClr val="FFFFFF"/>
                </a:solidFill>
                <a:latin typeface="Montserrat"/>
                <a:cs typeface="Montserrat"/>
              </a:rPr>
              <a:t>COMMENCE HAZARD MITIGATION DESIGN PROJECTS FOR HOUSTON FIRST CORPORATION</a:t>
            </a:r>
            <a:endParaRPr sz="1550" dirty="0">
              <a:latin typeface="Montserrat"/>
              <a:cs typeface="Montserrat"/>
            </a:endParaRPr>
          </a:p>
        </p:txBody>
      </p:sp>
      <p:sp>
        <p:nvSpPr>
          <p:cNvPr id="18" name="object 7"/>
          <p:cNvSpPr txBox="1"/>
          <p:nvPr/>
        </p:nvSpPr>
        <p:spPr>
          <a:xfrm>
            <a:off x="417995" y="3887003"/>
            <a:ext cx="11356340" cy="490220"/>
          </a:xfrm>
          <a:prstGeom prst="rect">
            <a:avLst/>
          </a:prstGeom>
          <a:solidFill>
            <a:srgbClr val="F8A173"/>
          </a:solidFill>
          <a:ln w="12700">
            <a:solidFill>
              <a:srgbClr val="F6852C"/>
            </a:solidFill>
          </a:ln>
        </p:spPr>
        <p:txBody>
          <a:bodyPr vert="horz" wrap="square" lIns="0" tIns="97790" rIns="0" bIns="0" rtlCol="0">
            <a:noAutofit/>
          </a:bodyPr>
          <a:lstStyle/>
          <a:p>
            <a:pPr algn="ctr">
              <a:lnSpc>
                <a:spcPct val="100000"/>
              </a:lnSpc>
              <a:spcBef>
                <a:spcPts val="770"/>
              </a:spcBef>
            </a:pPr>
            <a:r>
              <a:rPr lang="en-US" sz="1550" spc="-5" dirty="0">
                <a:solidFill>
                  <a:srgbClr val="FFFFFF"/>
                </a:solidFill>
                <a:latin typeface="Montserrat"/>
                <a:cs typeface="Montserrat"/>
              </a:rPr>
              <a:t>SEEK CDBG-MIT AND STATE FUNDING FOR HAZARD MITIGATION PROJECTS</a:t>
            </a:r>
            <a:endParaRPr sz="1550" dirty="0">
              <a:latin typeface="Montserrat"/>
              <a:cs typeface="Montserrat"/>
            </a:endParaRPr>
          </a:p>
        </p:txBody>
      </p:sp>
      <p:sp>
        <p:nvSpPr>
          <p:cNvPr id="14" name="object 5">
            <a:extLst>
              <a:ext uri="{FF2B5EF4-FFF2-40B4-BE49-F238E27FC236}">
                <a16:creationId xmlns:a16="http://schemas.microsoft.com/office/drawing/2014/main" id="{77EF28A1-41D5-46AA-B069-09B11AE6E29F}"/>
              </a:ext>
            </a:extLst>
          </p:cNvPr>
          <p:cNvSpPr txBox="1"/>
          <p:nvPr/>
        </p:nvSpPr>
        <p:spPr>
          <a:xfrm>
            <a:off x="417830" y="4427375"/>
            <a:ext cx="11356340" cy="490220"/>
          </a:xfrm>
          <a:prstGeom prst="rect">
            <a:avLst/>
          </a:prstGeom>
          <a:ln w="12700">
            <a:solidFill>
              <a:srgbClr val="F6852C"/>
            </a:solidFill>
          </a:ln>
        </p:spPr>
        <p:txBody>
          <a:bodyPr vert="horz" wrap="square" lIns="0" tIns="107950" rIns="0" bIns="0" rtlCol="0">
            <a:noAutofit/>
          </a:bodyPr>
          <a:lstStyle/>
          <a:p>
            <a:pPr algn="ctr">
              <a:lnSpc>
                <a:spcPct val="100000"/>
              </a:lnSpc>
              <a:spcBef>
                <a:spcPts val="850"/>
              </a:spcBef>
            </a:pPr>
            <a:r>
              <a:rPr lang="en-US" sz="1550" spc="-10" dirty="0">
                <a:solidFill>
                  <a:srgbClr val="F8A173"/>
                </a:solidFill>
                <a:latin typeface="Montserrat"/>
                <a:cs typeface="Montserrat"/>
              </a:rPr>
              <a:t>PURSUE BUY OUT OPPORTUNITIES IN FLOOD PRONE AREAS</a:t>
            </a:r>
            <a:endParaRPr lang="en-US" sz="1550" dirty="0">
              <a:latin typeface="Montserrat"/>
              <a:cs typeface="Montserrat"/>
            </a:endParaRPr>
          </a:p>
        </p:txBody>
      </p:sp>
    </p:spTree>
    <p:extLst>
      <p:ext uri="{BB962C8B-B14F-4D97-AF65-F5344CB8AC3E}">
        <p14:creationId xmlns:p14="http://schemas.microsoft.com/office/powerpoint/2010/main" val="386562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latin typeface="Montserrat"/>
              </a:rPr>
              <a:t>5 YEAR HIGHLIGHTS</a:t>
            </a:r>
            <a:endParaRPr lang="th-TH" dirty="0">
              <a:solidFill>
                <a:srgbClr val="00B050"/>
              </a:solidFill>
              <a:latin typeface="Montserrat"/>
            </a:endParaRPr>
          </a:p>
        </p:txBody>
      </p:sp>
      <p:sp>
        <p:nvSpPr>
          <p:cNvPr id="10" name="Text Placeholder 9"/>
          <p:cNvSpPr>
            <a:spLocks noGrp="1"/>
          </p:cNvSpPr>
          <p:nvPr>
            <p:ph type="body" sz="quarter" idx="13"/>
          </p:nvPr>
        </p:nvSpPr>
        <p:spPr/>
        <p:txBody>
          <a:bodyPr>
            <a:noAutofit/>
          </a:bodyPr>
          <a:lstStyle/>
          <a:p>
            <a:r>
              <a:rPr lang="en-US" dirty="0"/>
              <a:t>Recovery and Resilience Funding</a:t>
            </a:r>
          </a:p>
          <a:p>
            <a:endParaRPr lang="th-TH" dirty="0">
              <a:solidFill>
                <a:srgbClr val="00B050"/>
              </a:solidFill>
              <a:latin typeface="Montserrat"/>
            </a:endParaRPr>
          </a:p>
        </p:txBody>
      </p:sp>
      <p:sp>
        <p:nvSpPr>
          <p:cNvPr id="5" name="object 2"/>
          <p:cNvSpPr txBox="1"/>
          <p:nvPr/>
        </p:nvSpPr>
        <p:spPr>
          <a:xfrm>
            <a:off x="624418" y="5749598"/>
            <a:ext cx="10094082" cy="521064"/>
          </a:xfrm>
          <a:prstGeom prst="rect">
            <a:avLst/>
          </a:prstGeom>
          <a:ln w="12700">
            <a:solidFill>
              <a:srgbClr val="316D91"/>
            </a:solidFill>
          </a:ln>
        </p:spPr>
        <p:txBody>
          <a:bodyPr vert="horz" wrap="square" lIns="0" tIns="68604" rIns="0" bIns="0" rtlCol="0">
            <a:noAutofit/>
          </a:bodyPr>
          <a:lstStyle/>
          <a:p>
            <a:pPr marL="187160" marR="8882463">
              <a:spcBef>
                <a:spcPts val="540"/>
              </a:spcBef>
            </a:pPr>
            <a:r>
              <a:rPr sz="1468" b="1" spc="-42">
                <a:solidFill>
                  <a:srgbClr val="316D91"/>
                </a:solidFill>
                <a:latin typeface="Helvetica"/>
                <a:cs typeface="Helvetica"/>
              </a:rPr>
              <a:t>STATE  </a:t>
            </a:r>
            <a:r>
              <a:rPr sz="1468" b="1" spc="-110">
                <a:solidFill>
                  <a:srgbClr val="316D91"/>
                </a:solidFill>
                <a:latin typeface="Helvetica"/>
                <a:cs typeface="Helvetica"/>
              </a:rPr>
              <a:t>P</a:t>
            </a:r>
            <a:r>
              <a:rPr sz="1468" b="1" spc="-5">
                <a:solidFill>
                  <a:srgbClr val="316D91"/>
                </a:solidFill>
                <a:latin typeface="Helvetica"/>
                <a:cs typeface="Helvetica"/>
              </a:rPr>
              <a:t>ARTNERS</a:t>
            </a:r>
            <a:endParaRPr sz="1468">
              <a:latin typeface="Helvetica"/>
              <a:cs typeface="Helvetica"/>
            </a:endParaRPr>
          </a:p>
        </p:txBody>
      </p:sp>
      <p:sp>
        <p:nvSpPr>
          <p:cNvPr id="6" name="object 3"/>
          <p:cNvSpPr/>
          <p:nvPr/>
        </p:nvSpPr>
        <p:spPr>
          <a:xfrm>
            <a:off x="3146482" y="4014023"/>
            <a:ext cx="0" cy="843227"/>
          </a:xfrm>
          <a:custGeom>
            <a:avLst/>
            <a:gdLst/>
            <a:ahLst/>
            <a:cxnLst/>
            <a:rect l="l" t="t" r="r" b="b"/>
            <a:pathLst>
              <a:path h="803910">
                <a:moveTo>
                  <a:pt x="0" y="803719"/>
                </a:moveTo>
                <a:lnTo>
                  <a:pt x="0" y="0"/>
                </a:lnTo>
              </a:path>
            </a:pathLst>
          </a:custGeom>
          <a:ln w="3175">
            <a:solidFill>
              <a:srgbClr val="316D91"/>
            </a:solidFill>
          </a:ln>
        </p:spPr>
        <p:txBody>
          <a:bodyPr wrap="square" lIns="0" tIns="0" rIns="0" bIns="0" rtlCol="0">
            <a:noAutofit/>
          </a:bodyPr>
          <a:lstStyle/>
          <a:p>
            <a:endParaRPr sz="1888"/>
          </a:p>
        </p:txBody>
      </p:sp>
      <p:sp>
        <p:nvSpPr>
          <p:cNvPr id="7" name="object 4"/>
          <p:cNvSpPr/>
          <p:nvPr/>
        </p:nvSpPr>
        <p:spPr>
          <a:xfrm>
            <a:off x="5424751" y="4014027"/>
            <a:ext cx="0" cy="829906"/>
          </a:xfrm>
          <a:custGeom>
            <a:avLst/>
            <a:gdLst/>
            <a:ahLst/>
            <a:cxnLst/>
            <a:rect l="l" t="t" r="r" b="b"/>
            <a:pathLst>
              <a:path h="791210">
                <a:moveTo>
                  <a:pt x="0" y="790892"/>
                </a:moveTo>
                <a:lnTo>
                  <a:pt x="0" y="0"/>
                </a:lnTo>
              </a:path>
            </a:pathLst>
          </a:custGeom>
          <a:ln w="3175">
            <a:solidFill>
              <a:srgbClr val="316D91"/>
            </a:solidFill>
          </a:ln>
        </p:spPr>
        <p:txBody>
          <a:bodyPr wrap="square" lIns="0" tIns="0" rIns="0" bIns="0" rtlCol="0">
            <a:noAutofit/>
          </a:bodyPr>
          <a:lstStyle/>
          <a:p>
            <a:endParaRPr sz="1888"/>
          </a:p>
        </p:txBody>
      </p:sp>
      <p:sp>
        <p:nvSpPr>
          <p:cNvPr id="8" name="object 5"/>
          <p:cNvSpPr/>
          <p:nvPr/>
        </p:nvSpPr>
        <p:spPr>
          <a:xfrm>
            <a:off x="7685218" y="4048968"/>
            <a:ext cx="0" cy="795271"/>
          </a:xfrm>
          <a:custGeom>
            <a:avLst/>
            <a:gdLst/>
            <a:ahLst/>
            <a:cxnLst/>
            <a:rect l="l" t="t" r="r" b="b"/>
            <a:pathLst>
              <a:path h="758189">
                <a:moveTo>
                  <a:pt x="0" y="757580"/>
                </a:moveTo>
                <a:lnTo>
                  <a:pt x="0" y="0"/>
                </a:lnTo>
              </a:path>
            </a:pathLst>
          </a:custGeom>
          <a:ln w="3175">
            <a:solidFill>
              <a:srgbClr val="316D91"/>
            </a:solidFill>
          </a:ln>
        </p:spPr>
        <p:txBody>
          <a:bodyPr wrap="square" lIns="0" tIns="0" rIns="0" bIns="0" rtlCol="0">
            <a:noAutofit/>
          </a:bodyPr>
          <a:lstStyle/>
          <a:p>
            <a:endParaRPr sz="1888"/>
          </a:p>
        </p:txBody>
      </p:sp>
      <p:sp>
        <p:nvSpPr>
          <p:cNvPr id="11" name="object 6"/>
          <p:cNvSpPr/>
          <p:nvPr/>
        </p:nvSpPr>
        <p:spPr>
          <a:xfrm>
            <a:off x="9963496" y="4083924"/>
            <a:ext cx="0" cy="759970"/>
          </a:xfrm>
          <a:custGeom>
            <a:avLst/>
            <a:gdLst/>
            <a:ahLst/>
            <a:cxnLst/>
            <a:rect l="l" t="t" r="r" b="b"/>
            <a:pathLst>
              <a:path h="724535">
                <a:moveTo>
                  <a:pt x="0" y="724255"/>
                </a:moveTo>
                <a:lnTo>
                  <a:pt x="0" y="0"/>
                </a:lnTo>
              </a:path>
            </a:pathLst>
          </a:custGeom>
          <a:ln w="3175">
            <a:solidFill>
              <a:srgbClr val="316D91"/>
            </a:solidFill>
          </a:ln>
        </p:spPr>
        <p:txBody>
          <a:bodyPr wrap="square" lIns="0" tIns="0" rIns="0" bIns="0" rtlCol="0">
            <a:noAutofit/>
          </a:bodyPr>
          <a:lstStyle/>
          <a:p>
            <a:endParaRPr sz="1888"/>
          </a:p>
        </p:txBody>
      </p:sp>
      <p:sp>
        <p:nvSpPr>
          <p:cNvPr id="12" name="object 7"/>
          <p:cNvSpPr/>
          <p:nvPr/>
        </p:nvSpPr>
        <p:spPr>
          <a:xfrm>
            <a:off x="2169853" y="2960403"/>
            <a:ext cx="1953543" cy="1691783"/>
          </a:xfrm>
          <a:custGeom>
            <a:avLst/>
            <a:gdLst/>
            <a:ahLst/>
            <a:cxnLst/>
            <a:rect l="l" t="t" r="r" b="b"/>
            <a:pathLst>
              <a:path w="1862454" h="1612900">
                <a:moveTo>
                  <a:pt x="1396631" y="0"/>
                </a:moveTo>
                <a:lnTo>
                  <a:pt x="465543" y="0"/>
                </a:lnTo>
                <a:lnTo>
                  <a:pt x="0" y="806348"/>
                </a:lnTo>
                <a:lnTo>
                  <a:pt x="465543" y="1612684"/>
                </a:lnTo>
                <a:lnTo>
                  <a:pt x="1396631" y="1612684"/>
                </a:lnTo>
                <a:lnTo>
                  <a:pt x="1862175" y="806348"/>
                </a:lnTo>
                <a:lnTo>
                  <a:pt x="1396631" y="0"/>
                </a:lnTo>
                <a:close/>
              </a:path>
            </a:pathLst>
          </a:custGeom>
          <a:solidFill>
            <a:srgbClr val="316D91"/>
          </a:solidFill>
        </p:spPr>
        <p:txBody>
          <a:bodyPr wrap="square" lIns="0" tIns="0" rIns="0" bIns="0" rtlCol="0">
            <a:noAutofit/>
          </a:bodyPr>
          <a:lstStyle/>
          <a:p>
            <a:endParaRPr sz="1888"/>
          </a:p>
        </p:txBody>
      </p:sp>
      <p:sp>
        <p:nvSpPr>
          <p:cNvPr id="13" name="object 8"/>
          <p:cNvSpPr/>
          <p:nvPr/>
        </p:nvSpPr>
        <p:spPr>
          <a:xfrm>
            <a:off x="2245675" y="3026073"/>
            <a:ext cx="1801682" cy="1560570"/>
          </a:xfrm>
          <a:custGeom>
            <a:avLst/>
            <a:gdLst/>
            <a:ahLst/>
            <a:cxnLst/>
            <a:rect l="l" t="t" r="r" b="b"/>
            <a:pathLst>
              <a:path w="1717675" h="1487804">
                <a:moveTo>
                  <a:pt x="1288199" y="0"/>
                </a:moveTo>
                <a:lnTo>
                  <a:pt x="429399" y="0"/>
                </a:lnTo>
                <a:lnTo>
                  <a:pt x="0" y="743737"/>
                </a:lnTo>
                <a:lnTo>
                  <a:pt x="429399" y="1487474"/>
                </a:lnTo>
                <a:lnTo>
                  <a:pt x="1288199" y="1487474"/>
                </a:lnTo>
                <a:lnTo>
                  <a:pt x="1717598" y="743737"/>
                </a:lnTo>
                <a:lnTo>
                  <a:pt x="1288199" y="0"/>
                </a:lnTo>
                <a:close/>
              </a:path>
            </a:pathLst>
          </a:custGeom>
          <a:solidFill>
            <a:srgbClr val="FFFFFF"/>
          </a:solidFill>
        </p:spPr>
        <p:txBody>
          <a:bodyPr wrap="square" lIns="0" tIns="0" rIns="0" bIns="0" rtlCol="0">
            <a:noAutofit/>
          </a:bodyPr>
          <a:lstStyle/>
          <a:p>
            <a:endParaRPr sz="1888"/>
          </a:p>
        </p:txBody>
      </p:sp>
      <p:sp>
        <p:nvSpPr>
          <p:cNvPr id="14" name="object 9"/>
          <p:cNvSpPr/>
          <p:nvPr/>
        </p:nvSpPr>
        <p:spPr>
          <a:xfrm>
            <a:off x="3180870" y="1882834"/>
            <a:ext cx="2235951" cy="968446"/>
          </a:xfrm>
          <a:custGeom>
            <a:avLst/>
            <a:gdLst/>
            <a:ahLst/>
            <a:cxnLst/>
            <a:rect l="l" t="t" r="r" b="b"/>
            <a:pathLst>
              <a:path w="2131695" h="923289">
                <a:moveTo>
                  <a:pt x="2131529" y="922985"/>
                </a:moveTo>
                <a:lnTo>
                  <a:pt x="1598650" y="0"/>
                </a:lnTo>
                <a:lnTo>
                  <a:pt x="532879" y="0"/>
                </a:lnTo>
                <a:lnTo>
                  <a:pt x="0" y="922985"/>
                </a:lnTo>
              </a:path>
            </a:pathLst>
          </a:custGeom>
          <a:ln w="3175">
            <a:solidFill>
              <a:srgbClr val="316D91"/>
            </a:solidFill>
          </a:ln>
        </p:spPr>
        <p:txBody>
          <a:bodyPr wrap="square" lIns="0" tIns="0" rIns="0" bIns="0" rtlCol="0">
            <a:noAutofit/>
          </a:bodyPr>
          <a:lstStyle/>
          <a:p>
            <a:endParaRPr sz="1888"/>
          </a:p>
        </p:txBody>
      </p:sp>
      <p:sp>
        <p:nvSpPr>
          <p:cNvPr id="15" name="object 10"/>
          <p:cNvSpPr/>
          <p:nvPr/>
        </p:nvSpPr>
        <p:spPr>
          <a:xfrm>
            <a:off x="7720758" y="1882834"/>
            <a:ext cx="2235951" cy="968446"/>
          </a:xfrm>
          <a:custGeom>
            <a:avLst/>
            <a:gdLst/>
            <a:ahLst/>
            <a:cxnLst/>
            <a:rect l="l" t="t" r="r" b="b"/>
            <a:pathLst>
              <a:path w="2131695" h="923289">
                <a:moveTo>
                  <a:pt x="2131529" y="922985"/>
                </a:moveTo>
                <a:lnTo>
                  <a:pt x="1598650" y="0"/>
                </a:lnTo>
                <a:lnTo>
                  <a:pt x="532879" y="0"/>
                </a:lnTo>
                <a:lnTo>
                  <a:pt x="0" y="922985"/>
                </a:lnTo>
              </a:path>
            </a:pathLst>
          </a:custGeom>
          <a:ln w="3175">
            <a:solidFill>
              <a:srgbClr val="316D91"/>
            </a:solidFill>
          </a:ln>
        </p:spPr>
        <p:txBody>
          <a:bodyPr wrap="square" lIns="0" tIns="0" rIns="0" bIns="0" rtlCol="0">
            <a:noAutofit/>
          </a:bodyPr>
          <a:lstStyle/>
          <a:p>
            <a:endParaRPr sz="1888"/>
          </a:p>
        </p:txBody>
      </p:sp>
      <p:sp>
        <p:nvSpPr>
          <p:cNvPr id="16" name="object 11"/>
          <p:cNvSpPr/>
          <p:nvPr/>
        </p:nvSpPr>
        <p:spPr>
          <a:xfrm>
            <a:off x="4448124" y="2960403"/>
            <a:ext cx="1953543" cy="1691783"/>
          </a:xfrm>
          <a:custGeom>
            <a:avLst/>
            <a:gdLst/>
            <a:ahLst/>
            <a:cxnLst/>
            <a:rect l="l" t="t" r="r" b="b"/>
            <a:pathLst>
              <a:path w="1862454" h="1612900">
                <a:moveTo>
                  <a:pt x="1396631" y="0"/>
                </a:moveTo>
                <a:lnTo>
                  <a:pt x="465543" y="0"/>
                </a:lnTo>
                <a:lnTo>
                  <a:pt x="0" y="806348"/>
                </a:lnTo>
                <a:lnTo>
                  <a:pt x="465543" y="1612684"/>
                </a:lnTo>
                <a:lnTo>
                  <a:pt x="1396631" y="1612684"/>
                </a:lnTo>
                <a:lnTo>
                  <a:pt x="1862175" y="806348"/>
                </a:lnTo>
                <a:lnTo>
                  <a:pt x="1396631" y="0"/>
                </a:lnTo>
                <a:close/>
              </a:path>
            </a:pathLst>
          </a:custGeom>
          <a:solidFill>
            <a:srgbClr val="C26228"/>
          </a:solidFill>
        </p:spPr>
        <p:txBody>
          <a:bodyPr wrap="square" lIns="0" tIns="0" rIns="0" bIns="0" rtlCol="0">
            <a:noAutofit/>
          </a:bodyPr>
          <a:lstStyle/>
          <a:p>
            <a:endParaRPr sz="1888"/>
          </a:p>
        </p:txBody>
      </p:sp>
      <p:sp>
        <p:nvSpPr>
          <p:cNvPr id="17" name="object 12"/>
          <p:cNvSpPr/>
          <p:nvPr/>
        </p:nvSpPr>
        <p:spPr>
          <a:xfrm>
            <a:off x="4523946" y="3026073"/>
            <a:ext cx="1801682" cy="1560570"/>
          </a:xfrm>
          <a:custGeom>
            <a:avLst/>
            <a:gdLst/>
            <a:ahLst/>
            <a:cxnLst/>
            <a:rect l="l" t="t" r="r" b="b"/>
            <a:pathLst>
              <a:path w="1717675" h="1487804">
                <a:moveTo>
                  <a:pt x="1288199" y="0"/>
                </a:moveTo>
                <a:lnTo>
                  <a:pt x="429399" y="0"/>
                </a:lnTo>
                <a:lnTo>
                  <a:pt x="0" y="743737"/>
                </a:lnTo>
                <a:lnTo>
                  <a:pt x="429399" y="1487474"/>
                </a:lnTo>
                <a:lnTo>
                  <a:pt x="1288199" y="1487474"/>
                </a:lnTo>
                <a:lnTo>
                  <a:pt x="1717598" y="743737"/>
                </a:lnTo>
                <a:lnTo>
                  <a:pt x="1288199" y="0"/>
                </a:lnTo>
                <a:close/>
              </a:path>
            </a:pathLst>
          </a:custGeom>
          <a:solidFill>
            <a:srgbClr val="FFFFFF"/>
          </a:solidFill>
        </p:spPr>
        <p:txBody>
          <a:bodyPr wrap="square" lIns="0" tIns="0" rIns="0" bIns="0" rtlCol="0">
            <a:noAutofit/>
          </a:bodyPr>
          <a:lstStyle/>
          <a:p>
            <a:endParaRPr sz="1888"/>
          </a:p>
        </p:txBody>
      </p:sp>
      <p:sp>
        <p:nvSpPr>
          <p:cNvPr id="18" name="object 13"/>
          <p:cNvSpPr txBox="1"/>
          <p:nvPr/>
        </p:nvSpPr>
        <p:spPr>
          <a:xfrm>
            <a:off x="2885025" y="3172998"/>
            <a:ext cx="522854" cy="283169"/>
          </a:xfrm>
          <a:prstGeom prst="rect">
            <a:avLst/>
          </a:prstGeom>
        </p:spPr>
        <p:txBody>
          <a:bodyPr vert="horz" wrap="square" lIns="0" tIns="16651" rIns="0" bIns="0" rtlCol="0">
            <a:noAutofit/>
          </a:bodyPr>
          <a:lstStyle/>
          <a:p>
            <a:pPr marL="13321">
              <a:spcBef>
                <a:spcPts val="131"/>
              </a:spcBef>
            </a:pPr>
            <a:r>
              <a:rPr sz="1731" b="1" spc="5">
                <a:solidFill>
                  <a:srgbClr val="316D91"/>
                </a:solidFill>
                <a:latin typeface="Helvetica"/>
                <a:cs typeface="Helvetica"/>
              </a:rPr>
              <a:t>$2B*</a:t>
            </a:r>
            <a:endParaRPr sz="1731">
              <a:latin typeface="Helvetica"/>
              <a:cs typeface="Helvetica"/>
            </a:endParaRPr>
          </a:p>
        </p:txBody>
      </p:sp>
      <p:sp>
        <p:nvSpPr>
          <p:cNvPr id="19" name="object 14"/>
          <p:cNvSpPr/>
          <p:nvPr/>
        </p:nvSpPr>
        <p:spPr>
          <a:xfrm>
            <a:off x="2679253" y="3493958"/>
            <a:ext cx="934477" cy="0"/>
          </a:xfrm>
          <a:custGeom>
            <a:avLst/>
            <a:gdLst/>
            <a:ahLst/>
            <a:cxnLst/>
            <a:rect l="l" t="t" r="r" b="b"/>
            <a:pathLst>
              <a:path w="890904">
                <a:moveTo>
                  <a:pt x="0" y="0"/>
                </a:moveTo>
                <a:lnTo>
                  <a:pt x="890879" y="0"/>
                </a:lnTo>
              </a:path>
            </a:pathLst>
          </a:custGeom>
          <a:ln w="12700">
            <a:solidFill>
              <a:srgbClr val="316D91"/>
            </a:solidFill>
          </a:ln>
        </p:spPr>
        <p:txBody>
          <a:bodyPr wrap="square" lIns="0" tIns="0" rIns="0" bIns="0" rtlCol="0">
            <a:noAutofit/>
          </a:bodyPr>
          <a:lstStyle/>
          <a:p>
            <a:endParaRPr sz="1888"/>
          </a:p>
        </p:txBody>
      </p:sp>
      <p:sp>
        <p:nvSpPr>
          <p:cNvPr id="20" name="object 15"/>
          <p:cNvSpPr txBox="1"/>
          <p:nvPr/>
        </p:nvSpPr>
        <p:spPr>
          <a:xfrm>
            <a:off x="4957524" y="3172998"/>
            <a:ext cx="934477" cy="283169"/>
          </a:xfrm>
          <a:prstGeom prst="rect">
            <a:avLst/>
          </a:prstGeom>
        </p:spPr>
        <p:txBody>
          <a:bodyPr vert="horz" wrap="square" lIns="0" tIns="16651" rIns="0" bIns="0" rtlCol="0">
            <a:noAutofit/>
          </a:bodyPr>
          <a:lstStyle/>
          <a:p>
            <a:pPr marL="13321" algn="ctr">
              <a:spcBef>
                <a:spcPts val="131"/>
              </a:spcBef>
            </a:pPr>
            <a:r>
              <a:rPr sz="1731" b="1" spc="5" dirty="0">
                <a:solidFill>
                  <a:srgbClr val="C26228"/>
                </a:solidFill>
                <a:latin typeface="Helvetica"/>
                <a:cs typeface="Helvetica"/>
              </a:rPr>
              <a:t>$</a:t>
            </a:r>
            <a:r>
              <a:rPr lang="en-US" sz="1731" b="1" spc="5" dirty="0">
                <a:solidFill>
                  <a:srgbClr val="C26228"/>
                </a:solidFill>
                <a:latin typeface="Helvetica"/>
                <a:cs typeface="Helvetica"/>
              </a:rPr>
              <a:t>694M</a:t>
            </a:r>
            <a:endParaRPr sz="1731" dirty="0">
              <a:latin typeface="Helvetica"/>
              <a:cs typeface="Helvetica"/>
            </a:endParaRPr>
          </a:p>
        </p:txBody>
      </p:sp>
      <p:sp>
        <p:nvSpPr>
          <p:cNvPr id="21" name="object 16"/>
          <p:cNvSpPr/>
          <p:nvPr/>
        </p:nvSpPr>
        <p:spPr>
          <a:xfrm>
            <a:off x="4957524" y="3493958"/>
            <a:ext cx="934477" cy="0"/>
          </a:xfrm>
          <a:custGeom>
            <a:avLst/>
            <a:gdLst/>
            <a:ahLst/>
            <a:cxnLst/>
            <a:rect l="l" t="t" r="r" b="b"/>
            <a:pathLst>
              <a:path w="890904">
                <a:moveTo>
                  <a:pt x="0" y="0"/>
                </a:moveTo>
                <a:lnTo>
                  <a:pt x="890879" y="0"/>
                </a:lnTo>
              </a:path>
            </a:pathLst>
          </a:custGeom>
          <a:ln w="12700">
            <a:solidFill>
              <a:srgbClr val="C26228"/>
            </a:solidFill>
          </a:ln>
        </p:spPr>
        <p:txBody>
          <a:bodyPr wrap="square" lIns="0" tIns="0" rIns="0" bIns="0" rtlCol="0">
            <a:noAutofit/>
          </a:bodyPr>
          <a:lstStyle/>
          <a:p>
            <a:endParaRPr sz="1888"/>
          </a:p>
        </p:txBody>
      </p:sp>
      <p:sp>
        <p:nvSpPr>
          <p:cNvPr id="22" name="object 17"/>
          <p:cNvSpPr/>
          <p:nvPr/>
        </p:nvSpPr>
        <p:spPr>
          <a:xfrm>
            <a:off x="6708596" y="2960403"/>
            <a:ext cx="1953543" cy="1691783"/>
          </a:xfrm>
          <a:custGeom>
            <a:avLst/>
            <a:gdLst/>
            <a:ahLst/>
            <a:cxnLst/>
            <a:rect l="l" t="t" r="r" b="b"/>
            <a:pathLst>
              <a:path w="1862454" h="1612900">
                <a:moveTo>
                  <a:pt x="1396631" y="0"/>
                </a:moveTo>
                <a:lnTo>
                  <a:pt x="465543" y="0"/>
                </a:lnTo>
                <a:lnTo>
                  <a:pt x="0" y="806348"/>
                </a:lnTo>
                <a:lnTo>
                  <a:pt x="465543" y="1612684"/>
                </a:lnTo>
                <a:lnTo>
                  <a:pt x="1396631" y="1612684"/>
                </a:lnTo>
                <a:lnTo>
                  <a:pt x="1862175" y="806348"/>
                </a:lnTo>
                <a:lnTo>
                  <a:pt x="1396631" y="0"/>
                </a:lnTo>
                <a:close/>
              </a:path>
            </a:pathLst>
          </a:custGeom>
          <a:solidFill>
            <a:srgbClr val="316D91"/>
          </a:solidFill>
        </p:spPr>
        <p:txBody>
          <a:bodyPr wrap="square" lIns="0" tIns="0" rIns="0" bIns="0" rtlCol="0">
            <a:noAutofit/>
          </a:bodyPr>
          <a:lstStyle/>
          <a:p>
            <a:endParaRPr sz="1888"/>
          </a:p>
        </p:txBody>
      </p:sp>
      <p:sp>
        <p:nvSpPr>
          <p:cNvPr id="23" name="object 18"/>
          <p:cNvSpPr/>
          <p:nvPr/>
        </p:nvSpPr>
        <p:spPr>
          <a:xfrm>
            <a:off x="6784412" y="3026073"/>
            <a:ext cx="1801682" cy="1560570"/>
          </a:xfrm>
          <a:custGeom>
            <a:avLst/>
            <a:gdLst/>
            <a:ahLst/>
            <a:cxnLst/>
            <a:rect l="l" t="t" r="r" b="b"/>
            <a:pathLst>
              <a:path w="1717675" h="1487804">
                <a:moveTo>
                  <a:pt x="1288199" y="0"/>
                </a:moveTo>
                <a:lnTo>
                  <a:pt x="429412" y="0"/>
                </a:lnTo>
                <a:lnTo>
                  <a:pt x="0" y="743737"/>
                </a:lnTo>
                <a:lnTo>
                  <a:pt x="429412" y="1487474"/>
                </a:lnTo>
                <a:lnTo>
                  <a:pt x="1288199" y="1487474"/>
                </a:lnTo>
                <a:lnTo>
                  <a:pt x="1717611" y="743737"/>
                </a:lnTo>
                <a:lnTo>
                  <a:pt x="1288199" y="0"/>
                </a:lnTo>
                <a:close/>
              </a:path>
            </a:pathLst>
          </a:custGeom>
          <a:solidFill>
            <a:srgbClr val="FFFFFF"/>
          </a:solidFill>
        </p:spPr>
        <p:txBody>
          <a:bodyPr wrap="square" lIns="0" tIns="0" rIns="0" bIns="0" rtlCol="0">
            <a:noAutofit/>
          </a:bodyPr>
          <a:lstStyle/>
          <a:p>
            <a:endParaRPr sz="1888"/>
          </a:p>
        </p:txBody>
      </p:sp>
      <p:sp>
        <p:nvSpPr>
          <p:cNvPr id="24" name="object 19"/>
          <p:cNvSpPr/>
          <p:nvPr/>
        </p:nvSpPr>
        <p:spPr>
          <a:xfrm>
            <a:off x="8986860" y="2960403"/>
            <a:ext cx="1953543" cy="1691783"/>
          </a:xfrm>
          <a:custGeom>
            <a:avLst/>
            <a:gdLst/>
            <a:ahLst/>
            <a:cxnLst/>
            <a:rect l="l" t="t" r="r" b="b"/>
            <a:pathLst>
              <a:path w="1862454" h="1612900">
                <a:moveTo>
                  <a:pt x="1396631" y="0"/>
                </a:moveTo>
                <a:lnTo>
                  <a:pt x="465556" y="0"/>
                </a:lnTo>
                <a:lnTo>
                  <a:pt x="0" y="806348"/>
                </a:lnTo>
                <a:lnTo>
                  <a:pt x="465556" y="1612684"/>
                </a:lnTo>
                <a:lnTo>
                  <a:pt x="1396631" y="1612684"/>
                </a:lnTo>
                <a:lnTo>
                  <a:pt x="1862175" y="806348"/>
                </a:lnTo>
                <a:lnTo>
                  <a:pt x="1396631" y="0"/>
                </a:lnTo>
                <a:close/>
              </a:path>
            </a:pathLst>
          </a:custGeom>
          <a:solidFill>
            <a:srgbClr val="C26228"/>
          </a:solidFill>
        </p:spPr>
        <p:txBody>
          <a:bodyPr wrap="square" lIns="0" tIns="0" rIns="0" bIns="0" rtlCol="0">
            <a:noAutofit/>
          </a:bodyPr>
          <a:lstStyle/>
          <a:p>
            <a:endParaRPr sz="1888"/>
          </a:p>
        </p:txBody>
      </p:sp>
      <p:sp>
        <p:nvSpPr>
          <p:cNvPr id="25" name="object 20"/>
          <p:cNvSpPr/>
          <p:nvPr/>
        </p:nvSpPr>
        <p:spPr>
          <a:xfrm>
            <a:off x="9062689" y="3026073"/>
            <a:ext cx="1801682" cy="1560570"/>
          </a:xfrm>
          <a:custGeom>
            <a:avLst/>
            <a:gdLst/>
            <a:ahLst/>
            <a:cxnLst/>
            <a:rect l="l" t="t" r="r" b="b"/>
            <a:pathLst>
              <a:path w="1717675" h="1487804">
                <a:moveTo>
                  <a:pt x="1288199" y="0"/>
                </a:moveTo>
                <a:lnTo>
                  <a:pt x="429399" y="0"/>
                </a:lnTo>
                <a:lnTo>
                  <a:pt x="0" y="743737"/>
                </a:lnTo>
                <a:lnTo>
                  <a:pt x="429399" y="1487474"/>
                </a:lnTo>
                <a:lnTo>
                  <a:pt x="1288199" y="1487474"/>
                </a:lnTo>
                <a:lnTo>
                  <a:pt x="1717598" y="743737"/>
                </a:lnTo>
                <a:lnTo>
                  <a:pt x="1288199" y="0"/>
                </a:lnTo>
                <a:close/>
              </a:path>
            </a:pathLst>
          </a:custGeom>
          <a:solidFill>
            <a:srgbClr val="FFFFFF"/>
          </a:solidFill>
        </p:spPr>
        <p:txBody>
          <a:bodyPr wrap="square" lIns="0" tIns="0" rIns="0" bIns="0" rtlCol="0">
            <a:noAutofit/>
          </a:bodyPr>
          <a:lstStyle/>
          <a:p>
            <a:endParaRPr sz="1888"/>
          </a:p>
        </p:txBody>
      </p:sp>
      <p:sp>
        <p:nvSpPr>
          <p:cNvPr id="26" name="object 21"/>
          <p:cNvSpPr txBox="1"/>
          <p:nvPr/>
        </p:nvSpPr>
        <p:spPr>
          <a:xfrm>
            <a:off x="7287227" y="3172998"/>
            <a:ext cx="795937" cy="283169"/>
          </a:xfrm>
          <a:prstGeom prst="rect">
            <a:avLst/>
          </a:prstGeom>
        </p:spPr>
        <p:txBody>
          <a:bodyPr vert="horz" wrap="square" lIns="0" tIns="16651" rIns="0" bIns="0" rtlCol="0">
            <a:noAutofit/>
          </a:bodyPr>
          <a:lstStyle/>
          <a:p>
            <a:pPr marL="13321">
              <a:spcBef>
                <a:spcPts val="131"/>
              </a:spcBef>
            </a:pPr>
            <a:r>
              <a:rPr sz="1731" b="1" spc="5">
                <a:solidFill>
                  <a:srgbClr val="316D91"/>
                </a:solidFill>
                <a:latin typeface="Helvetica"/>
                <a:cs typeface="Helvetica"/>
              </a:rPr>
              <a:t>$300M*</a:t>
            </a:r>
            <a:endParaRPr sz="1731">
              <a:latin typeface="Helvetica"/>
              <a:cs typeface="Helvetica"/>
            </a:endParaRPr>
          </a:p>
        </p:txBody>
      </p:sp>
      <p:sp>
        <p:nvSpPr>
          <p:cNvPr id="27" name="object 22"/>
          <p:cNvSpPr/>
          <p:nvPr/>
        </p:nvSpPr>
        <p:spPr>
          <a:xfrm>
            <a:off x="7217991" y="3493958"/>
            <a:ext cx="934477" cy="0"/>
          </a:xfrm>
          <a:custGeom>
            <a:avLst/>
            <a:gdLst/>
            <a:ahLst/>
            <a:cxnLst/>
            <a:rect l="l" t="t" r="r" b="b"/>
            <a:pathLst>
              <a:path w="890904">
                <a:moveTo>
                  <a:pt x="0" y="0"/>
                </a:moveTo>
                <a:lnTo>
                  <a:pt x="890879" y="0"/>
                </a:lnTo>
              </a:path>
            </a:pathLst>
          </a:custGeom>
          <a:ln w="12700">
            <a:solidFill>
              <a:srgbClr val="316D91"/>
            </a:solidFill>
          </a:ln>
        </p:spPr>
        <p:txBody>
          <a:bodyPr wrap="square" lIns="0" tIns="0" rIns="0" bIns="0" rtlCol="0">
            <a:noAutofit/>
          </a:bodyPr>
          <a:lstStyle/>
          <a:p>
            <a:endParaRPr sz="1888"/>
          </a:p>
        </p:txBody>
      </p:sp>
      <p:sp>
        <p:nvSpPr>
          <p:cNvPr id="28" name="object 23"/>
          <p:cNvSpPr txBox="1"/>
          <p:nvPr/>
        </p:nvSpPr>
        <p:spPr>
          <a:xfrm>
            <a:off x="9659298" y="3183396"/>
            <a:ext cx="795937" cy="283169"/>
          </a:xfrm>
          <a:prstGeom prst="rect">
            <a:avLst/>
          </a:prstGeom>
        </p:spPr>
        <p:txBody>
          <a:bodyPr vert="horz" wrap="square" lIns="0" tIns="16651" rIns="0" bIns="0" rtlCol="0">
            <a:noAutofit/>
          </a:bodyPr>
          <a:lstStyle/>
          <a:p>
            <a:pPr marL="13321">
              <a:spcBef>
                <a:spcPts val="131"/>
              </a:spcBef>
            </a:pPr>
            <a:r>
              <a:rPr sz="1731" b="1" spc="5" dirty="0">
                <a:solidFill>
                  <a:srgbClr val="C26228"/>
                </a:solidFill>
                <a:latin typeface="Helvetica"/>
                <a:cs typeface="Helvetica"/>
              </a:rPr>
              <a:t>$</a:t>
            </a:r>
            <a:r>
              <a:rPr lang="en-US" sz="1731" b="1" spc="5" dirty="0">
                <a:solidFill>
                  <a:srgbClr val="C26228"/>
                </a:solidFill>
                <a:latin typeface="Helvetica"/>
                <a:cs typeface="Helvetica"/>
              </a:rPr>
              <a:t>69</a:t>
            </a:r>
            <a:r>
              <a:rPr sz="1731" b="1" spc="5" dirty="0">
                <a:solidFill>
                  <a:srgbClr val="C26228"/>
                </a:solidFill>
                <a:latin typeface="Helvetica"/>
                <a:cs typeface="Helvetica"/>
              </a:rPr>
              <a:t>M*</a:t>
            </a:r>
            <a:endParaRPr sz="1731" dirty="0">
              <a:latin typeface="Helvetica"/>
              <a:cs typeface="Helvetica"/>
            </a:endParaRPr>
          </a:p>
        </p:txBody>
      </p:sp>
      <p:sp>
        <p:nvSpPr>
          <p:cNvPr id="29" name="object 24"/>
          <p:cNvSpPr/>
          <p:nvPr/>
        </p:nvSpPr>
        <p:spPr>
          <a:xfrm>
            <a:off x="9496266" y="3493958"/>
            <a:ext cx="934477" cy="0"/>
          </a:xfrm>
          <a:custGeom>
            <a:avLst/>
            <a:gdLst/>
            <a:ahLst/>
            <a:cxnLst/>
            <a:rect l="l" t="t" r="r" b="b"/>
            <a:pathLst>
              <a:path w="890904">
                <a:moveTo>
                  <a:pt x="0" y="0"/>
                </a:moveTo>
                <a:lnTo>
                  <a:pt x="890866" y="0"/>
                </a:lnTo>
              </a:path>
            </a:pathLst>
          </a:custGeom>
          <a:ln w="12700">
            <a:solidFill>
              <a:srgbClr val="C26228"/>
            </a:solidFill>
          </a:ln>
        </p:spPr>
        <p:txBody>
          <a:bodyPr wrap="square" lIns="0" tIns="0" rIns="0" bIns="0" rtlCol="0">
            <a:noAutofit/>
          </a:bodyPr>
          <a:lstStyle/>
          <a:p>
            <a:endParaRPr sz="1888"/>
          </a:p>
        </p:txBody>
      </p:sp>
      <p:sp>
        <p:nvSpPr>
          <p:cNvPr id="30" name="object 25"/>
          <p:cNvSpPr txBox="1"/>
          <p:nvPr/>
        </p:nvSpPr>
        <p:spPr>
          <a:xfrm>
            <a:off x="2521356" y="3596344"/>
            <a:ext cx="1250854" cy="336360"/>
          </a:xfrm>
          <a:prstGeom prst="rect">
            <a:avLst/>
          </a:prstGeom>
        </p:spPr>
        <p:txBody>
          <a:bodyPr vert="horz" wrap="square" lIns="0" tIns="13321" rIns="0" bIns="0" rtlCol="0">
            <a:noAutofit/>
          </a:bodyPr>
          <a:lstStyle/>
          <a:p>
            <a:pPr marL="13321" marR="5328" indent="26642">
              <a:spcBef>
                <a:spcPts val="105"/>
              </a:spcBef>
            </a:pPr>
            <a:r>
              <a:rPr sz="1049" spc="-5">
                <a:solidFill>
                  <a:srgbClr val="316D91"/>
                </a:solidFill>
                <a:latin typeface="Helvetica"/>
                <a:cs typeface="Helvetica"/>
              </a:rPr>
              <a:t>CITY FACILITIES </a:t>
            </a:r>
            <a:r>
              <a:rPr sz="1049">
                <a:solidFill>
                  <a:srgbClr val="316D91"/>
                </a:solidFill>
                <a:latin typeface="Helvetica"/>
                <a:cs typeface="Helvetica"/>
              </a:rPr>
              <a:t>&amp;  INFRASTRUCTURE</a:t>
            </a:r>
            <a:endParaRPr sz="1049">
              <a:latin typeface="Helvetica"/>
              <a:cs typeface="Helvetica"/>
            </a:endParaRPr>
          </a:p>
        </p:txBody>
      </p:sp>
      <p:sp>
        <p:nvSpPr>
          <p:cNvPr id="31" name="object 26"/>
          <p:cNvSpPr txBox="1"/>
          <p:nvPr/>
        </p:nvSpPr>
        <p:spPr>
          <a:xfrm>
            <a:off x="5070260" y="3596344"/>
            <a:ext cx="709350" cy="336360"/>
          </a:xfrm>
          <a:prstGeom prst="rect">
            <a:avLst/>
          </a:prstGeom>
        </p:spPr>
        <p:txBody>
          <a:bodyPr vert="horz" wrap="square" lIns="0" tIns="13321" rIns="0" bIns="0" rtlCol="0">
            <a:noAutofit/>
          </a:bodyPr>
          <a:lstStyle/>
          <a:p>
            <a:pPr marL="13321" marR="5328" indent="67936">
              <a:spcBef>
                <a:spcPts val="105"/>
              </a:spcBef>
            </a:pPr>
            <a:r>
              <a:rPr sz="1049">
                <a:solidFill>
                  <a:srgbClr val="C26228"/>
                </a:solidFill>
                <a:latin typeface="Helvetica"/>
                <a:cs typeface="Helvetica"/>
              </a:rPr>
              <a:t>BUILD IT  FO</a:t>
            </a:r>
            <a:r>
              <a:rPr sz="1049" spc="-21">
                <a:solidFill>
                  <a:srgbClr val="C26228"/>
                </a:solidFill>
                <a:latin typeface="Helvetica"/>
                <a:cs typeface="Helvetica"/>
              </a:rPr>
              <a:t>R</a:t>
            </a:r>
            <a:r>
              <a:rPr sz="1049" spc="-42">
                <a:solidFill>
                  <a:srgbClr val="C26228"/>
                </a:solidFill>
                <a:latin typeface="Helvetica"/>
                <a:cs typeface="Helvetica"/>
              </a:rPr>
              <a:t>W</a:t>
            </a:r>
            <a:r>
              <a:rPr sz="1049">
                <a:solidFill>
                  <a:srgbClr val="C26228"/>
                </a:solidFill>
                <a:latin typeface="Helvetica"/>
                <a:cs typeface="Helvetica"/>
              </a:rPr>
              <a:t>ARD</a:t>
            </a:r>
            <a:endParaRPr sz="1049">
              <a:latin typeface="Helvetica"/>
              <a:cs typeface="Helvetica"/>
            </a:endParaRPr>
          </a:p>
        </p:txBody>
      </p:sp>
      <p:sp>
        <p:nvSpPr>
          <p:cNvPr id="32" name="object 27"/>
          <p:cNvSpPr txBox="1"/>
          <p:nvPr/>
        </p:nvSpPr>
        <p:spPr>
          <a:xfrm>
            <a:off x="7275018" y="3596344"/>
            <a:ext cx="820581" cy="336360"/>
          </a:xfrm>
          <a:prstGeom prst="rect">
            <a:avLst/>
          </a:prstGeom>
        </p:spPr>
        <p:txBody>
          <a:bodyPr vert="horz" wrap="square" lIns="0" tIns="13321" rIns="0" bIns="0" rtlCol="0">
            <a:noAutofit/>
          </a:bodyPr>
          <a:lstStyle/>
          <a:p>
            <a:pPr marL="53950" marR="5328" indent="-41295">
              <a:spcBef>
                <a:spcPts val="105"/>
              </a:spcBef>
            </a:pPr>
            <a:r>
              <a:rPr sz="1049" spc="-5">
                <a:solidFill>
                  <a:srgbClr val="316D91"/>
                </a:solidFill>
                <a:latin typeface="Helvetica"/>
                <a:cs typeface="Helvetica"/>
              </a:rPr>
              <a:t>RESILIENCE  </a:t>
            </a:r>
            <a:r>
              <a:rPr sz="1049">
                <a:solidFill>
                  <a:srgbClr val="316D91"/>
                </a:solidFill>
                <a:latin typeface="Helvetica"/>
                <a:cs typeface="Helvetica"/>
              </a:rPr>
              <a:t>PROJECTS</a:t>
            </a:r>
            <a:endParaRPr sz="1049">
              <a:latin typeface="Helvetica"/>
              <a:cs typeface="Helvetica"/>
            </a:endParaRPr>
          </a:p>
        </p:txBody>
      </p:sp>
      <p:sp>
        <p:nvSpPr>
          <p:cNvPr id="33" name="object 28"/>
          <p:cNvSpPr txBox="1"/>
          <p:nvPr/>
        </p:nvSpPr>
        <p:spPr>
          <a:xfrm>
            <a:off x="9393941" y="3596344"/>
            <a:ext cx="1138956" cy="336360"/>
          </a:xfrm>
          <a:prstGeom prst="rect">
            <a:avLst/>
          </a:prstGeom>
        </p:spPr>
        <p:txBody>
          <a:bodyPr vert="horz" wrap="square" lIns="0" tIns="13321" rIns="0" bIns="0" rtlCol="0">
            <a:noAutofit/>
          </a:bodyPr>
          <a:lstStyle/>
          <a:p>
            <a:pPr marL="220463" marR="5328" indent="-207808">
              <a:spcBef>
                <a:spcPts val="105"/>
              </a:spcBef>
            </a:pPr>
            <a:r>
              <a:rPr sz="1049" spc="-5">
                <a:solidFill>
                  <a:srgbClr val="C26228"/>
                </a:solidFill>
                <a:latin typeface="Helvetica"/>
                <a:cs typeface="Helvetica"/>
              </a:rPr>
              <a:t>NEIGHBORHOOD  DRAINAGE</a:t>
            </a:r>
            <a:endParaRPr sz="1049">
              <a:latin typeface="Helvetica"/>
              <a:cs typeface="Helvetica"/>
            </a:endParaRPr>
          </a:p>
        </p:txBody>
      </p:sp>
      <p:sp>
        <p:nvSpPr>
          <p:cNvPr id="34" name="object 29"/>
          <p:cNvSpPr txBox="1"/>
          <p:nvPr/>
        </p:nvSpPr>
        <p:spPr>
          <a:xfrm>
            <a:off x="2497087" y="4911744"/>
            <a:ext cx="1299476" cy="465914"/>
          </a:xfrm>
          <a:prstGeom prst="rect">
            <a:avLst/>
          </a:prstGeom>
        </p:spPr>
        <p:txBody>
          <a:bodyPr vert="horz" wrap="square" lIns="0" tIns="13987" rIns="0" bIns="0" rtlCol="0">
            <a:noAutofit/>
          </a:bodyPr>
          <a:lstStyle/>
          <a:p>
            <a:pPr marL="52618" marR="5328" indent="-39963">
              <a:spcBef>
                <a:spcPts val="110"/>
              </a:spcBef>
            </a:pPr>
            <a:r>
              <a:rPr sz="1468" b="1" dirty="0">
                <a:solidFill>
                  <a:srgbClr val="316D91"/>
                </a:solidFill>
                <a:latin typeface="Helvetica"/>
                <a:cs typeface="Helvetica"/>
              </a:rPr>
              <a:t>FEMA</a:t>
            </a:r>
            <a:r>
              <a:rPr sz="1468" b="1" spc="-120" dirty="0">
                <a:solidFill>
                  <a:srgbClr val="316D91"/>
                </a:solidFill>
                <a:latin typeface="Helvetica"/>
                <a:cs typeface="Helvetica"/>
              </a:rPr>
              <a:t> </a:t>
            </a:r>
            <a:r>
              <a:rPr sz="1468" b="1" dirty="0">
                <a:solidFill>
                  <a:srgbClr val="316D91"/>
                </a:solidFill>
                <a:latin typeface="Helvetica"/>
                <a:cs typeface="Helvetica"/>
              </a:rPr>
              <a:t>PUBLIC  </a:t>
            </a:r>
            <a:r>
              <a:rPr sz="1468" b="1" spc="-16" dirty="0">
                <a:solidFill>
                  <a:srgbClr val="316D91"/>
                </a:solidFill>
                <a:latin typeface="Helvetica"/>
                <a:cs typeface="Helvetica"/>
              </a:rPr>
              <a:t>ASSISTANCE</a:t>
            </a:r>
            <a:endParaRPr lang="en-US" sz="1468" b="1" spc="-16" dirty="0">
              <a:solidFill>
                <a:srgbClr val="316D91"/>
              </a:solidFill>
              <a:latin typeface="Helvetica"/>
              <a:cs typeface="Helvetica"/>
            </a:endParaRPr>
          </a:p>
          <a:p>
            <a:pPr marL="52618" marR="5328" indent="-39963">
              <a:spcBef>
                <a:spcPts val="110"/>
              </a:spcBef>
            </a:pPr>
            <a:r>
              <a:rPr lang="en-US" sz="1468" b="1" spc="-16" dirty="0">
                <a:solidFill>
                  <a:srgbClr val="316D91"/>
                </a:solidFill>
                <a:latin typeface="Helvetica"/>
                <a:cs typeface="Helvetica"/>
              </a:rPr>
              <a:t>*</a:t>
            </a:r>
            <a:r>
              <a:rPr lang="en-US" sz="1000" spc="-16" dirty="0">
                <a:solidFill>
                  <a:srgbClr val="316D91"/>
                </a:solidFill>
                <a:latin typeface="Helvetica"/>
                <a:cs typeface="Helvetica"/>
              </a:rPr>
              <a:t>pending</a:t>
            </a:r>
            <a:endParaRPr sz="1000" dirty="0">
              <a:latin typeface="Helvetica"/>
              <a:cs typeface="Helvetica"/>
            </a:endParaRPr>
          </a:p>
        </p:txBody>
      </p:sp>
      <p:sp>
        <p:nvSpPr>
          <p:cNvPr id="35" name="object 30"/>
          <p:cNvSpPr txBox="1"/>
          <p:nvPr/>
        </p:nvSpPr>
        <p:spPr>
          <a:xfrm>
            <a:off x="4448124" y="4911744"/>
            <a:ext cx="1953536" cy="465914"/>
          </a:xfrm>
          <a:prstGeom prst="rect">
            <a:avLst/>
          </a:prstGeom>
        </p:spPr>
        <p:txBody>
          <a:bodyPr vert="horz" wrap="square" lIns="0" tIns="13987" rIns="0" bIns="0" rtlCol="0">
            <a:noAutofit/>
          </a:bodyPr>
          <a:lstStyle/>
          <a:p>
            <a:pPr marL="12700" marR="5328" indent="-12700" algn="ctr">
              <a:spcBef>
                <a:spcPts val="110"/>
              </a:spcBef>
            </a:pPr>
            <a:r>
              <a:rPr sz="1468" b="1" spc="-5" dirty="0">
                <a:solidFill>
                  <a:srgbClr val="316D91"/>
                </a:solidFill>
                <a:latin typeface="Helvetica"/>
                <a:cs typeface="Helvetica"/>
              </a:rPr>
              <a:t>HUD  HOUSING</a:t>
            </a:r>
            <a:endParaRPr lang="en-US" sz="1468" b="1" spc="-5" dirty="0">
              <a:solidFill>
                <a:srgbClr val="316D91"/>
              </a:solidFill>
              <a:latin typeface="Helvetica"/>
              <a:cs typeface="Helvetica"/>
            </a:endParaRPr>
          </a:p>
          <a:p>
            <a:pPr marL="12700" marR="5328" indent="-12700" algn="ctr">
              <a:spcBef>
                <a:spcPts val="110"/>
              </a:spcBef>
            </a:pPr>
            <a:r>
              <a:rPr lang="en-US" sz="1468" b="1" spc="-5" dirty="0">
                <a:solidFill>
                  <a:srgbClr val="316D91"/>
                </a:solidFill>
                <a:latin typeface="Helvetica"/>
                <a:cs typeface="Helvetica"/>
              </a:rPr>
              <a:t>CDBG-DR17</a:t>
            </a:r>
            <a:endParaRPr sz="1468" dirty="0">
              <a:latin typeface="Helvetica"/>
              <a:cs typeface="Helvetica"/>
            </a:endParaRPr>
          </a:p>
        </p:txBody>
      </p:sp>
      <p:sp>
        <p:nvSpPr>
          <p:cNvPr id="36" name="object 31"/>
          <p:cNvSpPr txBox="1"/>
          <p:nvPr/>
        </p:nvSpPr>
        <p:spPr>
          <a:xfrm>
            <a:off x="7392696" y="4911744"/>
            <a:ext cx="588128" cy="465914"/>
          </a:xfrm>
          <a:prstGeom prst="rect">
            <a:avLst/>
          </a:prstGeom>
        </p:spPr>
        <p:txBody>
          <a:bodyPr vert="horz" wrap="square" lIns="0" tIns="13987" rIns="0" bIns="0" rtlCol="0">
            <a:noAutofit/>
          </a:bodyPr>
          <a:lstStyle/>
          <a:p>
            <a:pPr marL="13321" marR="5328" indent="17317">
              <a:spcBef>
                <a:spcPts val="110"/>
              </a:spcBef>
            </a:pPr>
            <a:r>
              <a:rPr sz="1468" b="1">
                <a:solidFill>
                  <a:srgbClr val="316D91"/>
                </a:solidFill>
                <a:latin typeface="Helvetica"/>
                <a:cs typeface="Helvetica"/>
              </a:rPr>
              <a:t>FEMA  </a:t>
            </a:r>
            <a:r>
              <a:rPr sz="1468" b="1" spc="-5">
                <a:solidFill>
                  <a:srgbClr val="316D91"/>
                </a:solidFill>
                <a:latin typeface="Helvetica"/>
                <a:cs typeface="Helvetica"/>
              </a:rPr>
              <a:t>HMGP</a:t>
            </a:r>
            <a:endParaRPr sz="1468">
              <a:latin typeface="Helvetica"/>
              <a:cs typeface="Helvetica"/>
            </a:endParaRPr>
          </a:p>
        </p:txBody>
      </p:sp>
      <p:sp>
        <p:nvSpPr>
          <p:cNvPr id="37" name="object 32"/>
          <p:cNvSpPr txBox="1"/>
          <p:nvPr/>
        </p:nvSpPr>
        <p:spPr>
          <a:xfrm>
            <a:off x="9086962" y="4911744"/>
            <a:ext cx="1753726" cy="465914"/>
          </a:xfrm>
          <a:prstGeom prst="rect">
            <a:avLst/>
          </a:prstGeom>
        </p:spPr>
        <p:txBody>
          <a:bodyPr vert="horz" wrap="square" lIns="0" tIns="13987" rIns="0" bIns="0" rtlCol="0">
            <a:noAutofit/>
          </a:bodyPr>
          <a:lstStyle/>
          <a:p>
            <a:pPr marL="13321" marR="5328" indent="660057">
              <a:spcBef>
                <a:spcPts val="110"/>
              </a:spcBef>
            </a:pPr>
            <a:r>
              <a:rPr sz="1468" b="1" spc="-5">
                <a:solidFill>
                  <a:srgbClr val="316D91"/>
                </a:solidFill>
                <a:latin typeface="Helvetica"/>
                <a:cs typeface="Helvetica"/>
              </a:rPr>
              <a:t>HUD  </a:t>
            </a:r>
            <a:r>
              <a:rPr sz="1468" b="1">
                <a:solidFill>
                  <a:srgbClr val="316D91"/>
                </a:solidFill>
                <a:latin typeface="Helvetica"/>
                <a:cs typeface="Helvetica"/>
              </a:rPr>
              <a:t>INFRASTRUCTURE</a:t>
            </a:r>
            <a:endParaRPr sz="1468">
              <a:latin typeface="Helvetica"/>
              <a:cs typeface="Helvetica"/>
            </a:endParaRPr>
          </a:p>
        </p:txBody>
      </p:sp>
      <p:sp>
        <p:nvSpPr>
          <p:cNvPr id="38" name="object 33"/>
          <p:cNvSpPr txBox="1"/>
          <p:nvPr/>
        </p:nvSpPr>
        <p:spPr>
          <a:xfrm>
            <a:off x="3765119" y="1640953"/>
            <a:ext cx="1070351" cy="240019"/>
          </a:xfrm>
          <a:prstGeom prst="rect">
            <a:avLst/>
          </a:prstGeom>
        </p:spPr>
        <p:txBody>
          <a:bodyPr vert="horz" wrap="square" lIns="0" tIns="13987" rIns="0" bIns="0" rtlCol="0">
            <a:noAutofit/>
          </a:bodyPr>
          <a:lstStyle/>
          <a:p>
            <a:pPr marL="13321">
              <a:spcBef>
                <a:spcPts val="110"/>
              </a:spcBef>
            </a:pPr>
            <a:r>
              <a:rPr sz="1468" b="1" spc="-10">
                <a:solidFill>
                  <a:srgbClr val="316D91"/>
                </a:solidFill>
                <a:latin typeface="Helvetica"/>
                <a:cs typeface="Helvetica"/>
              </a:rPr>
              <a:t>RECOVERY</a:t>
            </a:r>
            <a:endParaRPr sz="1468">
              <a:latin typeface="Helvetica"/>
              <a:cs typeface="Helvetica"/>
            </a:endParaRPr>
          </a:p>
        </p:txBody>
      </p:sp>
      <p:sp>
        <p:nvSpPr>
          <p:cNvPr id="39" name="object 34"/>
          <p:cNvSpPr txBox="1"/>
          <p:nvPr/>
        </p:nvSpPr>
        <p:spPr>
          <a:xfrm>
            <a:off x="8263509" y="1675854"/>
            <a:ext cx="1150279" cy="465914"/>
          </a:xfrm>
          <a:prstGeom prst="rect">
            <a:avLst/>
          </a:prstGeom>
        </p:spPr>
        <p:txBody>
          <a:bodyPr vert="horz" wrap="square" lIns="0" tIns="13987" rIns="0" bIns="0" rtlCol="0">
            <a:noAutofit/>
          </a:bodyPr>
          <a:lstStyle/>
          <a:p>
            <a:pPr marL="13321" marR="5328" indent="233784">
              <a:spcBef>
                <a:spcPts val="110"/>
              </a:spcBef>
            </a:pPr>
            <a:r>
              <a:rPr sz="1468" b="1">
                <a:solidFill>
                  <a:srgbClr val="316D91"/>
                </a:solidFill>
                <a:latin typeface="Helvetica"/>
                <a:cs typeface="Helvetica"/>
              </a:rPr>
              <a:t>FLOOD  </a:t>
            </a:r>
            <a:r>
              <a:rPr sz="1468" b="1" spc="-5">
                <a:solidFill>
                  <a:srgbClr val="316D91"/>
                </a:solidFill>
                <a:latin typeface="Helvetica"/>
                <a:cs typeface="Helvetica"/>
              </a:rPr>
              <a:t>RESILIENCE</a:t>
            </a:r>
            <a:endParaRPr sz="1468">
              <a:latin typeface="Helvetica"/>
              <a:cs typeface="Helvetica"/>
            </a:endParaRPr>
          </a:p>
        </p:txBody>
      </p:sp>
      <p:sp>
        <p:nvSpPr>
          <p:cNvPr id="40" name="object 35"/>
          <p:cNvSpPr txBox="1"/>
          <p:nvPr/>
        </p:nvSpPr>
        <p:spPr>
          <a:xfrm>
            <a:off x="2810490" y="5497193"/>
            <a:ext cx="8030197" cy="140023"/>
          </a:xfrm>
          <a:prstGeom prst="rect">
            <a:avLst/>
          </a:prstGeom>
        </p:spPr>
        <p:txBody>
          <a:bodyPr vert="horz" wrap="square" lIns="0" tIns="13321" rIns="0" bIns="0" rtlCol="0">
            <a:noAutofit/>
          </a:bodyPr>
          <a:lstStyle/>
          <a:p>
            <a:pPr marL="13321">
              <a:spcBef>
                <a:spcPts val="105"/>
              </a:spcBef>
              <a:tabLst>
                <a:tab pos="3876420" algn="l"/>
                <a:tab pos="6829692" algn="l"/>
              </a:tabLst>
            </a:pPr>
            <a:r>
              <a:rPr sz="1049" dirty="0">
                <a:solidFill>
                  <a:srgbClr val="316D91"/>
                </a:solidFill>
                <a:latin typeface="Helvetica-Light"/>
                <a:cs typeface="Helvetica-Light"/>
              </a:rPr>
              <a:t>	</a:t>
            </a:r>
            <a:r>
              <a:rPr lang="en-US" sz="1049" dirty="0">
                <a:solidFill>
                  <a:srgbClr val="316D91"/>
                </a:solidFill>
                <a:latin typeface="Helvetica-Light"/>
                <a:cs typeface="Helvetica-Light"/>
              </a:rPr>
              <a:t>                     </a:t>
            </a:r>
            <a:r>
              <a:rPr sz="1049" dirty="0">
                <a:solidFill>
                  <a:srgbClr val="316D91"/>
                </a:solidFill>
                <a:latin typeface="Helvetica-Light"/>
                <a:cs typeface="Helvetica-Light"/>
              </a:rPr>
              <a:t>*match	*</a:t>
            </a:r>
            <a:r>
              <a:rPr lang="en-US" sz="1049" dirty="0">
                <a:solidFill>
                  <a:srgbClr val="316D91"/>
                </a:solidFill>
                <a:latin typeface="Helvetica-Light"/>
                <a:cs typeface="Helvetica-Light"/>
              </a:rPr>
              <a:t>CDBG-MIT</a:t>
            </a:r>
            <a:endParaRPr sz="1049" dirty="0">
              <a:latin typeface="Helvetica-Light"/>
              <a:cs typeface="Helvetica-Light"/>
            </a:endParaRPr>
          </a:p>
        </p:txBody>
      </p:sp>
      <p:sp>
        <p:nvSpPr>
          <p:cNvPr id="41" name="object 36"/>
          <p:cNvSpPr txBox="1"/>
          <p:nvPr/>
        </p:nvSpPr>
        <p:spPr>
          <a:xfrm>
            <a:off x="2491652" y="5822585"/>
            <a:ext cx="1361419" cy="335137"/>
          </a:xfrm>
          <a:prstGeom prst="rect">
            <a:avLst/>
          </a:prstGeom>
          <a:solidFill>
            <a:srgbClr val="316D91"/>
          </a:solidFill>
        </p:spPr>
        <p:txBody>
          <a:bodyPr vert="horz" wrap="square" lIns="0" tIns="97244" rIns="0" bIns="0" rtlCol="0" anchor="t">
            <a:noAutofit/>
          </a:bodyPr>
          <a:lstStyle/>
          <a:p>
            <a:pPr marL="389640">
              <a:spcBef>
                <a:spcPts val="766"/>
              </a:spcBef>
            </a:pPr>
            <a:r>
              <a:rPr sz="1468" b="1">
                <a:solidFill>
                  <a:srgbClr val="FFFFFF"/>
                </a:solidFill>
                <a:latin typeface="Helvetica"/>
                <a:cs typeface="Helvetica"/>
              </a:rPr>
              <a:t>TDEM</a:t>
            </a:r>
            <a:endParaRPr sz="1468">
              <a:latin typeface="Helvetica"/>
              <a:cs typeface="Helvetica"/>
            </a:endParaRPr>
          </a:p>
        </p:txBody>
      </p:sp>
      <p:sp>
        <p:nvSpPr>
          <p:cNvPr id="42" name="object 37"/>
          <p:cNvSpPr txBox="1"/>
          <p:nvPr/>
        </p:nvSpPr>
        <p:spPr>
          <a:xfrm>
            <a:off x="4744055" y="5822585"/>
            <a:ext cx="1361419" cy="335137"/>
          </a:xfrm>
          <a:prstGeom prst="rect">
            <a:avLst/>
          </a:prstGeom>
          <a:solidFill>
            <a:srgbClr val="316D91"/>
          </a:solidFill>
        </p:spPr>
        <p:txBody>
          <a:bodyPr vert="horz" wrap="square" lIns="0" tIns="97244" rIns="0" bIns="0" rtlCol="0">
            <a:noAutofit/>
          </a:bodyPr>
          <a:lstStyle/>
          <a:p>
            <a:pPr marR="7993" algn="ctr">
              <a:spcBef>
                <a:spcPts val="766"/>
              </a:spcBef>
            </a:pPr>
            <a:r>
              <a:rPr sz="1468" b="1">
                <a:solidFill>
                  <a:srgbClr val="FFFFFF"/>
                </a:solidFill>
                <a:latin typeface="Helvetica"/>
                <a:cs typeface="Helvetica"/>
              </a:rPr>
              <a:t>GLO</a:t>
            </a:r>
            <a:endParaRPr sz="1468">
              <a:latin typeface="Helvetica"/>
              <a:cs typeface="Helvetica"/>
            </a:endParaRPr>
          </a:p>
        </p:txBody>
      </p:sp>
      <p:sp>
        <p:nvSpPr>
          <p:cNvPr id="43" name="object 38"/>
          <p:cNvSpPr txBox="1"/>
          <p:nvPr/>
        </p:nvSpPr>
        <p:spPr>
          <a:xfrm>
            <a:off x="9282802" y="5822585"/>
            <a:ext cx="1361419" cy="335137"/>
          </a:xfrm>
          <a:prstGeom prst="rect">
            <a:avLst/>
          </a:prstGeom>
          <a:solidFill>
            <a:srgbClr val="316D91"/>
          </a:solidFill>
        </p:spPr>
        <p:txBody>
          <a:bodyPr vert="horz" wrap="square" lIns="0" tIns="97244" rIns="0" bIns="0" rtlCol="0">
            <a:noAutofit/>
          </a:bodyPr>
          <a:lstStyle/>
          <a:p>
            <a:pPr marR="5328" algn="ctr">
              <a:spcBef>
                <a:spcPts val="766"/>
              </a:spcBef>
            </a:pPr>
            <a:r>
              <a:rPr sz="1468" b="1">
                <a:solidFill>
                  <a:srgbClr val="FFFFFF"/>
                </a:solidFill>
                <a:latin typeface="Helvetica"/>
                <a:cs typeface="Helvetica"/>
              </a:rPr>
              <a:t>GLO</a:t>
            </a:r>
            <a:endParaRPr sz="1468">
              <a:latin typeface="Helvetica"/>
              <a:cs typeface="Helvetica"/>
            </a:endParaRPr>
          </a:p>
        </p:txBody>
      </p:sp>
      <p:sp>
        <p:nvSpPr>
          <p:cNvPr id="44" name="object 39"/>
          <p:cNvSpPr txBox="1"/>
          <p:nvPr/>
        </p:nvSpPr>
        <p:spPr>
          <a:xfrm>
            <a:off x="7004517" y="5822585"/>
            <a:ext cx="1361419" cy="335137"/>
          </a:xfrm>
          <a:prstGeom prst="rect">
            <a:avLst/>
          </a:prstGeom>
          <a:solidFill>
            <a:srgbClr val="316D91"/>
          </a:solidFill>
        </p:spPr>
        <p:txBody>
          <a:bodyPr vert="horz" wrap="square" lIns="0" tIns="97244" rIns="0" bIns="0" rtlCol="0" anchor="t">
            <a:noAutofit/>
          </a:bodyPr>
          <a:lstStyle/>
          <a:p>
            <a:pPr marL="415616">
              <a:spcBef>
                <a:spcPts val="766"/>
              </a:spcBef>
            </a:pPr>
            <a:r>
              <a:rPr sz="1468" b="1">
                <a:solidFill>
                  <a:srgbClr val="FFFFFF"/>
                </a:solidFill>
                <a:latin typeface="Helvetica"/>
                <a:cs typeface="Helvetica"/>
              </a:rPr>
              <a:t>TDEM</a:t>
            </a:r>
            <a:endParaRPr sz="1468">
              <a:latin typeface="Helvetica"/>
              <a:cs typeface="Helvetica"/>
            </a:endParaRPr>
          </a:p>
        </p:txBody>
      </p:sp>
      <p:sp>
        <p:nvSpPr>
          <p:cNvPr id="45" name="TextBox 44">
            <a:extLst>
              <a:ext uri="{FF2B5EF4-FFF2-40B4-BE49-F238E27FC236}">
                <a16:creationId xmlns:a16="http://schemas.microsoft.com/office/drawing/2014/main" id="{60367F0B-88F1-47C7-94B9-A319932EF9A3}"/>
              </a:ext>
            </a:extLst>
          </p:cNvPr>
          <p:cNvSpPr txBox="1"/>
          <p:nvPr/>
        </p:nvSpPr>
        <p:spPr>
          <a:xfrm>
            <a:off x="616811" y="6351959"/>
            <a:ext cx="10101689" cy="246221"/>
          </a:xfrm>
          <a:prstGeom prst="rect">
            <a:avLst/>
          </a:prstGeom>
          <a:noFill/>
        </p:spPr>
        <p:txBody>
          <a:bodyPr wrap="square" rtlCol="0">
            <a:spAutoFit/>
          </a:bodyPr>
          <a:lstStyle/>
          <a:p>
            <a:r>
              <a:rPr lang="en-US" sz="1000" spc="10" dirty="0">
                <a:solidFill>
                  <a:srgbClr val="3C4F23"/>
                </a:solidFill>
                <a:latin typeface="Open Sans"/>
                <a:cs typeface="Open Sans"/>
              </a:rPr>
              <a:t>Note: CDBG-MIT funds ($61M) were a direct allocation from HUD. The additional ($8M) is from the GLO $4.3B funds allotted by HUD for mitigation. </a:t>
            </a:r>
          </a:p>
        </p:txBody>
      </p:sp>
    </p:spTree>
    <p:extLst>
      <p:ext uri="{BB962C8B-B14F-4D97-AF65-F5344CB8AC3E}">
        <p14:creationId xmlns:p14="http://schemas.microsoft.com/office/powerpoint/2010/main" val="173886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288D64-0A09-4C09-B815-713BD221D058}"/>
              </a:ext>
            </a:extLst>
          </p:cNvPr>
          <p:cNvSpPr>
            <a:spLocks noGrp="1"/>
          </p:cNvSpPr>
          <p:nvPr>
            <p:ph type="body" sz="quarter" idx="13"/>
          </p:nvPr>
        </p:nvSpPr>
        <p:spPr/>
        <p:txBody>
          <a:bodyPr/>
          <a:lstStyle/>
          <a:p>
            <a:r>
              <a:rPr lang="en-US" dirty="0"/>
              <a:t> Housing &amp; Community Development   </a:t>
            </a:r>
          </a:p>
        </p:txBody>
      </p:sp>
      <p:sp>
        <p:nvSpPr>
          <p:cNvPr id="60" name="TextBox 59">
            <a:extLst>
              <a:ext uri="{FF2B5EF4-FFF2-40B4-BE49-F238E27FC236}">
                <a16:creationId xmlns:a16="http://schemas.microsoft.com/office/drawing/2014/main" id="{DCB2E260-3CD9-704B-ABF8-E5AC65953F1C}"/>
              </a:ext>
            </a:extLst>
          </p:cNvPr>
          <p:cNvSpPr txBox="1"/>
          <p:nvPr/>
        </p:nvSpPr>
        <p:spPr>
          <a:xfrm>
            <a:off x="1597307" y="1636429"/>
            <a:ext cx="2755390" cy="707886"/>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rPr>
              <a:t>Homeowner Assistance Program</a:t>
            </a:r>
          </a:p>
          <a:p>
            <a:r>
              <a:rPr lang="en-US" sz="1000">
                <a:solidFill>
                  <a:schemeClr val="bg1">
                    <a:lumMod val="50000"/>
                  </a:schemeClr>
                </a:solidFill>
                <a:latin typeface="Arial" panose="020B0604020202020204" pitchFamily="34" charset="0"/>
                <a:cs typeface="Arial" panose="020B0604020202020204" pitchFamily="34" charset="0"/>
              </a:rPr>
              <a:t>Repairs and rebuilds Harvey damaged homes and provides reimbursement for work already completed for homeowners.</a:t>
            </a:r>
          </a:p>
        </p:txBody>
      </p:sp>
      <p:sp>
        <p:nvSpPr>
          <p:cNvPr id="61" name="TextBox 60">
            <a:extLst>
              <a:ext uri="{FF2B5EF4-FFF2-40B4-BE49-F238E27FC236}">
                <a16:creationId xmlns:a16="http://schemas.microsoft.com/office/drawing/2014/main" id="{96987A95-5DA3-1A45-A189-FD75BC17BCD8}"/>
              </a:ext>
            </a:extLst>
          </p:cNvPr>
          <p:cNvSpPr txBox="1"/>
          <p:nvPr/>
        </p:nvSpPr>
        <p:spPr>
          <a:xfrm>
            <a:off x="5109978" y="1596038"/>
            <a:ext cx="2755390" cy="707886"/>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rPr>
              <a:t>Homebuyer Assistance Program</a:t>
            </a:r>
          </a:p>
          <a:p>
            <a:r>
              <a:rPr lang="en-US" sz="1000">
                <a:solidFill>
                  <a:schemeClr val="bg1">
                    <a:lumMod val="50000"/>
                  </a:schemeClr>
                </a:solidFill>
                <a:latin typeface="Arial" panose="020B0604020202020204" pitchFamily="34" charset="0"/>
                <a:cs typeface="Arial" panose="020B0604020202020204" pitchFamily="34" charset="0"/>
              </a:rPr>
              <a:t>Help Houstonian’s realize their dream of homeownership by providing up to $30,000 to buy a home.</a:t>
            </a:r>
          </a:p>
        </p:txBody>
      </p:sp>
      <p:sp>
        <p:nvSpPr>
          <p:cNvPr id="62" name="TextBox 61">
            <a:extLst>
              <a:ext uri="{FF2B5EF4-FFF2-40B4-BE49-F238E27FC236}">
                <a16:creationId xmlns:a16="http://schemas.microsoft.com/office/drawing/2014/main" id="{9E6DE050-E7B4-9542-8F35-82AF85F2EF1E}"/>
              </a:ext>
            </a:extLst>
          </p:cNvPr>
          <p:cNvSpPr txBox="1"/>
          <p:nvPr/>
        </p:nvSpPr>
        <p:spPr>
          <a:xfrm>
            <a:off x="8622649" y="1617640"/>
            <a:ext cx="2755390" cy="707886"/>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rPr>
              <a:t>Small Rental Program</a:t>
            </a:r>
          </a:p>
          <a:p>
            <a:r>
              <a:rPr lang="en-US" sz="1000">
                <a:solidFill>
                  <a:schemeClr val="bg1">
                    <a:lumMod val="50000"/>
                  </a:schemeClr>
                </a:solidFill>
                <a:latin typeface="Arial" panose="020B0604020202020204" pitchFamily="34" charset="0"/>
                <a:cs typeface="Arial" panose="020B0604020202020204" pitchFamily="34" charset="0"/>
              </a:rPr>
              <a:t>Supports the work of local non-profits who are building and rehabilitating small (1-7 property) rental complexes.</a:t>
            </a:r>
          </a:p>
        </p:txBody>
      </p:sp>
      <p:grpSp>
        <p:nvGrpSpPr>
          <p:cNvPr id="55" name="Group 54">
            <a:extLst>
              <a:ext uri="{FF2B5EF4-FFF2-40B4-BE49-F238E27FC236}">
                <a16:creationId xmlns:a16="http://schemas.microsoft.com/office/drawing/2014/main" id="{F01BAC0E-8880-4843-894C-E312E051D83E}"/>
              </a:ext>
            </a:extLst>
          </p:cNvPr>
          <p:cNvGrpSpPr/>
          <p:nvPr/>
        </p:nvGrpSpPr>
        <p:grpSpPr>
          <a:xfrm>
            <a:off x="1597307" y="2338178"/>
            <a:ext cx="9801578" cy="1481354"/>
            <a:chOff x="1025031" y="2456238"/>
            <a:chExt cx="10657552" cy="1863495"/>
          </a:xfrm>
        </p:grpSpPr>
        <p:grpSp>
          <p:nvGrpSpPr>
            <p:cNvPr id="3" name="Group 2">
              <a:extLst>
                <a:ext uri="{FF2B5EF4-FFF2-40B4-BE49-F238E27FC236}">
                  <a16:creationId xmlns:a16="http://schemas.microsoft.com/office/drawing/2014/main" id="{F1919A6C-39C0-8B4A-999B-19E5DF5372C7}"/>
                </a:ext>
              </a:extLst>
            </p:cNvPr>
            <p:cNvGrpSpPr/>
            <p:nvPr/>
          </p:nvGrpSpPr>
          <p:grpSpPr>
            <a:xfrm>
              <a:off x="1025031" y="2456238"/>
              <a:ext cx="2996019" cy="1863495"/>
              <a:chOff x="2231571" y="2797628"/>
              <a:chExt cx="2996019" cy="1863495"/>
            </a:xfrm>
          </p:grpSpPr>
          <p:sp>
            <p:nvSpPr>
              <p:cNvPr id="2" name="Rectangle 1">
                <a:extLst>
                  <a:ext uri="{FF2B5EF4-FFF2-40B4-BE49-F238E27FC236}">
                    <a16:creationId xmlns:a16="http://schemas.microsoft.com/office/drawing/2014/main" id="{DA29991A-8712-0940-AFF6-EB6C1BC8DEBD}"/>
                  </a:ext>
                </a:extLst>
              </p:cNvPr>
              <p:cNvSpPr/>
              <p:nvPr/>
            </p:nvSpPr>
            <p:spPr>
              <a:xfrm>
                <a:off x="2231571" y="2797628"/>
                <a:ext cx="2996019" cy="1863495"/>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94ED226-849A-7D42-8EF8-78AFF0262BA3}"/>
                  </a:ext>
                </a:extLst>
              </p:cNvPr>
              <p:cNvSpPr txBox="1"/>
              <p:nvPr/>
            </p:nvSpPr>
            <p:spPr>
              <a:xfrm>
                <a:off x="2899708" y="2817669"/>
                <a:ext cx="2264954" cy="1703561"/>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KEY FACTS</a:t>
                </a:r>
              </a:p>
              <a:p>
                <a:r>
                  <a:rPr lang="en-US" sz="1600" b="1" dirty="0">
                    <a:solidFill>
                      <a:srgbClr val="92D050"/>
                    </a:solidFill>
                    <a:latin typeface="Arial Black" panose="020B0604020202020204" pitchFamily="34" charset="0"/>
                    <a:cs typeface="Arial Black" panose="020B0604020202020204" pitchFamily="34" charset="0"/>
                  </a:rPr>
                  <a:t>$62 M</a:t>
                </a:r>
              </a:p>
              <a:p>
                <a:r>
                  <a:rPr lang="en-US" sz="1000" dirty="0">
                    <a:solidFill>
                      <a:schemeClr val="bg1">
                        <a:lumMod val="50000"/>
                      </a:schemeClr>
                    </a:solidFill>
                    <a:latin typeface="Arial" panose="020B0604020202020204" pitchFamily="34" charset="0"/>
                    <a:cs typeface="Arial" panose="020B0604020202020204" pitchFamily="34" charset="0"/>
                  </a:rPr>
                  <a:t>total funding available</a:t>
                </a:r>
              </a:p>
              <a:p>
                <a:endParaRPr lang="en-US" sz="1000" b="1" dirty="0">
                  <a:solidFill>
                    <a:srgbClr val="00B0F0"/>
                  </a:solidFill>
                  <a:latin typeface="Arial" panose="020B0604020202020204" pitchFamily="34" charset="0"/>
                  <a:cs typeface="Arial" panose="020B0604020202020204" pitchFamily="34" charset="0"/>
                </a:endParaRPr>
              </a:p>
              <a:p>
                <a:r>
                  <a:rPr lang="en-US" sz="1000" b="1" dirty="0">
                    <a:solidFill>
                      <a:srgbClr val="00B0F0"/>
                    </a:solidFill>
                    <a:latin typeface="Arial" panose="020B0604020202020204" pitchFamily="34" charset="0"/>
                    <a:cs typeface="Arial" panose="020B0604020202020204" pitchFamily="34" charset="0"/>
                  </a:rPr>
                  <a:t>HIGHLIGHT</a:t>
                </a:r>
              </a:p>
              <a:p>
                <a:r>
                  <a:rPr lang="en-US" sz="1600" b="1" dirty="0">
                    <a:solidFill>
                      <a:srgbClr val="92D050"/>
                    </a:solidFill>
                    <a:latin typeface="Arial Black" panose="020B0604020202020204" pitchFamily="34" charset="0"/>
                    <a:cs typeface="Arial Black" panose="020B0604020202020204" pitchFamily="34" charset="0"/>
                  </a:rPr>
                  <a:t>649</a:t>
                </a:r>
              </a:p>
              <a:p>
                <a:r>
                  <a:rPr lang="en-US" sz="1000" dirty="0">
                    <a:solidFill>
                      <a:schemeClr val="bg1">
                        <a:lumMod val="50000"/>
                      </a:schemeClr>
                    </a:solidFill>
                    <a:latin typeface="Arial" panose="020B0604020202020204" pitchFamily="34" charset="0"/>
                    <a:cs typeface="Arial" panose="020B0604020202020204" pitchFamily="34" charset="0"/>
                  </a:rPr>
                  <a:t>Households assisted</a:t>
                </a:r>
              </a:p>
            </p:txBody>
          </p:sp>
        </p:grpSp>
        <p:grpSp>
          <p:nvGrpSpPr>
            <p:cNvPr id="5" name="Group 4">
              <a:extLst>
                <a:ext uri="{FF2B5EF4-FFF2-40B4-BE49-F238E27FC236}">
                  <a16:creationId xmlns:a16="http://schemas.microsoft.com/office/drawing/2014/main" id="{E821BEAF-89EA-694F-8068-F23E4831F215}"/>
                </a:ext>
              </a:extLst>
            </p:cNvPr>
            <p:cNvGrpSpPr/>
            <p:nvPr/>
          </p:nvGrpSpPr>
          <p:grpSpPr>
            <a:xfrm>
              <a:off x="4844465" y="2456238"/>
              <a:ext cx="2996018" cy="1863495"/>
              <a:chOff x="7104513" y="2393566"/>
              <a:chExt cx="2996018" cy="1863495"/>
            </a:xfrm>
          </p:grpSpPr>
          <p:sp>
            <p:nvSpPr>
              <p:cNvPr id="13" name="TextBox 12">
                <a:extLst>
                  <a:ext uri="{FF2B5EF4-FFF2-40B4-BE49-F238E27FC236}">
                    <a16:creationId xmlns:a16="http://schemas.microsoft.com/office/drawing/2014/main" id="{5A5F79E6-C8C6-A84F-B76E-43A94979E3CC}"/>
                  </a:ext>
                </a:extLst>
              </p:cNvPr>
              <p:cNvSpPr txBox="1"/>
              <p:nvPr/>
            </p:nvSpPr>
            <p:spPr>
              <a:xfrm>
                <a:off x="7795315" y="2432675"/>
                <a:ext cx="2242288" cy="1703561"/>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KEY FACTS</a:t>
                </a:r>
              </a:p>
              <a:p>
                <a:r>
                  <a:rPr lang="en-US" sz="1600" b="1" dirty="0">
                    <a:solidFill>
                      <a:srgbClr val="92D050"/>
                    </a:solidFill>
                    <a:latin typeface="Arial Black" panose="020B0604020202020204" pitchFamily="34" charset="0"/>
                    <a:cs typeface="Arial Black" panose="020B0604020202020204" pitchFamily="34" charset="0"/>
                  </a:rPr>
                  <a:t>$18.3 M</a:t>
                </a:r>
              </a:p>
              <a:p>
                <a:r>
                  <a:rPr lang="en-US" sz="1000" dirty="0">
                    <a:solidFill>
                      <a:schemeClr val="bg1">
                        <a:lumMod val="50000"/>
                      </a:schemeClr>
                    </a:solidFill>
                    <a:latin typeface="Arial" panose="020B0604020202020204" pitchFamily="34" charset="0"/>
                    <a:cs typeface="Arial" panose="020B0604020202020204" pitchFamily="34" charset="0"/>
                  </a:rPr>
                  <a:t>total funding available</a:t>
                </a:r>
              </a:p>
              <a:p>
                <a:endParaRPr lang="en-US" sz="1000" b="1" dirty="0">
                  <a:solidFill>
                    <a:srgbClr val="00B0F0"/>
                  </a:solidFill>
                  <a:latin typeface="Arial" panose="020B0604020202020204" pitchFamily="34" charset="0"/>
                  <a:cs typeface="Arial" panose="020B0604020202020204" pitchFamily="34" charset="0"/>
                </a:endParaRPr>
              </a:p>
              <a:p>
                <a:r>
                  <a:rPr lang="en-US" sz="1000" b="1" dirty="0">
                    <a:solidFill>
                      <a:srgbClr val="00B0F0"/>
                    </a:solidFill>
                    <a:latin typeface="Arial" panose="020B0604020202020204" pitchFamily="34" charset="0"/>
                    <a:cs typeface="Arial" panose="020B0604020202020204" pitchFamily="34" charset="0"/>
                  </a:rPr>
                  <a:t>HIGHLIGHT</a:t>
                </a:r>
              </a:p>
              <a:p>
                <a:r>
                  <a:rPr lang="en-US" sz="1600" b="1" dirty="0">
                    <a:solidFill>
                      <a:srgbClr val="92D050"/>
                    </a:solidFill>
                    <a:latin typeface="Arial Black" panose="020B0604020202020204" pitchFamily="34" charset="0"/>
                    <a:cs typeface="Arial Black" panose="020B0604020202020204" pitchFamily="34" charset="0"/>
                  </a:rPr>
                  <a:t>421 Closings</a:t>
                </a:r>
              </a:p>
              <a:p>
                <a:r>
                  <a:rPr lang="en-US" sz="1000" dirty="0">
                    <a:solidFill>
                      <a:schemeClr val="bg1">
                        <a:lumMod val="50000"/>
                      </a:schemeClr>
                    </a:solidFill>
                    <a:latin typeface="Arial" panose="020B0604020202020204" pitchFamily="34" charset="0"/>
                    <a:cs typeface="Arial" panose="020B0604020202020204" pitchFamily="34" charset="0"/>
                  </a:rPr>
                  <a:t>HbAP Loan Closing</a:t>
                </a:r>
              </a:p>
            </p:txBody>
          </p:sp>
          <p:sp>
            <p:nvSpPr>
              <p:cNvPr id="19" name="Rectangle 18">
                <a:extLst>
                  <a:ext uri="{FF2B5EF4-FFF2-40B4-BE49-F238E27FC236}">
                    <a16:creationId xmlns:a16="http://schemas.microsoft.com/office/drawing/2014/main" id="{E06FB77F-7ADD-D742-96B5-E32ED7F97DA1}"/>
                  </a:ext>
                </a:extLst>
              </p:cNvPr>
              <p:cNvSpPr/>
              <p:nvPr/>
            </p:nvSpPr>
            <p:spPr>
              <a:xfrm>
                <a:off x="7104513" y="2393566"/>
                <a:ext cx="2996018" cy="1863495"/>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455456D-E8EE-4642-9AFA-0E6284FF306A}"/>
                </a:ext>
              </a:extLst>
            </p:cNvPr>
            <p:cNvGrpSpPr/>
            <p:nvPr/>
          </p:nvGrpSpPr>
          <p:grpSpPr>
            <a:xfrm>
              <a:off x="8686565" y="2456238"/>
              <a:ext cx="2996018" cy="1863495"/>
              <a:chOff x="6935997" y="2382354"/>
              <a:chExt cx="2996018" cy="1863495"/>
            </a:xfrm>
          </p:grpSpPr>
          <p:sp>
            <p:nvSpPr>
              <p:cNvPr id="14" name="TextBox 13">
                <a:extLst>
                  <a:ext uri="{FF2B5EF4-FFF2-40B4-BE49-F238E27FC236}">
                    <a16:creationId xmlns:a16="http://schemas.microsoft.com/office/drawing/2014/main" id="{6CBAA80E-ABF7-3E45-8D2B-A77FC978E6D6}"/>
                  </a:ext>
                </a:extLst>
              </p:cNvPr>
              <p:cNvSpPr txBox="1"/>
              <p:nvPr/>
            </p:nvSpPr>
            <p:spPr>
              <a:xfrm>
                <a:off x="7580984" y="2402395"/>
                <a:ext cx="2328365" cy="1832618"/>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KEY FACTS</a:t>
                </a:r>
              </a:p>
              <a:p>
                <a:r>
                  <a:rPr lang="en-US" sz="1600" b="1" dirty="0">
                    <a:solidFill>
                      <a:srgbClr val="92D050"/>
                    </a:solidFill>
                    <a:latin typeface="Arial Black" panose="020B0604020202020204" pitchFamily="34" charset="0"/>
                    <a:cs typeface="Arial Black" panose="020B0604020202020204" pitchFamily="34" charset="0"/>
                  </a:rPr>
                  <a:t>$13 M</a:t>
                </a:r>
              </a:p>
              <a:p>
                <a:r>
                  <a:rPr lang="en-US" sz="1000" dirty="0">
                    <a:solidFill>
                      <a:schemeClr val="bg1">
                        <a:lumMod val="50000"/>
                      </a:schemeClr>
                    </a:solidFill>
                    <a:latin typeface="Arial" panose="020B0604020202020204" pitchFamily="34" charset="0"/>
                    <a:cs typeface="Arial" panose="020B0604020202020204" pitchFamily="34" charset="0"/>
                  </a:rPr>
                  <a:t>total funding available</a:t>
                </a:r>
              </a:p>
              <a:p>
                <a:endParaRPr lang="en-US" sz="1000" b="1" dirty="0">
                  <a:solidFill>
                    <a:srgbClr val="00B0F0"/>
                  </a:solidFill>
                  <a:latin typeface="Arial" panose="020B0604020202020204" pitchFamily="34" charset="0"/>
                  <a:cs typeface="Arial" panose="020B0604020202020204" pitchFamily="34" charset="0"/>
                </a:endParaRPr>
              </a:p>
              <a:p>
                <a:r>
                  <a:rPr lang="en-US" sz="1000" b="1" dirty="0">
                    <a:solidFill>
                      <a:srgbClr val="00B0F0"/>
                    </a:solidFill>
                    <a:latin typeface="Arial" panose="020B0604020202020204" pitchFamily="34" charset="0"/>
                    <a:cs typeface="Arial" panose="020B0604020202020204" pitchFamily="34" charset="0"/>
                  </a:rPr>
                  <a:t>HIGHLIGHT</a:t>
                </a:r>
              </a:p>
              <a:p>
                <a:r>
                  <a:rPr lang="en-US" sz="1600" b="1" dirty="0">
                    <a:solidFill>
                      <a:srgbClr val="92D050"/>
                    </a:solidFill>
                    <a:latin typeface="Arial Black" panose="020B0604020202020204" pitchFamily="34" charset="0"/>
                    <a:cs typeface="Arial Black" panose="020B0604020202020204" pitchFamily="34" charset="0"/>
                  </a:rPr>
                  <a:t>5 Projects</a:t>
                </a:r>
              </a:p>
              <a:p>
                <a:pPr>
                  <a:lnSpc>
                    <a:spcPts val="1000"/>
                  </a:lnSpc>
                </a:pPr>
                <a:r>
                  <a:rPr lang="en-US" sz="1000" dirty="0">
                    <a:solidFill>
                      <a:schemeClr val="bg1">
                        <a:lumMod val="50000"/>
                      </a:schemeClr>
                    </a:solidFill>
                    <a:latin typeface="Arial" panose="020B0604020202020204" pitchFamily="34" charset="0"/>
                    <a:cs typeface="Arial" panose="020B0604020202020204" pitchFamily="34" charset="0"/>
                  </a:rPr>
                  <a:t>Selected and 3 developments expected to be closed by Q3, 2021</a:t>
                </a:r>
              </a:p>
            </p:txBody>
          </p:sp>
          <p:sp>
            <p:nvSpPr>
              <p:cNvPr id="27" name="Rectangle 26">
                <a:extLst>
                  <a:ext uri="{FF2B5EF4-FFF2-40B4-BE49-F238E27FC236}">
                    <a16:creationId xmlns:a16="http://schemas.microsoft.com/office/drawing/2014/main" id="{B2F5A947-1FC8-0542-BBB5-FA782E44240D}"/>
                  </a:ext>
                </a:extLst>
              </p:cNvPr>
              <p:cNvSpPr/>
              <p:nvPr/>
            </p:nvSpPr>
            <p:spPr>
              <a:xfrm>
                <a:off x="6935997" y="2382354"/>
                <a:ext cx="2996018" cy="1863495"/>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0BAE4FF0-2CFF-204E-9BB0-BAF11584B664}"/>
              </a:ext>
            </a:extLst>
          </p:cNvPr>
          <p:cNvGrpSpPr/>
          <p:nvPr/>
        </p:nvGrpSpPr>
        <p:grpSpPr>
          <a:xfrm>
            <a:off x="1597307" y="4921536"/>
            <a:ext cx="9801578" cy="1535612"/>
            <a:chOff x="1025031" y="4921645"/>
            <a:chExt cx="10657552" cy="1931749"/>
          </a:xfrm>
        </p:grpSpPr>
        <p:grpSp>
          <p:nvGrpSpPr>
            <p:cNvPr id="53" name="Group 52">
              <a:extLst>
                <a:ext uri="{FF2B5EF4-FFF2-40B4-BE49-F238E27FC236}">
                  <a16:creationId xmlns:a16="http://schemas.microsoft.com/office/drawing/2014/main" id="{00D1CB3F-F8DF-0B41-94C5-FBF157ABA2B3}"/>
                </a:ext>
              </a:extLst>
            </p:cNvPr>
            <p:cNvGrpSpPr/>
            <p:nvPr/>
          </p:nvGrpSpPr>
          <p:grpSpPr>
            <a:xfrm>
              <a:off x="1025031" y="4921645"/>
              <a:ext cx="2996019" cy="1931749"/>
              <a:chOff x="1025031" y="4921645"/>
              <a:chExt cx="2996019" cy="1931749"/>
            </a:xfrm>
          </p:grpSpPr>
          <p:sp>
            <p:nvSpPr>
              <p:cNvPr id="15" name="TextBox 14">
                <a:extLst>
                  <a:ext uri="{FF2B5EF4-FFF2-40B4-BE49-F238E27FC236}">
                    <a16:creationId xmlns:a16="http://schemas.microsoft.com/office/drawing/2014/main" id="{487ACC5F-B932-894F-80AD-F2201EC26484}"/>
                  </a:ext>
                </a:extLst>
              </p:cNvPr>
              <p:cNvSpPr txBox="1"/>
              <p:nvPr/>
            </p:nvSpPr>
            <p:spPr>
              <a:xfrm>
                <a:off x="1756098" y="4956247"/>
                <a:ext cx="2202024" cy="1897147"/>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KEY FACTS</a:t>
                </a:r>
              </a:p>
              <a:p>
                <a:r>
                  <a:rPr lang="en-US" sz="1600" b="1" dirty="0">
                    <a:solidFill>
                      <a:srgbClr val="92D050"/>
                    </a:solidFill>
                    <a:latin typeface="Arial Black" panose="020B0604020202020204" pitchFamily="34" charset="0"/>
                    <a:cs typeface="Arial Black" panose="020B0604020202020204" pitchFamily="34" charset="0"/>
                  </a:rPr>
                  <a:t>$400 M</a:t>
                </a:r>
              </a:p>
              <a:p>
                <a:r>
                  <a:rPr lang="en-US" sz="1000" dirty="0">
                    <a:solidFill>
                      <a:schemeClr val="bg1">
                        <a:lumMod val="50000"/>
                      </a:schemeClr>
                    </a:solidFill>
                    <a:latin typeface="Arial" panose="020B0604020202020204" pitchFamily="34" charset="0"/>
                    <a:cs typeface="Arial" panose="020B0604020202020204" pitchFamily="34" charset="0"/>
                  </a:rPr>
                  <a:t>total funding subscribed</a:t>
                </a:r>
              </a:p>
              <a:p>
                <a:endParaRPr lang="en-US" sz="1000" b="1" dirty="0">
                  <a:solidFill>
                    <a:srgbClr val="00B0F0"/>
                  </a:solidFill>
                  <a:latin typeface="Arial" panose="020B0604020202020204" pitchFamily="34" charset="0"/>
                  <a:cs typeface="Arial" panose="020B0604020202020204" pitchFamily="34" charset="0"/>
                </a:endParaRPr>
              </a:p>
              <a:p>
                <a:r>
                  <a:rPr lang="en-US" sz="1000" b="1" dirty="0">
                    <a:solidFill>
                      <a:srgbClr val="00B0F0"/>
                    </a:solidFill>
                    <a:latin typeface="Arial" panose="020B0604020202020204" pitchFamily="34" charset="0"/>
                    <a:cs typeface="Arial" panose="020B0604020202020204" pitchFamily="34" charset="0"/>
                  </a:rPr>
                  <a:t>HIGHLIGHT</a:t>
                </a:r>
              </a:p>
              <a:p>
                <a:r>
                  <a:rPr lang="en-US" sz="1600" b="1" dirty="0">
                    <a:solidFill>
                      <a:srgbClr val="92D050"/>
                    </a:solidFill>
                    <a:latin typeface="Arial Black" panose="020B0604020202020204" pitchFamily="34" charset="0"/>
                    <a:cs typeface="Arial Black" panose="020B0604020202020204" pitchFamily="34" charset="0"/>
                  </a:rPr>
                  <a:t>3,000</a:t>
                </a:r>
              </a:p>
              <a:p>
                <a:r>
                  <a:rPr lang="en-US" sz="1000" dirty="0">
                    <a:solidFill>
                      <a:schemeClr val="bg1">
                        <a:lumMod val="50000"/>
                      </a:schemeClr>
                    </a:solidFill>
                    <a:latin typeface="Arial" panose="020B0604020202020204" pitchFamily="34" charset="0"/>
                    <a:cs typeface="Arial" panose="020B0604020202020204" pitchFamily="34" charset="0"/>
                  </a:rPr>
                  <a:t>affordable rental units to be created or repaired</a:t>
                </a:r>
              </a:p>
            </p:txBody>
          </p:sp>
          <p:sp>
            <p:nvSpPr>
              <p:cNvPr id="32" name="Rectangle 31">
                <a:extLst>
                  <a:ext uri="{FF2B5EF4-FFF2-40B4-BE49-F238E27FC236}">
                    <a16:creationId xmlns:a16="http://schemas.microsoft.com/office/drawing/2014/main" id="{24BC49ED-D2B6-E544-A0F0-AE2A444A0D2B}"/>
                  </a:ext>
                </a:extLst>
              </p:cNvPr>
              <p:cNvSpPr/>
              <p:nvPr/>
            </p:nvSpPr>
            <p:spPr>
              <a:xfrm>
                <a:off x="1025031" y="4921645"/>
                <a:ext cx="2996019" cy="1926771"/>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00E315C-42A9-4543-AD22-25A092AA394C}"/>
                </a:ext>
              </a:extLst>
            </p:cNvPr>
            <p:cNvGrpSpPr/>
            <p:nvPr/>
          </p:nvGrpSpPr>
          <p:grpSpPr>
            <a:xfrm>
              <a:off x="4844465" y="4921645"/>
              <a:ext cx="2996018" cy="1931749"/>
              <a:chOff x="4844465" y="4921645"/>
              <a:chExt cx="2996018" cy="1931749"/>
            </a:xfrm>
          </p:grpSpPr>
          <p:sp>
            <p:nvSpPr>
              <p:cNvPr id="16" name="TextBox 15">
                <a:extLst>
                  <a:ext uri="{FF2B5EF4-FFF2-40B4-BE49-F238E27FC236}">
                    <a16:creationId xmlns:a16="http://schemas.microsoft.com/office/drawing/2014/main" id="{8283AD87-4EEA-F048-9890-B77AA743E9D2}"/>
                  </a:ext>
                </a:extLst>
              </p:cNvPr>
              <p:cNvSpPr txBox="1"/>
              <p:nvPr/>
            </p:nvSpPr>
            <p:spPr>
              <a:xfrm>
                <a:off x="5731815" y="4956247"/>
                <a:ext cx="2108668" cy="1897147"/>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KEY FACTS</a:t>
                </a:r>
              </a:p>
              <a:p>
                <a:r>
                  <a:rPr lang="en-US" sz="1600" b="1" dirty="0">
                    <a:solidFill>
                      <a:srgbClr val="92D050"/>
                    </a:solidFill>
                    <a:latin typeface="Arial Black" panose="020B0604020202020204" pitchFamily="34" charset="0"/>
                    <a:cs typeface="Arial Black" panose="020B0604020202020204" pitchFamily="34" charset="0"/>
                  </a:rPr>
                  <a:t>$20 M</a:t>
                </a:r>
              </a:p>
              <a:p>
                <a:r>
                  <a:rPr lang="en-US" sz="1000" dirty="0">
                    <a:solidFill>
                      <a:schemeClr val="bg1">
                        <a:lumMod val="50000"/>
                      </a:schemeClr>
                    </a:solidFill>
                    <a:latin typeface="Arial" panose="020B0604020202020204" pitchFamily="34" charset="0"/>
                    <a:cs typeface="Arial" panose="020B0604020202020204" pitchFamily="34" charset="0"/>
                  </a:rPr>
                  <a:t>total funding available</a:t>
                </a:r>
              </a:p>
              <a:p>
                <a:endParaRPr lang="en-US" sz="1000" b="1" dirty="0">
                  <a:solidFill>
                    <a:srgbClr val="00B0F0"/>
                  </a:solidFill>
                  <a:latin typeface="Arial" panose="020B0604020202020204" pitchFamily="34" charset="0"/>
                  <a:cs typeface="Arial" panose="020B0604020202020204" pitchFamily="34" charset="0"/>
                </a:endParaRPr>
              </a:p>
              <a:p>
                <a:r>
                  <a:rPr lang="en-US" sz="1000" b="1" dirty="0">
                    <a:solidFill>
                      <a:srgbClr val="00B0F0"/>
                    </a:solidFill>
                    <a:latin typeface="Arial" panose="020B0604020202020204" pitchFamily="34" charset="0"/>
                    <a:cs typeface="Arial" panose="020B0604020202020204" pitchFamily="34" charset="0"/>
                  </a:rPr>
                  <a:t>HIGHLIGHT</a:t>
                </a:r>
              </a:p>
              <a:p>
                <a:r>
                  <a:rPr lang="en-US" sz="1600" b="1" dirty="0">
                    <a:solidFill>
                      <a:srgbClr val="92D050"/>
                    </a:solidFill>
                    <a:latin typeface="Arial Black" panose="020B0604020202020204" pitchFamily="34" charset="0"/>
                    <a:cs typeface="Arial Black" panose="020B0604020202020204" pitchFamily="34" charset="0"/>
                  </a:rPr>
                  <a:t>18 Projects</a:t>
                </a:r>
              </a:p>
              <a:p>
                <a:r>
                  <a:rPr lang="en-US" sz="1000" dirty="0">
                    <a:solidFill>
                      <a:schemeClr val="bg1">
                        <a:lumMod val="50000"/>
                      </a:schemeClr>
                    </a:solidFill>
                    <a:latin typeface="Arial" panose="020B0604020202020204" pitchFamily="34" charset="0"/>
                    <a:cs typeface="Arial" panose="020B0604020202020204" pitchFamily="34" charset="0"/>
                  </a:rPr>
                  <a:t>18 contracts awarded from Jan 2020 through Aug 2020</a:t>
                </a:r>
              </a:p>
            </p:txBody>
          </p:sp>
          <p:sp>
            <p:nvSpPr>
              <p:cNvPr id="40" name="Rectangle 39">
                <a:extLst>
                  <a:ext uri="{FF2B5EF4-FFF2-40B4-BE49-F238E27FC236}">
                    <a16:creationId xmlns:a16="http://schemas.microsoft.com/office/drawing/2014/main" id="{A05C1BA7-A0CB-3948-B79F-E496F30022CA}"/>
                  </a:ext>
                </a:extLst>
              </p:cNvPr>
              <p:cNvSpPr/>
              <p:nvPr/>
            </p:nvSpPr>
            <p:spPr>
              <a:xfrm>
                <a:off x="4844465" y="4921645"/>
                <a:ext cx="2996018" cy="1926771"/>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FDBA601-3F0B-4F44-BA56-DDA87CC4A35F}"/>
                </a:ext>
              </a:extLst>
            </p:cNvPr>
            <p:cNvGrpSpPr/>
            <p:nvPr/>
          </p:nvGrpSpPr>
          <p:grpSpPr>
            <a:xfrm>
              <a:off x="8686565" y="4921645"/>
              <a:ext cx="2996018" cy="1931749"/>
              <a:chOff x="8686565" y="4921645"/>
              <a:chExt cx="2996018" cy="1931749"/>
            </a:xfrm>
          </p:grpSpPr>
          <p:sp>
            <p:nvSpPr>
              <p:cNvPr id="17" name="TextBox 16">
                <a:extLst>
                  <a:ext uri="{FF2B5EF4-FFF2-40B4-BE49-F238E27FC236}">
                    <a16:creationId xmlns:a16="http://schemas.microsoft.com/office/drawing/2014/main" id="{5A53C0E9-97F5-0046-84F4-56E5FF3CAE12}"/>
                  </a:ext>
                </a:extLst>
              </p:cNvPr>
              <p:cNvSpPr txBox="1"/>
              <p:nvPr/>
            </p:nvSpPr>
            <p:spPr>
              <a:xfrm>
                <a:off x="9417632" y="4956247"/>
                <a:ext cx="2242285" cy="1897147"/>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KEY FACTS</a:t>
                </a:r>
              </a:p>
              <a:p>
                <a:r>
                  <a:rPr lang="en-US" sz="1600" b="1">
                    <a:solidFill>
                      <a:srgbClr val="92D050"/>
                    </a:solidFill>
                    <a:latin typeface="Arial Black" panose="020B0604020202020204" pitchFamily="34" charset="0"/>
                    <a:cs typeface="Arial Black" panose="020B0604020202020204" pitchFamily="34" charset="0"/>
                  </a:rPr>
                  <a:t>$55.8 </a:t>
                </a:r>
                <a:r>
                  <a:rPr lang="en-US" sz="1600" b="1" dirty="0">
                    <a:solidFill>
                      <a:srgbClr val="92D050"/>
                    </a:solidFill>
                    <a:latin typeface="Arial Black" panose="020B0604020202020204" pitchFamily="34" charset="0"/>
                    <a:cs typeface="Arial Black" panose="020B0604020202020204" pitchFamily="34" charset="0"/>
                  </a:rPr>
                  <a:t>M</a:t>
                </a:r>
              </a:p>
              <a:p>
                <a:r>
                  <a:rPr lang="en-US" sz="1000" dirty="0">
                    <a:solidFill>
                      <a:schemeClr val="bg1">
                        <a:lumMod val="50000"/>
                      </a:schemeClr>
                    </a:solidFill>
                    <a:latin typeface="Arial" panose="020B0604020202020204" pitchFamily="34" charset="0"/>
                    <a:cs typeface="Arial" panose="020B0604020202020204" pitchFamily="34" charset="0"/>
                  </a:rPr>
                  <a:t>total funding available</a:t>
                </a:r>
              </a:p>
              <a:p>
                <a:endParaRPr lang="en-US" sz="1000" b="1" dirty="0">
                  <a:solidFill>
                    <a:srgbClr val="00B0F0"/>
                  </a:solidFill>
                  <a:latin typeface="Arial" panose="020B0604020202020204" pitchFamily="34" charset="0"/>
                  <a:cs typeface="Arial" panose="020B0604020202020204" pitchFamily="34" charset="0"/>
                </a:endParaRPr>
              </a:p>
              <a:p>
                <a:r>
                  <a:rPr lang="en-US" sz="1000" b="1" dirty="0">
                    <a:solidFill>
                      <a:srgbClr val="00B0F0"/>
                    </a:solidFill>
                    <a:latin typeface="Arial" panose="020B0604020202020204" pitchFamily="34" charset="0"/>
                    <a:cs typeface="Arial" panose="020B0604020202020204" pitchFamily="34" charset="0"/>
                  </a:rPr>
                  <a:t>HIGHLIGHT</a:t>
                </a:r>
              </a:p>
              <a:p>
                <a:r>
                  <a:rPr lang="en-US" sz="1600" b="1" dirty="0">
                    <a:solidFill>
                      <a:srgbClr val="92D050"/>
                    </a:solidFill>
                    <a:latin typeface="Arial Black" panose="020B0604020202020204" pitchFamily="34" charset="0"/>
                    <a:cs typeface="Arial Black" panose="020B0604020202020204" pitchFamily="34" charset="0"/>
                  </a:rPr>
                  <a:t>3 Properties</a:t>
                </a:r>
              </a:p>
              <a:p>
                <a:r>
                  <a:rPr lang="en-US" sz="1000" dirty="0">
                    <a:solidFill>
                      <a:schemeClr val="bg1">
                        <a:lumMod val="50000"/>
                      </a:schemeClr>
                    </a:solidFill>
                    <a:latin typeface="Arial" panose="020B0604020202020204" pitchFamily="34" charset="0"/>
                    <a:cs typeface="Arial" panose="020B0604020202020204" pitchFamily="34" charset="0"/>
                  </a:rPr>
                  <a:t>To be acquired through DR17 Buyout dollars</a:t>
                </a:r>
              </a:p>
            </p:txBody>
          </p:sp>
          <p:sp>
            <p:nvSpPr>
              <p:cNvPr id="47" name="Rectangle 46">
                <a:extLst>
                  <a:ext uri="{FF2B5EF4-FFF2-40B4-BE49-F238E27FC236}">
                    <a16:creationId xmlns:a16="http://schemas.microsoft.com/office/drawing/2014/main" id="{BD671151-F708-4349-8448-11217D31D71C}"/>
                  </a:ext>
                </a:extLst>
              </p:cNvPr>
              <p:cNvSpPr/>
              <p:nvPr/>
            </p:nvSpPr>
            <p:spPr>
              <a:xfrm>
                <a:off x="8686565" y="4921645"/>
                <a:ext cx="2996018" cy="1926771"/>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B383BC31-F0A3-A14D-8668-B010A0DD4DCA}"/>
              </a:ext>
            </a:extLst>
          </p:cNvPr>
          <p:cNvGrpSpPr/>
          <p:nvPr/>
        </p:nvGrpSpPr>
        <p:grpSpPr>
          <a:xfrm>
            <a:off x="1748861" y="2600802"/>
            <a:ext cx="401093" cy="965762"/>
            <a:chOff x="1085366" y="2052320"/>
            <a:chExt cx="697259" cy="1678877"/>
          </a:xfrm>
        </p:grpSpPr>
        <p:pic>
          <p:nvPicPr>
            <p:cNvPr id="58" name="Picture 57" descr="A picture containing drawing&#10;&#10;Description automatically generated">
              <a:extLst>
                <a:ext uri="{FF2B5EF4-FFF2-40B4-BE49-F238E27FC236}">
                  <a16:creationId xmlns:a16="http://schemas.microsoft.com/office/drawing/2014/main" id="{AB60A14E-CB3B-A247-9EC4-98286BB7E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5" y="3180864"/>
              <a:ext cx="660400" cy="550333"/>
            </a:xfrm>
            <a:prstGeom prst="rect">
              <a:avLst/>
            </a:prstGeom>
          </p:spPr>
        </p:pic>
        <p:pic>
          <p:nvPicPr>
            <p:cNvPr id="59" name="Picture 58" descr="A picture containing drawing&#10;&#10;Description automatically generated">
              <a:extLst>
                <a:ext uri="{FF2B5EF4-FFF2-40B4-BE49-F238E27FC236}">
                  <a16:creationId xmlns:a16="http://schemas.microsoft.com/office/drawing/2014/main" id="{C918C72D-E0DB-DD49-9B00-24FC33560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66" y="2052320"/>
              <a:ext cx="660400" cy="558800"/>
            </a:xfrm>
            <a:prstGeom prst="rect">
              <a:avLst/>
            </a:prstGeom>
          </p:spPr>
        </p:pic>
      </p:grpSp>
      <p:grpSp>
        <p:nvGrpSpPr>
          <p:cNvPr id="63" name="Group 62">
            <a:extLst>
              <a:ext uri="{FF2B5EF4-FFF2-40B4-BE49-F238E27FC236}">
                <a16:creationId xmlns:a16="http://schemas.microsoft.com/office/drawing/2014/main" id="{20BDF135-D188-014D-81D1-4AFD3350155F}"/>
              </a:ext>
            </a:extLst>
          </p:cNvPr>
          <p:cNvGrpSpPr/>
          <p:nvPr/>
        </p:nvGrpSpPr>
        <p:grpSpPr>
          <a:xfrm>
            <a:off x="5302289" y="2600802"/>
            <a:ext cx="401093" cy="965762"/>
            <a:chOff x="1085366" y="2052320"/>
            <a:chExt cx="697259" cy="1678877"/>
          </a:xfrm>
        </p:grpSpPr>
        <p:pic>
          <p:nvPicPr>
            <p:cNvPr id="64" name="Picture 63" descr="A picture containing drawing&#10;&#10;Description automatically generated">
              <a:extLst>
                <a:ext uri="{FF2B5EF4-FFF2-40B4-BE49-F238E27FC236}">
                  <a16:creationId xmlns:a16="http://schemas.microsoft.com/office/drawing/2014/main" id="{D526164F-778C-DA43-869D-ACDE1B7C7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5" y="3180864"/>
              <a:ext cx="660400" cy="550333"/>
            </a:xfrm>
            <a:prstGeom prst="rect">
              <a:avLst/>
            </a:prstGeom>
          </p:spPr>
        </p:pic>
        <p:pic>
          <p:nvPicPr>
            <p:cNvPr id="65" name="Picture 64" descr="A picture containing drawing&#10;&#10;Description automatically generated">
              <a:extLst>
                <a:ext uri="{FF2B5EF4-FFF2-40B4-BE49-F238E27FC236}">
                  <a16:creationId xmlns:a16="http://schemas.microsoft.com/office/drawing/2014/main" id="{ED932337-8006-5649-8AF8-6147B8B97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66" y="2052320"/>
              <a:ext cx="660400" cy="558800"/>
            </a:xfrm>
            <a:prstGeom prst="rect">
              <a:avLst/>
            </a:prstGeom>
          </p:spPr>
        </p:pic>
      </p:grpSp>
      <p:grpSp>
        <p:nvGrpSpPr>
          <p:cNvPr id="66" name="Group 65">
            <a:extLst>
              <a:ext uri="{FF2B5EF4-FFF2-40B4-BE49-F238E27FC236}">
                <a16:creationId xmlns:a16="http://schemas.microsoft.com/office/drawing/2014/main" id="{770EB42F-37BA-DB4E-8F01-DC2E656DA4DE}"/>
              </a:ext>
            </a:extLst>
          </p:cNvPr>
          <p:cNvGrpSpPr/>
          <p:nvPr/>
        </p:nvGrpSpPr>
        <p:grpSpPr>
          <a:xfrm>
            <a:off x="8820993" y="2600802"/>
            <a:ext cx="401093" cy="965762"/>
            <a:chOff x="1085366" y="2052320"/>
            <a:chExt cx="697259" cy="1678877"/>
          </a:xfrm>
        </p:grpSpPr>
        <p:pic>
          <p:nvPicPr>
            <p:cNvPr id="67" name="Picture 66" descr="A picture containing drawing&#10;&#10;Description automatically generated">
              <a:extLst>
                <a:ext uri="{FF2B5EF4-FFF2-40B4-BE49-F238E27FC236}">
                  <a16:creationId xmlns:a16="http://schemas.microsoft.com/office/drawing/2014/main" id="{F2108D38-71EB-A641-9910-DC54D5E33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5" y="3180864"/>
              <a:ext cx="660400" cy="550333"/>
            </a:xfrm>
            <a:prstGeom prst="rect">
              <a:avLst/>
            </a:prstGeom>
          </p:spPr>
        </p:pic>
        <p:pic>
          <p:nvPicPr>
            <p:cNvPr id="68" name="Picture 67" descr="A picture containing drawing&#10;&#10;Description automatically generated">
              <a:extLst>
                <a:ext uri="{FF2B5EF4-FFF2-40B4-BE49-F238E27FC236}">
                  <a16:creationId xmlns:a16="http://schemas.microsoft.com/office/drawing/2014/main" id="{0D2E342F-A64C-0947-A106-3D9ABC44F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66" y="2052320"/>
              <a:ext cx="660400" cy="558800"/>
            </a:xfrm>
            <a:prstGeom prst="rect">
              <a:avLst/>
            </a:prstGeom>
          </p:spPr>
        </p:pic>
      </p:grpSp>
      <p:grpSp>
        <p:nvGrpSpPr>
          <p:cNvPr id="70" name="Group 69">
            <a:extLst>
              <a:ext uri="{FF2B5EF4-FFF2-40B4-BE49-F238E27FC236}">
                <a16:creationId xmlns:a16="http://schemas.microsoft.com/office/drawing/2014/main" id="{F6AF2AF0-0D94-304F-9710-9E37F06895B1}"/>
              </a:ext>
            </a:extLst>
          </p:cNvPr>
          <p:cNvGrpSpPr/>
          <p:nvPr/>
        </p:nvGrpSpPr>
        <p:grpSpPr>
          <a:xfrm>
            <a:off x="1748861" y="5191791"/>
            <a:ext cx="401093" cy="965762"/>
            <a:chOff x="1085366" y="2052320"/>
            <a:chExt cx="697259" cy="1678877"/>
          </a:xfrm>
        </p:grpSpPr>
        <p:pic>
          <p:nvPicPr>
            <p:cNvPr id="71" name="Picture 70" descr="A picture containing drawing&#10;&#10;Description automatically generated">
              <a:extLst>
                <a:ext uri="{FF2B5EF4-FFF2-40B4-BE49-F238E27FC236}">
                  <a16:creationId xmlns:a16="http://schemas.microsoft.com/office/drawing/2014/main" id="{E4396C00-4120-1348-8646-D7C076535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5" y="3180864"/>
              <a:ext cx="660400" cy="550333"/>
            </a:xfrm>
            <a:prstGeom prst="rect">
              <a:avLst/>
            </a:prstGeom>
          </p:spPr>
        </p:pic>
        <p:pic>
          <p:nvPicPr>
            <p:cNvPr id="72" name="Picture 71" descr="A picture containing drawing&#10;&#10;Description automatically generated">
              <a:extLst>
                <a:ext uri="{FF2B5EF4-FFF2-40B4-BE49-F238E27FC236}">
                  <a16:creationId xmlns:a16="http://schemas.microsoft.com/office/drawing/2014/main" id="{CD77B49E-356E-E748-93A1-1238E1D70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66" y="2052320"/>
              <a:ext cx="660400" cy="558800"/>
            </a:xfrm>
            <a:prstGeom prst="rect">
              <a:avLst/>
            </a:prstGeom>
          </p:spPr>
        </p:pic>
      </p:grpSp>
      <p:grpSp>
        <p:nvGrpSpPr>
          <p:cNvPr id="73" name="Group 72">
            <a:extLst>
              <a:ext uri="{FF2B5EF4-FFF2-40B4-BE49-F238E27FC236}">
                <a16:creationId xmlns:a16="http://schemas.microsoft.com/office/drawing/2014/main" id="{5415F68B-63C0-B941-B026-C14F044531C5}"/>
              </a:ext>
            </a:extLst>
          </p:cNvPr>
          <p:cNvGrpSpPr/>
          <p:nvPr/>
        </p:nvGrpSpPr>
        <p:grpSpPr>
          <a:xfrm>
            <a:off x="5418036" y="5191791"/>
            <a:ext cx="401093" cy="965762"/>
            <a:chOff x="1085366" y="2052320"/>
            <a:chExt cx="697259" cy="1678877"/>
          </a:xfrm>
        </p:grpSpPr>
        <p:pic>
          <p:nvPicPr>
            <p:cNvPr id="74" name="Picture 73" descr="A picture containing drawing&#10;&#10;Description automatically generated">
              <a:extLst>
                <a:ext uri="{FF2B5EF4-FFF2-40B4-BE49-F238E27FC236}">
                  <a16:creationId xmlns:a16="http://schemas.microsoft.com/office/drawing/2014/main" id="{963110B4-256F-DF4F-A197-6D31B68C8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5" y="3180864"/>
              <a:ext cx="660400" cy="550333"/>
            </a:xfrm>
            <a:prstGeom prst="rect">
              <a:avLst/>
            </a:prstGeom>
          </p:spPr>
        </p:pic>
        <p:pic>
          <p:nvPicPr>
            <p:cNvPr id="75" name="Picture 74" descr="A picture containing drawing&#10;&#10;Description automatically generated">
              <a:extLst>
                <a:ext uri="{FF2B5EF4-FFF2-40B4-BE49-F238E27FC236}">
                  <a16:creationId xmlns:a16="http://schemas.microsoft.com/office/drawing/2014/main" id="{DB1B4056-63D7-D44D-A87B-F8686241A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66" y="2052320"/>
              <a:ext cx="660400" cy="558800"/>
            </a:xfrm>
            <a:prstGeom prst="rect">
              <a:avLst/>
            </a:prstGeom>
          </p:spPr>
        </p:pic>
      </p:grpSp>
      <p:grpSp>
        <p:nvGrpSpPr>
          <p:cNvPr id="76" name="Group 75">
            <a:extLst>
              <a:ext uri="{FF2B5EF4-FFF2-40B4-BE49-F238E27FC236}">
                <a16:creationId xmlns:a16="http://schemas.microsoft.com/office/drawing/2014/main" id="{41EC0A9E-20A1-A640-BDEE-22038ADCF8E8}"/>
              </a:ext>
            </a:extLst>
          </p:cNvPr>
          <p:cNvGrpSpPr/>
          <p:nvPr/>
        </p:nvGrpSpPr>
        <p:grpSpPr>
          <a:xfrm>
            <a:off x="8959889" y="5191791"/>
            <a:ext cx="401093" cy="965762"/>
            <a:chOff x="1085366" y="2052320"/>
            <a:chExt cx="697259" cy="1678877"/>
          </a:xfrm>
        </p:grpSpPr>
        <p:pic>
          <p:nvPicPr>
            <p:cNvPr id="77" name="Picture 76" descr="A picture containing drawing&#10;&#10;Description automatically generated">
              <a:extLst>
                <a:ext uri="{FF2B5EF4-FFF2-40B4-BE49-F238E27FC236}">
                  <a16:creationId xmlns:a16="http://schemas.microsoft.com/office/drawing/2014/main" id="{05A76500-8D10-6144-BEFE-0A91DDC4E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25" y="3180864"/>
              <a:ext cx="660400" cy="550333"/>
            </a:xfrm>
            <a:prstGeom prst="rect">
              <a:avLst/>
            </a:prstGeom>
          </p:spPr>
        </p:pic>
        <p:pic>
          <p:nvPicPr>
            <p:cNvPr id="78" name="Picture 77" descr="A picture containing drawing&#10;&#10;Description automatically generated">
              <a:extLst>
                <a:ext uri="{FF2B5EF4-FFF2-40B4-BE49-F238E27FC236}">
                  <a16:creationId xmlns:a16="http://schemas.microsoft.com/office/drawing/2014/main" id="{5CE1963A-3397-7849-B027-537245D9D4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366" y="2052320"/>
              <a:ext cx="660400" cy="558800"/>
            </a:xfrm>
            <a:prstGeom prst="rect">
              <a:avLst/>
            </a:prstGeom>
          </p:spPr>
        </p:pic>
      </p:grpSp>
      <p:sp>
        <p:nvSpPr>
          <p:cNvPr id="79" name="TextBox 78">
            <a:extLst>
              <a:ext uri="{FF2B5EF4-FFF2-40B4-BE49-F238E27FC236}">
                <a16:creationId xmlns:a16="http://schemas.microsoft.com/office/drawing/2014/main" id="{C0EF67B0-2722-0D40-922A-72713A1762AF}"/>
              </a:ext>
            </a:extLst>
          </p:cNvPr>
          <p:cNvSpPr txBox="1"/>
          <p:nvPr/>
        </p:nvSpPr>
        <p:spPr>
          <a:xfrm>
            <a:off x="1539433" y="4193342"/>
            <a:ext cx="2755390" cy="707886"/>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rPr>
              <a:t>Multifamily Program</a:t>
            </a:r>
          </a:p>
          <a:p>
            <a:r>
              <a:rPr lang="en-US" sz="1000">
                <a:solidFill>
                  <a:schemeClr val="bg1">
                    <a:lumMod val="50000"/>
                  </a:schemeClr>
                </a:solidFill>
                <a:latin typeface="Arial" panose="020B0604020202020204" pitchFamily="34" charset="0"/>
                <a:cs typeface="Arial" panose="020B0604020202020204" pitchFamily="34" charset="0"/>
              </a:rPr>
              <a:t>Creates high quality rental homes that Houstonians can afford in transit-oriented, resilient developments across the city.</a:t>
            </a:r>
          </a:p>
        </p:txBody>
      </p:sp>
      <p:sp>
        <p:nvSpPr>
          <p:cNvPr id="80" name="TextBox 79">
            <a:extLst>
              <a:ext uri="{FF2B5EF4-FFF2-40B4-BE49-F238E27FC236}">
                <a16:creationId xmlns:a16="http://schemas.microsoft.com/office/drawing/2014/main" id="{18F53C02-3DA2-594E-9E5C-C969EEDD04CD}"/>
              </a:ext>
            </a:extLst>
          </p:cNvPr>
          <p:cNvSpPr txBox="1"/>
          <p:nvPr/>
        </p:nvSpPr>
        <p:spPr>
          <a:xfrm>
            <a:off x="5109978" y="4193342"/>
            <a:ext cx="2755390" cy="707886"/>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rPr>
              <a:t>Public Services</a:t>
            </a:r>
          </a:p>
          <a:p>
            <a:r>
              <a:rPr lang="en-US" sz="1000">
                <a:solidFill>
                  <a:schemeClr val="bg1">
                    <a:lumMod val="50000"/>
                  </a:schemeClr>
                </a:solidFill>
                <a:latin typeface="Arial" panose="020B0604020202020204" pitchFamily="34" charset="0"/>
                <a:cs typeface="Arial" panose="020B0604020202020204" pitchFamily="34" charset="0"/>
              </a:rPr>
              <a:t>Provide services to underserved Houstonians to help them overcome social and economic barriers.</a:t>
            </a:r>
          </a:p>
        </p:txBody>
      </p:sp>
      <p:sp>
        <p:nvSpPr>
          <p:cNvPr id="81" name="TextBox 80">
            <a:extLst>
              <a:ext uri="{FF2B5EF4-FFF2-40B4-BE49-F238E27FC236}">
                <a16:creationId xmlns:a16="http://schemas.microsoft.com/office/drawing/2014/main" id="{38BA0E00-3050-E847-92E8-5CD2248E31ED}"/>
              </a:ext>
            </a:extLst>
          </p:cNvPr>
          <p:cNvSpPr txBox="1"/>
          <p:nvPr/>
        </p:nvSpPr>
        <p:spPr>
          <a:xfrm>
            <a:off x="8680523" y="4251050"/>
            <a:ext cx="2755390" cy="592470"/>
          </a:xfrm>
          <a:prstGeom prst="rect">
            <a:avLst/>
          </a:prstGeom>
          <a:noFill/>
        </p:spPr>
        <p:txBody>
          <a:bodyPr wrap="square" rtlCol="0">
            <a:spAutoFit/>
          </a:bodyPr>
          <a:lstStyle/>
          <a:p>
            <a:r>
              <a:rPr lang="en-US" sz="1000" b="1">
                <a:solidFill>
                  <a:srgbClr val="0070C0"/>
                </a:solidFill>
                <a:latin typeface="Arial" panose="020B0604020202020204" pitchFamily="34" charset="0"/>
                <a:cs typeface="Arial" panose="020B0604020202020204" pitchFamily="34" charset="0"/>
              </a:rPr>
              <a:t>Buyout</a:t>
            </a:r>
          </a:p>
          <a:p>
            <a:pPr>
              <a:lnSpc>
                <a:spcPts val="940"/>
              </a:lnSpc>
            </a:pPr>
            <a:r>
              <a:rPr lang="en-US" sz="900">
                <a:solidFill>
                  <a:schemeClr val="bg1">
                    <a:lumMod val="50000"/>
                  </a:schemeClr>
                </a:solidFill>
                <a:latin typeface="Arial" panose="020B0604020202020204" pitchFamily="34" charset="0"/>
                <a:cs typeface="Arial" panose="020B0604020202020204" pitchFamily="34" charset="0"/>
              </a:rPr>
              <a:t>Purchases flood-prone apartment complexes and converts these areas into green space, detention ponds, or other disaster mitigation projects.</a:t>
            </a:r>
          </a:p>
        </p:txBody>
      </p:sp>
      <p:sp>
        <p:nvSpPr>
          <p:cNvPr id="50" name="Title 8">
            <a:extLst>
              <a:ext uri="{FF2B5EF4-FFF2-40B4-BE49-F238E27FC236}">
                <a16:creationId xmlns:a16="http://schemas.microsoft.com/office/drawing/2014/main" id="{E63BC8C8-10A0-4292-8090-953DD6815405}"/>
              </a:ext>
            </a:extLst>
          </p:cNvPr>
          <p:cNvSpPr txBox="1">
            <a:spLocks/>
          </p:cNvSpPr>
          <p:nvPr/>
        </p:nvSpPr>
        <p:spPr>
          <a:xfrm>
            <a:off x="776818" y="697102"/>
            <a:ext cx="10943167" cy="639277"/>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000" b="1" i="0" kern="1200" spc="0" baseline="0">
                <a:solidFill>
                  <a:schemeClr val="accent1"/>
                </a:solidFill>
                <a:latin typeface="Montserrat" pitchFamily="2" charset="77"/>
                <a:ea typeface="+mj-ea"/>
                <a:cs typeface="+mj-cs"/>
              </a:defRPr>
            </a:lvl1pPr>
          </a:lstStyle>
          <a:p>
            <a:r>
              <a:rPr lang="en-US">
                <a:latin typeface="Montserrat"/>
              </a:rPr>
              <a:t>5 YEAR HIGHLIGHTS</a:t>
            </a:r>
            <a:endParaRPr lang="th-TH" dirty="0">
              <a:solidFill>
                <a:srgbClr val="00B050"/>
              </a:solidFill>
              <a:latin typeface="Montserrat"/>
            </a:endParaRPr>
          </a:p>
        </p:txBody>
      </p:sp>
    </p:spTree>
    <p:extLst>
      <p:ext uri="{BB962C8B-B14F-4D97-AF65-F5344CB8AC3E}">
        <p14:creationId xmlns:p14="http://schemas.microsoft.com/office/powerpoint/2010/main" val="225625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8EC1-3EB7-4AD9-A091-B97F239C8111}"/>
              </a:ext>
            </a:extLst>
          </p:cNvPr>
          <p:cNvSpPr>
            <a:spLocks noGrp="1"/>
          </p:cNvSpPr>
          <p:nvPr>
            <p:ph type="title"/>
          </p:nvPr>
        </p:nvSpPr>
        <p:spPr>
          <a:xfrm>
            <a:off x="624418" y="531447"/>
            <a:ext cx="10943167" cy="601784"/>
          </a:xfrm>
        </p:spPr>
        <p:txBody>
          <a:bodyPr/>
          <a:lstStyle/>
          <a:p>
            <a:r>
              <a:rPr lang="en-US" dirty="0">
                <a:latin typeface="Montserrat"/>
              </a:rPr>
              <a:t>5 YEAR HIGHLIGHTS</a:t>
            </a:r>
            <a:endParaRPr lang="en-US" dirty="0"/>
          </a:p>
        </p:txBody>
      </p:sp>
      <p:sp>
        <p:nvSpPr>
          <p:cNvPr id="3" name="Text Placeholder 2">
            <a:extLst>
              <a:ext uri="{FF2B5EF4-FFF2-40B4-BE49-F238E27FC236}">
                <a16:creationId xmlns:a16="http://schemas.microsoft.com/office/drawing/2014/main" id="{8ECC0017-A8D1-40F0-8F4D-0E8679C152C4}"/>
              </a:ext>
            </a:extLst>
          </p:cNvPr>
          <p:cNvSpPr>
            <a:spLocks noGrp="1"/>
          </p:cNvSpPr>
          <p:nvPr>
            <p:ph type="body" sz="quarter" idx="13"/>
          </p:nvPr>
        </p:nvSpPr>
        <p:spPr>
          <a:xfrm>
            <a:off x="624418" y="206623"/>
            <a:ext cx="10943167" cy="324823"/>
          </a:xfrm>
        </p:spPr>
        <p:txBody>
          <a:bodyPr/>
          <a:lstStyle/>
          <a:p>
            <a:r>
              <a:rPr lang="en-US" dirty="0"/>
              <a:t>Housing &amp; Community Development</a:t>
            </a:r>
          </a:p>
        </p:txBody>
      </p:sp>
      <p:sp>
        <p:nvSpPr>
          <p:cNvPr id="6" name="object 8">
            <a:extLst>
              <a:ext uri="{FF2B5EF4-FFF2-40B4-BE49-F238E27FC236}">
                <a16:creationId xmlns:a16="http://schemas.microsoft.com/office/drawing/2014/main" id="{B22B27AB-7B68-49E9-81D6-4A6F550AA4D9}"/>
              </a:ext>
            </a:extLst>
          </p:cNvPr>
          <p:cNvSpPr txBox="1"/>
          <p:nvPr/>
        </p:nvSpPr>
        <p:spPr>
          <a:xfrm>
            <a:off x="2274193" y="1516185"/>
            <a:ext cx="7643613" cy="5251938"/>
          </a:xfrm>
          <a:prstGeom prst="rect">
            <a:avLst/>
          </a:prstGeom>
          <a:ln w="12700">
            <a:solidFill>
              <a:srgbClr val="F6852C"/>
            </a:solidFill>
          </a:ln>
        </p:spPr>
        <p:txBody>
          <a:bodyPr vert="horz" wrap="square" lIns="0" tIns="84455" rIns="0" bIns="0" rtlCol="0">
            <a:noAutofit/>
          </a:bodyPr>
          <a:lstStyle/>
          <a:p>
            <a:pPr marL="144145" marR="233679">
              <a:lnSpc>
                <a:spcPct val="102099"/>
              </a:lnSpc>
              <a:spcBef>
                <a:spcPts val="665"/>
              </a:spcBef>
            </a:pPr>
            <a:r>
              <a:rPr lang="en-US" sz="1000" b="1" spc="10" dirty="0">
                <a:solidFill>
                  <a:schemeClr val="tx1">
                    <a:lumMod val="65000"/>
                    <a:lumOff val="35000"/>
                  </a:schemeClr>
                </a:solidFill>
                <a:latin typeface="Montserrat"/>
                <a:cs typeface="Montserrat"/>
              </a:rPr>
              <a:t>$23 </a:t>
            </a:r>
            <a:r>
              <a:rPr lang="en-US" sz="1000" b="1" spc="15" dirty="0">
                <a:solidFill>
                  <a:schemeClr val="tx1">
                    <a:lumMod val="65000"/>
                    <a:lumOff val="35000"/>
                  </a:schemeClr>
                </a:solidFill>
                <a:latin typeface="Montserrat"/>
                <a:cs typeface="Montserrat"/>
              </a:rPr>
              <a:t>M </a:t>
            </a:r>
            <a:r>
              <a:rPr lang="en-US" sz="1000" spc="5" dirty="0">
                <a:solidFill>
                  <a:schemeClr val="tx1">
                    <a:lumMod val="65000"/>
                    <a:lumOff val="35000"/>
                  </a:schemeClr>
                </a:solidFill>
                <a:latin typeface="Montserrat-Light"/>
                <a:cs typeface="Montserrat-Light"/>
              </a:rPr>
              <a:t>in </a:t>
            </a:r>
            <a:r>
              <a:rPr lang="en-US" sz="1000" spc="10" dirty="0">
                <a:solidFill>
                  <a:schemeClr val="tx1">
                    <a:lumMod val="65000"/>
                    <a:lumOff val="35000"/>
                  </a:schemeClr>
                </a:solidFill>
                <a:latin typeface="Montserrat-Light"/>
                <a:cs typeface="Montserrat-Light"/>
              </a:rPr>
              <a:t>planning </a:t>
            </a:r>
            <a:r>
              <a:rPr lang="en-US" sz="1000" spc="5" dirty="0">
                <a:solidFill>
                  <a:schemeClr val="tx1">
                    <a:lumMod val="65000"/>
                    <a:lumOff val="35000"/>
                  </a:schemeClr>
                </a:solidFill>
                <a:latin typeface="Montserrat-Light"/>
                <a:cs typeface="Montserrat-Light"/>
              </a:rPr>
              <a:t>activities:</a:t>
            </a:r>
          </a:p>
          <a:p>
            <a:pPr marL="315595" marR="233679" indent="-171450">
              <a:lnSpc>
                <a:spcPct val="102099"/>
              </a:lnSpc>
              <a:spcBef>
                <a:spcPts val="665"/>
              </a:spcBef>
              <a:buFont typeface="Wingdings" panose="05000000000000000000" pitchFamily="2" charset="2"/>
              <a:buChar char="q"/>
            </a:pPr>
            <a:r>
              <a:rPr lang="en-US" sz="1000" b="1" dirty="0">
                <a:solidFill>
                  <a:srgbClr val="009CDE"/>
                </a:solidFill>
                <a:latin typeface="Montserrat-Light"/>
                <a:cs typeface="Montserrat-Light"/>
              </a:rPr>
              <a:t>Houston Construction Code Modernization Plan</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cs typeface="Montserrat-Light"/>
              </a:rPr>
              <a:t>Assist with code review and adoption process and ultimately assist the City in the development of a modernized, resilient, and accessible City Construction Code through the consolidation of references, amendments, and ordinances. </a:t>
            </a:r>
            <a:r>
              <a:rPr lang="en-US" sz="1000" b="1" dirty="0">
                <a:solidFill>
                  <a:schemeClr val="tx1">
                    <a:lumMod val="65000"/>
                    <a:lumOff val="35000"/>
                  </a:schemeClr>
                </a:solidFill>
                <a:latin typeface="Montserrat-Light"/>
                <a:cs typeface="Montserrat-Light"/>
              </a:rPr>
              <a:t>The plan has been approved by City Council and is underway. </a:t>
            </a:r>
          </a:p>
          <a:p>
            <a:pPr marL="315595" marR="233679" indent="-171450">
              <a:lnSpc>
                <a:spcPct val="102099"/>
              </a:lnSpc>
              <a:spcBef>
                <a:spcPts val="665"/>
              </a:spcBef>
              <a:buFont typeface="Wingdings" panose="05000000000000000000" pitchFamily="2" charset="2"/>
              <a:buChar char="q"/>
            </a:pPr>
            <a:r>
              <a:rPr lang="en-US" sz="1000" b="1" dirty="0">
                <a:solidFill>
                  <a:srgbClr val="009CDE"/>
                </a:solidFill>
                <a:latin typeface="Montserrat-Light"/>
                <a:cs typeface="Montserrat-Light"/>
              </a:rPr>
              <a:t>Buy-In/Buy-Out Plan</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cs typeface="Montserrat-Light"/>
              </a:rPr>
              <a:t>Develop a comprehensive Buy-In/Buy-Out Plan for the City of Houston, facilitating various options for Houstonians to move out of Houston floodways or floodplains impacted by major storms. </a:t>
            </a:r>
            <a:r>
              <a:rPr lang="en-US" sz="1000" b="1" dirty="0">
                <a:solidFill>
                  <a:schemeClr val="tx1">
                    <a:lumMod val="65000"/>
                    <a:lumOff val="35000"/>
                  </a:schemeClr>
                </a:solidFill>
                <a:latin typeface="Montserrat-Light"/>
                <a:cs typeface="Montserrat-Light"/>
              </a:rPr>
              <a:t>The plan has been approved by City Council and is underway.</a:t>
            </a:r>
          </a:p>
          <a:p>
            <a:pPr marL="315595" marR="233679" indent="-171450">
              <a:lnSpc>
                <a:spcPct val="102099"/>
              </a:lnSpc>
              <a:spcBef>
                <a:spcPts val="665"/>
              </a:spcBef>
              <a:buFont typeface="Wingdings" panose="05000000000000000000" pitchFamily="2" charset="2"/>
              <a:buChar char="q"/>
            </a:pPr>
            <a:r>
              <a:rPr lang="en-US" sz="1000" b="1" dirty="0">
                <a:solidFill>
                  <a:srgbClr val="009CDE"/>
                </a:solidFill>
                <a:latin typeface="Montserrat-Light"/>
                <a:cs typeface="Montserrat-Light"/>
              </a:rPr>
              <a:t>Lily Pads Plan (Resilience Hubs)</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cs typeface="Montserrat-Light"/>
              </a:rPr>
              <a:t>Create a plan for Lily Pads/Resilience Hubs across Houston that are intended to operate before, during, and after disasters or disturbances, making them steady-state assets for local emergency management, residents, and city officials. </a:t>
            </a:r>
            <a:r>
              <a:rPr lang="en-US" sz="1000" b="1" dirty="0">
                <a:solidFill>
                  <a:schemeClr val="tx1">
                    <a:lumMod val="65000"/>
                    <a:lumOff val="35000"/>
                  </a:schemeClr>
                </a:solidFill>
                <a:latin typeface="Montserrat-Light"/>
                <a:cs typeface="Montserrat-Light"/>
              </a:rPr>
              <a:t>The plan has been approved by City Council and is underway. </a:t>
            </a:r>
          </a:p>
          <a:p>
            <a:pPr marL="315595" marR="233679" indent="-171450">
              <a:lnSpc>
                <a:spcPct val="102099"/>
              </a:lnSpc>
              <a:spcBef>
                <a:spcPts val="665"/>
              </a:spcBef>
              <a:buFont typeface="Wingdings" panose="05000000000000000000" pitchFamily="2" charset="2"/>
              <a:buChar char="q"/>
            </a:pPr>
            <a:r>
              <a:rPr lang="en-US" sz="1000" b="1" dirty="0">
                <a:solidFill>
                  <a:srgbClr val="009CDE"/>
                </a:solidFill>
                <a:latin typeface="Montserrat-Light"/>
                <a:cs typeface="Montserrat-Light"/>
              </a:rPr>
              <a:t>Neighborhood Resilience Plans</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cs typeface="Montserrat-Light"/>
              </a:rPr>
              <a:t>Create neighborhood resilience plans, place-based strategies that support the ability for neighborhoods susceptible to flooding to recover from events like Hurricane Harvey and other disaster events while building resilience to address vulnerability to multiple hazards through the creation of resilience districts. </a:t>
            </a:r>
            <a:r>
              <a:rPr lang="en-US" sz="1000" b="1" dirty="0">
                <a:solidFill>
                  <a:schemeClr val="tx1">
                    <a:lumMod val="65000"/>
                    <a:lumOff val="35000"/>
                  </a:schemeClr>
                </a:solidFill>
                <a:latin typeface="Montserrat-Light"/>
                <a:cs typeface="Montserrat-Light"/>
              </a:rPr>
              <a:t>The plan has been approved by City Council and is underway.</a:t>
            </a:r>
            <a:endParaRPr lang="en-US" sz="1000" dirty="0">
              <a:solidFill>
                <a:schemeClr val="tx1">
                  <a:lumMod val="65000"/>
                  <a:lumOff val="35000"/>
                </a:schemeClr>
              </a:solidFill>
              <a:latin typeface="Montserrat-Light"/>
              <a:cs typeface="Montserrat-Light"/>
            </a:endParaRPr>
          </a:p>
          <a:p>
            <a:pPr marL="315595" marR="233679" indent="-171450">
              <a:lnSpc>
                <a:spcPct val="102099"/>
              </a:lnSpc>
              <a:spcBef>
                <a:spcPts val="665"/>
              </a:spcBef>
              <a:buFont typeface="Wingdings" panose="05000000000000000000" pitchFamily="2" charset="2"/>
              <a:buChar char="q"/>
            </a:pPr>
            <a:r>
              <a:rPr lang="en-US" sz="1000" b="1" dirty="0">
                <a:solidFill>
                  <a:srgbClr val="009CDE"/>
                </a:solidFill>
                <a:latin typeface="Montserrat-Light"/>
                <a:cs typeface="Montserrat-Light"/>
              </a:rPr>
              <a:t>Sidewalks Plan</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cs typeface="Montserrat-Light"/>
              </a:rPr>
              <a:t>Develop resilient sidewalk plans for </a:t>
            </a:r>
            <a:r>
              <a:rPr lang="en-US" sz="1000" dirty="0" err="1">
                <a:solidFill>
                  <a:schemeClr val="tx1">
                    <a:lumMod val="65000"/>
                    <a:lumOff val="35000"/>
                  </a:schemeClr>
                </a:solidFill>
                <a:latin typeface="Montserrat-Light"/>
                <a:cs typeface="Montserrat-Light"/>
              </a:rPr>
              <a:t>Gulfton</a:t>
            </a:r>
            <a:r>
              <a:rPr lang="en-US" sz="1000" dirty="0">
                <a:solidFill>
                  <a:schemeClr val="tx1">
                    <a:lumMod val="65000"/>
                    <a:lumOff val="35000"/>
                  </a:schemeClr>
                </a:solidFill>
                <a:latin typeface="Montserrat-Light"/>
                <a:cs typeface="Montserrat-Light"/>
              </a:rPr>
              <a:t> and </a:t>
            </a:r>
            <a:r>
              <a:rPr lang="en-US" sz="1000" dirty="0" err="1">
                <a:solidFill>
                  <a:schemeClr val="tx1">
                    <a:lumMod val="65000"/>
                    <a:lumOff val="35000"/>
                  </a:schemeClr>
                </a:solidFill>
                <a:latin typeface="Montserrat-Light"/>
                <a:cs typeface="Montserrat-Light"/>
              </a:rPr>
              <a:t>Kashmere</a:t>
            </a:r>
            <a:r>
              <a:rPr lang="en-US" sz="1000" dirty="0">
                <a:solidFill>
                  <a:schemeClr val="tx1">
                    <a:lumMod val="65000"/>
                    <a:lumOff val="35000"/>
                  </a:schemeClr>
                </a:solidFill>
                <a:latin typeface="Montserrat-Light"/>
                <a:cs typeface="Montserrat-Light"/>
              </a:rPr>
              <a:t> Gardens as case studies for scalable and replicable solutions to address similar challenges experienced across neighborhoods, city-wide. </a:t>
            </a:r>
            <a:r>
              <a:rPr lang="en-US" sz="1000" b="1" dirty="0">
                <a:solidFill>
                  <a:schemeClr val="tx1">
                    <a:lumMod val="65000"/>
                    <a:lumOff val="35000"/>
                  </a:schemeClr>
                </a:solidFill>
                <a:latin typeface="Montserrat-Light"/>
                <a:cs typeface="Montserrat-Light"/>
              </a:rPr>
              <a:t>The plan has been approved by City Council and is underway.</a:t>
            </a:r>
            <a:endParaRPr lang="en-US" sz="1000" dirty="0">
              <a:solidFill>
                <a:schemeClr val="tx1">
                  <a:lumMod val="65000"/>
                  <a:lumOff val="35000"/>
                </a:schemeClr>
              </a:solidFill>
              <a:latin typeface="Montserrat-Light"/>
              <a:cs typeface="Montserrat-Light"/>
            </a:endParaRPr>
          </a:p>
          <a:p>
            <a:pPr marL="315595" marR="233679" indent="-171450">
              <a:lnSpc>
                <a:spcPct val="102099"/>
              </a:lnSpc>
              <a:spcBef>
                <a:spcPts val="665"/>
              </a:spcBef>
              <a:buFont typeface="Wingdings" panose="05000000000000000000" pitchFamily="2" charset="2"/>
              <a:buChar char="q"/>
            </a:pPr>
            <a:r>
              <a:rPr lang="en-US" sz="1000" b="1" dirty="0">
                <a:solidFill>
                  <a:srgbClr val="009CDE"/>
                </a:solidFill>
                <a:latin typeface="Montserrat-Light"/>
                <a:cs typeface="Montserrat-Light"/>
              </a:rPr>
              <a:t>Stormwater Master Plan</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cs typeface="Montserrat-Light"/>
              </a:rPr>
              <a:t>Develop a comprehensive 2-D dynamic hydrologic and hydraulic model of the City’s flood mitigation and stormwater drainage infrastructure. </a:t>
            </a:r>
            <a:r>
              <a:rPr lang="en-US" sz="1000" b="1" dirty="0">
                <a:solidFill>
                  <a:schemeClr val="tx1">
                    <a:lumMod val="65000"/>
                    <a:lumOff val="35000"/>
                  </a:schemeClr>
                </a:solidFill>
                <a:latin typeface="Montserrat-Light"/>
                <a:cs typeface="Montserrat-Light"/>
              </a:rPr>
              <a:t>City Council approval is anticipated in August 2022. </a:t>
            </a:r>
          </a:p>
        </p:txBody>
      </p:sp>
    </p:spTree>
    <p:extLst>
      <p:ext uri="{BB962C8B-B14F-4D97-AF65-F5344CB8AC3E}">
        <p14:creationId xmlns:p14="http://schemas.microsoft.com/office/powerpoint/2010/main" val="88311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latin typeface="Montserrat"/>
              </a:rPr>
              <a:t>5 YEAR HIGHLIGHTS</a:t>
            </a:r>
            <a:endParaRPr lang="th-TH" dirty="0">
              <a:solidFill>
                <a:srgbClr val="00B050"/>
              </a:solidFill>
              <a:latin typeface="Montserrat"/>
            </a:endParaRPr>
          </a:p>
        </p:txBody>
      </p:sp>
      <p:sp>
        <p:nvSpPr>
          <p:cNvPr id="10" name="Text Placeholder 9"/>
          <p:cNvSpPr>
            <a:spLocks noGrp="1"/>
          </p:cNvSpPr>
          <p:nvPr>
            <p:ph type="body" sz="quarter" idx="13"/>
          </p:nvPr>
        </p:nvSpPr>
        <p:spPr/>
        <p:txBody>
          <a:bodyPr/>
          <a:lstStyle/>
          <a:p>
            <a:r>
              <a:rPr lang="en-US" dirty="0"/>
              <a:t>Finance Public Assistance</a:t>
            </a:r>
          </a:p>
        </p:txBody>
      </p:sp>
      <p:sp>
        <p:nvSpPr>
          <p:cNvPr id="7" name="TextBox 6">
            <a:extLst>
              <a:ext uri="{FF2B5EF4-FFF2-40B4-BE49-F238E27FC236}">
                <a16:creationId xmlns:a16="http://schemas.microsoft.com/office/drawing/2014/main" id="{C9C55370-1890-4C7D-A0FB-46DBD4DF7925}"/>
              </a:ext>
            </a:extLst>
          </p:cNvPr>
          <p:cNvSpPr txBox="1"/>
          <p:nvPr/>
        </p:nvSpPr>
        <p:spPr>
          <a:xfrm>
            <a:off x="11221390" y="5295462"/>
            <a:ext cx="246262" cy="276999"/>
          </a:xfrm>
          <a:prstGeom prst="rect">
            <a:avLst/>
          </a:prstGeom>
          <a:noFill/>
        </p:spPr>
        <p:txBody>
          <a:bodyPr wrap="square" rtlCol="0">
            <a:spAutoFit/>
          </a:bodyPr>
          <a:lstStyle/>
          <a:p>
            <a:r>
              <a:rPr lang="en-US" sz="1200">
                <a:solidFill>
                  <a:schemeClr val="bg1"/>
                </a:solidFill>
              </a:rPr>
              <a:t>*</a:t>
            </a:r>
          </a:p>
        </p:txBody>
      </p:sp>
      <p:sp>
        <p:nvSpPr>
          <p:cNvPr id="3" name="Rectangle 2">
            <a:extLst>
              <a:ext uri="{FF2B5EF4-FFF2-40B4-BE49-F238E27FC236}">
                <a16:creationId xmlns:a16="http://schemas.microsoft.com/office/drawing/2014/main" id="{76E97254-1D56-4D54-B812-9440CADDB9DE}"/>
              </a:ext>
            </a:extLst>
          </p:cNvPr>
          <p:cNvSpPr/>
          <p:nvPr/>
        </p:nvSpPr>
        <p:spPr>
          <a:xfrm>
            <a:off x="5216032" y="1531787"/>
            <a:ext cx="1645643" cy="276999"/>
          </a:xfrm>
          <a:prstGeom prst="rect">
            <a:avLst/>
          </a:prstGeom>
        </p:spPr>
        <p:txBody>
          <a:bodyPr wrap="none">
            <a:spAutoFit/>
          </a:bodyPr>
          <a:lstStyle/>
          <a:p>
            <a:pPr marL="118110" algn="ctr">
              <a:lnSpc>
                <a:spcPct val="100000"/>
              </a:lnSpc>
              <a:spcBef>
                <a:spcPts val="505"/>
              </a:spcBef>
            </a:pPr>
            <a:r>
              <a:rPr lang="en-US" sz="1200" i="1" spc="10" dirty="0">
                <a:solidFill>
                  <a:srgbClr val="3C4F23"/>
                </a:solidFill>
                <a:latin typeface="Open Sans"/>
                <a:cs typeface="Open Sans"/>
              </a:rPr>
              <a:t>*As of July 24, 2022</a:t>
            </a:r>
            <a:endParaRPr lang="en-US" sz="1200" i="1" dirty="0">
              <a:latin typeface="Open Sans"/>
              <a:cs typeface="Open Sans"/>
            </a:endParaRPr>
          </a:p>
        </p:txBody>
      </p:sp>
      <p:graphicFrame>
        <p:nvGraphicFramePr>
          <p:cNvPr id="11" name="object 4">
            <a:extLst>
              <a:ext uri="{FF2B5EF4-FFF2-40B4-BE49-F238E27FC236}">
                <a16:creationId xmlns:a16="http://schemas.microsoft.com/office/drawing/2014/main" id="{385F9F11-8332-4467-A446-55B109CBD933}"/>
              </a:ext>
            </a:extLst>
          </p:cNvPr>
          <p:cNvGraphicFramePr>
            <a:graphicFrameLocks noGrp="1"/>
          </p:cNvGraphicFramePr>
          <p:nvPr>
            <p:extLst>
              <p:ext uri="{D42A27DB-BD31-4B8C-83A1-F6EECF244321}">
                <p14:modId xmlns:p14="http://schemas.microsoft.com/office/powerpoint/2010/main" val="751531580"/>
              </p:ext>
            </p:extLst>
          </p:nvPr>
        </p:nvGraphicFramePr>
        <p:xfrm>
          <a:off x="1307565" y="1957217"/>
          <a:ext cx="9576870" cy="3091998"/>
        </p:xfrm>
        <a:graphic>
          <a:graphicData uri="http://schemas.openxmlformats.org/drawingml/2006/table">
            <a:tbl>
              <a:tblPr firstRow="1" bandRow="1">
                <a:tableStyleId>{2D5ABB26-0587-4C30-8999-92F81FD0307C}</a:tableStyleId>
              </a:tblPr>
              <a:tblGrid>
                <a:gridCol w="2521805">
                  <a:extLst>
                    <a:ext uri="{9D8B030D-6E8A-4147-A177-3AD203B41FA5}">
                      <a16:colId xmlns:a16="http://schemas.microsoft.com/office/drawing/2014/main" val="20000"/>
                    </a:ext>
                  </a:extLst>
                </a:gridCol>
                <a:gridCol w="2545326">
                  <a:extLst>
                    <a:ext uri="{9D8B030D-6E8A-4147-A177-3AD203B41FA5}">
                      <a16:colId xmlns:a16="http://schemas.microsoft.com/office/drawing/2014/main" val="20001"/>
                    </a:ext>
                  </a:extLst>
                </a:gridCol>
                <a:gridCol w="1132602">
                  <a:extLst>
                    <a:ext uri="{9D8B030D-6E8A-4147-A177-3AD203B41FA5}">
                      <a16:colId xmlns:a16="http://schemas.microsoft.com/office/drawing/2014/main" val="20002"/>
                    </a:ext>
                  </a:extLst>
                </a:gridCol>
                <a:gridCol w="1132602">
                  <a:extLst>
                    <a:ext uri="{9D8B030D-6E8A-4147-A177-3AD203B41FA5}">
                      <a16:colId xmlns:a16="http://schemas.microsoft.com/office/drawing/2014/main" val="20003"/>
                    </a:ext>
                  </a:extLst>
                </a:gridCol>
                <a:gridCol w="1132603">
                  <a:extLst>
                    <a:ext uri="{9D8B030D-6E8A-4147-A177-3AD203B41FA5}">
                      <a16:colId xmlns:a16="http://schemas.microsoft.com/office/drawing/2014/main" val="20004"/>
                    </a:ext>
                  </a:extLst>
                </a:gridCol>
                <a:gridCol w="1111932">
                  <a:extLst>
                    <a:ext uri="{9D8B030D-6E8A-4147-A177-3AD203B41FA5}">
                      <a16:colId xmlns:a16="http://schemas.microsoft.com/office/drawing/2014/main" val="20005"/>
                    </a:ext>
                  </a:extLst>
                </a:gridCol>
              </a:tblGrid>
              <a:tr h="311414">
                <a:tc>
                  <a:txBody>
                    <a:bodyPr/>
                    <a:lstStyle/>
                    <a:p>
                      <a:pPr algn="ctr">
                        <a:lnSpc>
                          <a:spcPct val="100000"/>
                        </a:lnSpc>
                        <a:spcBef>
                          <a:spcPts val="505"/>
                        </a:spcBef>
                      </a:pPr>
                      <a:r>
                        <a:rPr sz="850" b="1" spc="-10" dirty="0">
                          <a:solidFill>
                            <a:srgbClr val="FFFFFF"/>
                          </a:solidFill>
                          <a:latin typeface="Open Sans"/>
                          <a:cs typeface="Open Sans"/>
                        </a:rPr>
                        <a:t>DAMAGES</a:t>
                      </a:r>
                      <a:endParaRPr sz="850">
                        <a:latin typeface="Open Sans"/>
                        <a:cs typeface="Open Sans"/>
                      </a:endParaRPr>
                    </a:p>
                  </a:txBody>
                  <a:tcPr marL="0" marR="0" marT="64135" marB="0">
                    <a:lnL w="12700">
                      <a:solidFill>
                        <a:srgbClr val="F6852C"/>
                      </a:solidFill>
                      <a:prstDash val="solid"/>
                    </a:lnL>
                    <a:lnR w="1905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5875" algn="ctr">
                        <a:lnSpc>
                          <a:spcPct val="100000"/>
                        </a:lnSpc>
                        <a:spcBef>
                          <a:spcPts val="505"/>
                        </a:spcBef>
                      </a:pPr>
                      <a:r>
                        <a:rPr sz="850" b="1" spc="-10" dirty="0">
                          <a:solidFill>
                            <a:srgbClr val="FFFFFF"/>
                          </a:solidFill>
                          <a:latin typeface="Open Sans"/>
                          <a:cs typeface="Open Sans"/>
                        </a:rPr>
                        <a:t>EXAMPLES</a:t>
                      </a:r>
                      <a:endParaRPr sz="850">
                        <a:latin typeface="Open Sans"/>
                        <a:cs typeface="Open Sans"/>
                      </a:endParaRPr>
                    </a:p>
                  </a:txBody>
                  <a:tcPr marL="0" marR="0" marT="64135" marB="0">
                    <a:lnL w="1905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87325">
                        <a:lnSpc>
                          <a:spcPts val="985"/>
                        </a:lnSpc>
                      </a:pPr>
                      <a:r>
                        <a:rPr sz="850" b="1" spc="-10" dirty="0">
                          <a:solidFill>
                            <a:srgbClr val="FFFFFF"/>
                          </a:solidFill>
                          <a:latin typeface="Open Sans"/>
                          <a:cs typeface="Open Sans"/>
                        </a:rPr>
                        <a:t>SUBMITTED</a:t>
                      </a:r>
                      <a:endParaRPr sz="850">
                        <a:latin typeface="Open Sans"/>
                        <a:cs typeface="Open Sans"/>
                      </a:endParaRPr>
                    </a:p>
                    <a:p>
                      <a:pPr marL="219075">
                        <a:lnSpc>
                          <a:spcPts val="975"/>
                        </a:lnSpc>
                        <a:spcBef>
                          <a:spcPts val="45"/>
                        </a:spcBef>
                      </a:pPr>
                      <a:r>
                        <a:rPr sz="850" b="1" dirty="0">
                          <a:solidFill>
                            <a:srgbClr val="FFFFFF"/>
                          </a:solidFill>
                          <a:latin typeface="Open Sans"/>
                          <a:cs typeface="Open Sans"/>
                        </a:rPr>
                        <a:t>TO</a:t>
                      </a:r>
                      <a:r>
                        <a:rPr sz="850" b="1" spc="15" dirty="0">
                          <a:solidFill>
                            <a:srgbClr val="FFFFFF"/>
                          </a:solidFill>
                          <a:latin typeface="Open Sans"/>
                          <a:cs typeface="Open Sans"/>
                        </a:rPr>
                        <a:t> </a:t>
                      </a:r>
                      <a:r>
                        <a:rPr sz="850" b="1" spc="-10" dirty="0">
                          <a:solidFill>
                            <a:srgbClr val="FFFFFF"/>
                          </a:solidFill>
                          <a:latin typeface="Open Sans"/>
                          <a:cs typeface="Open Sans"/>
                        </a:rPr>
                        <a:t>FEMA*</a:t>
                      </a:r>
                      <a:endParaRPr sz="850">
                        <a:latin typeface="Open Sans"/>
                        <a:cs typeface="Open Sans"/>
                      </a:endParaRPr>
                    </a:p>
                  </a:txBody>
                  <a:tcPr marL="0" marR="0" marT="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90500">
                        <a:lnSpc>
                          <a:spcPct val="100000"/>
                        </a:lnSpc>
                        <a:spcBef>
                          <a:spcPts val="409"/>
                        </a:spcBef>
                      </a:pPr>
                      <a:r>
                        <a:rPr sz="850" b="1" spc="-10" dirty="0">
                          <a:solidFill>
                            <a:srgbClr val="FFFFFF"/>
                          </a:solidFill>
                          <a:latin typeface="Open Sans"/>
                          <a:cs typeface="Open Sans"/>
                        </a:rPr>
                        <a:t>OBLIGATED</a:t>
                      </a:r>
                      <a:endParaRPr sz="850">
                        <a:latin typeface="Open Sans"/>
                        <a:cs typeface="Open Sans"/>
                      </a:endParaRPr>
                    </a:p>
                  </a:txBody>
                  <a:tcPr marL="0" marR="0" marT="52069"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225425">
                        <a:lnSpc>
                          <a:spcPts val="985"/>
                        </a:lnSpc>
                      </a:pPr>
                      <a:r>
                        <a:rPr sz="850" b="1" spc="-10" dirty="0">
                          <a:solidFill>
                            <a:srgbClr val="FFFFFF"/>
                          </a:solidFill>
                          <a:latin typeface="Open Sans"/>
                          <a:cs typeface="Open Sans"/>
                        </a:rPr>
                        <a:t>FUNDING</a:t>
                      </a:r>
                      <a:endParaRPr sz="850">
                        <a:latin typeface="Open Sans"/>
                        <a:cs typeface="Open Sans"/>
                      </a:endParaRPr>
                    </a:p>
                    <a:p>
                      <a:pPr marL="226695">
                        <a:lnSpc>
                          <a:spcPts val="975"/>
                        </a:lnSpc>
                        <a:spcBef>
                          <a:spcPts val="45"/>
                        </a:spcBef>
                      </a:pPr>
                      <a:r>
                        <a:rPr sz="850" b="1" spc="-10" dirty="0">
                          <a:solidFill>
                            <a:srgbClr val="FFFFFF"/>
                          </a:solidFill>
                          <a:latin typeface="Open Sans"/>
                          <a:cs typeface="Open Sans"/>
                        </a:rPr>
                        <a:t>RECEIVED</a:t>
                      </a:r>
                      <a:endParaRPr sz="850">
                        <a:latin typeface="Open Sans"/>
                        <a:cs typeface="Open Sans"/>
                      </a:endParaRPr>
                    </a:p>
                  </a:txBody>
                  <a:tcPr marL="0" marR="0" marT="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9050" algn="ctr">
                        <a:lnSpc>
                          <a:spcPts val="985"/>
                        </a:lnSpc>
                      </a:pPr>
                      <a:r>
                        <a:rPr sz="850" b="1" spc="-20" dirty="0">
                          <a:solidFill>
                            <a:srgbClr val="FFFFFF"/>
                          </a:solidFill>
                          <a:latin typeface="Open Sans"/>
                          <a:cs typeface="Open Sans"/>
                        </a:rPr>
                        <a:t>TDEM</a:t>
                      </a:r>
                      <a:endParaRPr sz="850">
                        <a:latin typeface="Open Sans"/>
                        <a:cs typeface="Open Sans"/>
                      </a:endParaRPr>
                    </a:p>
                    <a:p>
                      <a:pPr marL="17780" algn="ctr">
                        <a:lnSpc>
                          <a:spcPts val="975"/>
                        </a:lnSpc>
                        <a:spcBef>
                          <a:spcPts val="45"/>
                        </a:spcBef>
                      </a:pPr>
                      <a:r>
                        <a:rPr sz="850" b="1" dirty="0">
                          <a:solidFill>
                            <a:srgbClr val="FFFFFF"/>
                          </a:solidFill>
                          <a:latin typeface="Open Sans"/>
                          <a:cs typeface="Open Sans"/>
                        </a:rPr>
                        <a:t>SB-</a:t>
                      </a:r>
                      <a:r>
                        <a:rPr sz="850" b="1" spc="-50" dirty="0">
                          <a:solidFill>
                            <a:srgbClr val="FFFFFF"/>
                          </a:solidFill>
                          <a:latin typeface="Open Sans"/>
                          <a:cs typeface="Open Sans"/>
                        </a:rPr>
                        <a:t>7</a:t>
                      </a:r>
                      <a:endParaRPr sz="850">
                        <a:latin typeface="Open Sans"/>
                        <a:cs typeface="Open Sans"/>
                      </a:endParaRPr>
                    </a:p>
                  </a:txBody>
                  <a:tcPr marL="0" marR="0" marT="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extLst>
                  <a:ext uri="{0D108BD9-81ED-4DB2-BD59-A6C34878D82A}">
                    <a16:rowId xmlns:a16="http://schemas.microsoft.com/office/drawing/2014/main" val="10000"/>
                  </a:ext>
                </a:extLst>
              </a:tr>
              <a:tr h="336504">
                <a:tc>
                  <a:txBody>
                    <a:bodyPr/>
                    <a:lstStyle/>
                    <a:p>
                      <a:pPr marL="97155">
                        <a:lnSpc>
                          <a:spcPct val="100000"/>
                        </a:lnSpc>
                        <a:spcBef>
                          <a:spcPts val="280"/>
                        </a:spcBef>
                      </a:pPr>
                      <a:r>
                        <a:rPr sz="800" dirty="0">
                          <a:solidFill>
                            <a:srgbClr val="3B4F22"/>
                          </a:solidFill>
                          <a:latin typeface="Open Sans"/>
                          <a:cs typeface="Open Sans"/>
                        </a:rPr>
                        <a:t>Category</a:t>
                      </a:r>
                      <a:r>
                        <a:rPr sz="800" spc="50" dirty="0">
                          <a:solidFill>
                            <a:srgbClr val="3B4F22"/>
                          </a:solidFill>
                          <a:latin typeface="Open Sans"/>
                          <a:cs typeface="Open Sans"/>
                        </a:rPr>
                        <a:t> </a:t>
                      </a:r>
                      <a:r>
                        <a:rPr sz="800" dirty="0">
                          <a:solidFill>
                            <a:srgbClr val="3B4F22"/>
                          </a:solidFill>
                          <a:latin typeface="Open Sans"/>
                          <a:cs typeface="Open Sans"/>
                        </a:rPr>
                        <a:t>A</a:t>
                      </a:r>
                      <a:r>
                        <a:rPr sz="800" spc="100" dirty="0">
                          <a:solidFill>
                            <a:srgbClr val="3B4F22"/>
                          </a:solidFill>
                          <a:latin typeface="Open Sans"/>
                          <a:cs typeface="Open Sans"/>
                        </a:rPr>
                        <a:t> </a:t>
                      </a:r>
                      <a:r>
                        <a:rPr sz="800" dirty="0">
                          <a:solidFill>
                            <a:srgbClr val="3B4F22"/>
                          </a:solidFill>
                          <a:latin typeface="Open Sans"/>
                          <a:cs typeface="Open Sans"/>
                        </a:rPr>
                        <a:t>-</a:t>
                      </a:r>
                      <a:r>
                        <a:rPr sz="800" spc="110" dirty="0">
                          <a:solidFill>
                            <a:srgbClr val="3B4F22"/>
                          </a:solidFill>
                          <a:latin typeface="Open Sans"/>
                          <a:cs typeface="Open Sans"/>
                        </a:rPr>
                        <a:t> </a:t>
                      </a:r>
                      <a:r>
                        <a:rPr sz="800" dirty="0">
                          <a:solidFill>
                            <a:srgbClr val="3B4F22"/>
                          </a:solidFill>
                          <a:latin typeface="Open Sans"/>
                          <a:cs typeface="Open Sans"/>
                        </a:rPr>
                        <a:t>Debris</a:t>
                      </a:r>
                      <a:r>
                        <a:rPr sz="800" spc="35" dirty="0">
                          <a:solidFill>
                            <a:srgbClr val="3B4F22"/>
                          </a:solidFill>
                          <a:latin typeface="Open Sans"/>
                          <a:cs typeface="Open Sans"/>
                        </a:rPr>
                        <a:t> </a:t>
                      </a:r>
                      <a:r>
                        <a:rPr sz="800" spc="-10" dirty="0">
                          <a:solidFill>
                            <a:srgbClr val="3B4F22"/>
                          </a:solidFill>
                          <a:latin typeface="Open Sans"/>
                          <a:cs typeface="Open Sans"/>
                        </a:rPr>
                        <a:t>Management</a:t>
                      </a:r>
                      <a:endParaRPr sz="800">
                        <a:latin typeface="Open Sans"/>
                        <a:cs typeface="Open Sans"/>
                      </a:endParaRPr>
                    </a:p>
                  </a:txBody>
                  <a:tcPr marL="0" marR="0" marT="35560" marB="0">
                    <a:lnL w="12700">
                      <a:solidFill>
                        <a:srgbClr val="F6852C"/>
                      </a:solidFill>
                      <a:prstDash val="solid"/>
                    </a:lnL>
                    <a:lnR w="19050">
                      <a:solidFill>
                        <a:srgbClr val="F6852C"/>
                      </a:solidFill>
                      <a:prstDash val="solid"/>
                    </a:lnR>
                    <a:lnT w="19050">
                      <a:solidFill>
                        <a:srgbClr val="F6852C"/>
                      </a:solidFill>
                      <a:prstDash val="solid"/>
                    </a:lnT>
                    <a:lnB w="12700">
                      <a:solidFill>
                        <a:srgbClr val="F6852C"/>
                      </a:solidFill>
                      <a:prstDash val="solid"/>
                    </a:lnB>
                  </a:tcPr>
                </a:tc>
                <a:tc>
                  <a:txBody>
                    <a:bodyPr/>
                    <a:lstStyle/>
                    <a:p>
                      <a:pPr marL="45085" marR="282575">
                        <a:lnSpc>
                          <a:spcPct val="102499"/>
                        </a:lnSpc>
                        <a:spcBef>
                          <a:spcPts val="235"/>
                        </a:spcBef>
                      </a:pPr>
                      <a:r>
                        <a:rPr sz="800" dirty="0">
                          <a:solidFill>
                            <a:srgbClr val="3B4F22"/>
                          </a:solidFill>
                          <a:latin typeface="Open Sans"/>
                          <a:cs typeface="Open Sans"/>
                        </a:rPr>
                        <a:t>Citywide</a:t>
                      </a:r>
                      <a:r>
                        <a:rPr sz="800" spc="65" dirty="0">
                          <a:solidFill>
                            <a:srgbClr val="3B4F22"/>
                          </a:solidFill>
                          <a:latin typeface="Open Sans"/>
                          <a:cs typeface="Open Sans"/>
                        </a:rPr>
                        <a:t> </a:t>
                      </a:r>
                      <a:r>
                        <a:rPr sz="800" dirty="0">
                          <a:solidFill>
                            <a:srgbClr val="3B4F22"/>
                          </a:solidFill>
                          <a:latin typeface="Open Sans"/>
                          <a:cs typeface="Open Sans"/>
                        </a:rPr>
                        <a:t>debris</a:t>
                      </a:r>
                      <a:r>
                        <a:rPr sz="800" spc="95" dirty="0">
                          <a:solidFill>
                            <a:srgbClr val="3B4F22"/>
                          </a:solidFill>
                          <a:latin typeface="Open Sans"/>
                          <a:cs typeface="Open Sans"/>
                        </a:rPr>
                        <a:t> </a:t>
                      </a:r>
                      <a:r>
                        <a:rPr sz="800" dirty="0">
                          <a:solidFill>
                            <a:srgbClr val="3B4F22"/>
                          </a:solidFill>
                          <a:latin typeface="Open Sans"/>
                          <a:cs typeface="Open Sans"/>
                        </a:rPr>
                        <a:t>removal,</a:t>
                      </a:r>
                      <a:r>
                        <a:rPr sz="800" spc="130" dirty="0">
                          <a:solidFill>
                            <a:srgbClr val="3B4F22"/>
                          </a:solidFill>
                          <a:latin typeface="Open Sans"/>
                          <a:cs typeface="Open Sans"/>
                        </a:rPr>
                        <a:t> </a:t>
                      </a:r>
                      <a:r>
                        <a:rPr sz="800" dirty="0">
                          <a:solidFill>
                            <a:srgbClr val="3B4F22"/>
                          </a:solidFill>
                          <a:latin typeface="Open Sans"/>
                          <a:cs typeface="Open Sans"/>
                        </a:rPr>
                        <a:t>Lake</a:t>
                      </a:r>
                      <a:r>
                        <a:rPr sz="800" spc="114" dirty="0">
                          <a:solidFill>
                            <a:srgbClr val="3B4F22"/>
                          </a:solidFill>
                          <a:latin typeface="Open Sans"/>
                          <a:cs typeface="Open Sans"/>
                        </a:rPr>
                        <a:t> </a:t>
                      </a:r>
                      <a:r>
                        <a:rPr sz="800" spc="-10" dirty="0">
                          <a:solidFill>
                            <a:srgbClr val="3B4F22"/>
                          </a:solidFill>
                          <a:latin typeface="Open Sans"/>
                          <a:cs typeface="Open Sans"/>
                        </a:rPr>
                        <a:t>Houston</a:t>
                      </a:r>
                      <a:r>
                        <a:rPr sz="800" spc="500" dirty="0">
                          <a:solidFill>
                            <a:srgbClr val="3B4F22"/>
                          </a:solidFill>
                          <a:latin typeface="Open Sans"/>
                          <a:cs typeface="Open Sans"/>
                        </a:rPr>
                        <a:t> </a:t>
                      </a:r>
                      <a:r>
                        <a:rPr sz="800" spc="-10" dirty="0">
                          <a:solidFill>
                            <a:srgbClr val="3B4F22"/>
                          </a:solidFill>
                          <a:latin typeface="Open Sans"/>
                          <a:cs typeface="Open Sans"/>
                        </a:rPr>
                        <a:t>debris</a:t>
                      </a:r>
                      <a:endParaRPr sz="800">
                        <a:latin typeface="Open Sans"/>
                        <a:cs typeface="Open Sans"/>
                      </a:endParaRPr>
                    </a:p>
                  </a:txBody>
                  <a:tcPr marL="0" marR="0" marT="29845" marB="0">
                    <a:lnL w="1905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7635">
                        <a:lnSpc>
                          <a:spcPct val="100000"/>
                        </a:lnSpc>
                        <a:spcBef>
                          <a:spcPts val="280"/>
                        </a:spcBef>
                      </a:pPr>
                      <a:r>
                        <a:rPr sz="800" spc="-10" dirty="0">
                          <a:solidFill>
                            <a:srgbClr val="3B4F22"/>
                          </a:solidFill>
                          <a:latin typeface="Open Sans"/>
                          <a:cs typeface="Open Sans"/>
                        </a:rPr>
                        <a:t>$104.1M</a:t>
                      </a:r>
                      <a:endParaRPr sz="800">
                        <a:latin typeface="Open Sans"/>
                        <a:cs typeface="Open Sans"/>
                      </a:endParaRPr>
                    </a:p>
                  </a:txBody>
                  <a:tcPr marL="0" marR="0" marT="35560"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7635">
                        <a:lnSpc>
                          <a:spcPct val="100000"/>
                        </a:lnSpc>
                        <a:spcBef>
                          <a:spcPts val="280"/>
                        </a:spcBef>
                      </a:pPr>
                      <a:r>
                        <a:rPr sz="800" spc="-10" dirty="0">
                          <a:solidFill>
                            <a:srgbClr val="3B4F22"/>
                          </a:solidFill>
                          <a:latin typeface="Open Sans"/>
                          <a:cs typeface="Open Sans"/>
                        </a:rPr>
                        <a:t>$131M</a:t>
                      </a:r>
                      <a:endParaRPr sz="800">
                        <a:latin typeface="Open Sans"/>
                        <a:cs typeface="Open Sans"/>
                      </a:endParaRPr>
                    </a:p>
                  </a:txBody>
                  <a:tcPr marL="0" marR="0" marT="35560"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6364">
                        <a:lnSpc>
                          <a:spcPct val="100000"/>
                        </a:lnSpc>
                        <a:spcBef>
                          <a:spcPts val="280"/>
                        </a:spcBef>
                      </a:pPr>
                      <a:r>
                        <a:rPr sz="800" spc="-10" dirty="0">
                          <a:solidFill>
                            <a:srgbClr val="3B4F22"/>
                          </a:solidFill>
                          <a:latin typeface="Open Sans"/>
                          <a:cs typeface="Open Sans"/>
                        </a:rPr>
                        <a:t>$91.3M</a:t>
                      </a:r>
                      <a:endParaRPr sz="800">
                        <a:latin typeface="Open Sans"/>
                        <a:cs typeface="Open Sans"/>
                      </a:endParaRPr>
                    </a:p>
                  </a:txBody>
                  <a:tcPr marL="0" marR="0" marT="35560"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6364">
                        <a:lnSpc>
                          <a:spcPct val="100000"/>
                        </a:lnSpc>
                        <a:spcBef>
                          <a:spcPts val="280"/>
                        </a:spcBef>
                      </a:pPr>
                      <a:r>
                        <a:rPr sz="800" dirty="0">
                          <a:solidFill>
                            <a:srgbClr val="3B4F22"/>
                          </a:solidFill>
                          <a:latin typeface="Open Sans"/>
                          <a:cs typeface="Open Sans"/>
                        </a:rPr>
                        <a:t>$</a:t>
                      </a:r>
                      <a:r>
                        <a:rPr sz="800" spc="20" dirty="0">
                          <a:solidFill>
                            <a:srgbClr val="3B4F22"/>
                          </a:solidFill>
                          <a:latin typeface="Open Sans"/>
                          <a:cs typeface="Open Sans"/>
                        </a:rPr>
                        <a:t> </a:t>
                      </a:r>
                      <a:r>
                        <a:rPr sz="800" spc="-20" dirty="0">
                          <a:solidFill>
                            <a:srgbClr val="3B4F22"/>
                          </a:solidFill>
                          <a:latin typeface="Open Sans"/>
                          <a:cs typeface="Open Sans"/>
                        </a:rPr>
                        <a:t>1.4M</a:t>
                      </a:r>
                      <a:endParaRPr sz="800">
                        <a:latin typeface="Open Sans"/>
                        <a:cs typeface="Open Sans"/>
                      </a:endParaRPr>
                    </a:p>
                  </a:txBody>
                  <a:tcPr marL="0" marR="0" marT="35560"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extLst>
                  <a:ext uri="{0D108BD9-81ED-4DB2-BD59-A6C34878D82A}">
                    <a16:rowId xmlns:a16="http://schemas.microsoft.com/office/drawing/2014/main" val="10001"/>
                  </a:ext>
                </a:extLst>
              </a:tr>
              <a:tr h="277468">
                <a:tc>
                  <a:txBody>
                    <a:bodyPr/>
                    <a:lstStyle/>
                    <a:p>
                      <a:pPr marL="97155">
                        <a:lnSpc>
                          <a:spcPct val="100000"/>
                        </a:lnSpc>
                        <a:spcBef>
                          <a:spcPts val="385"/>
                        </a:spcBef>
                      </a:pPr>
                      <a:r>
                        <a:rPr sz="800" dirty="0">
                          <a:solidFill>
                            <a:srgbClr val="FFFFFF"/>
                          </a:solidFill>
                          <a:latin typeface="Open Sans"/>
                          <a:cs typeface="Open Sans"/>
                        </a:rPr>
                        <a:t>Category</a:t>
                      </a:r>
                      <a:r>
                        <a:rPr sz="800" spc="45" dirty="0">
                          <a:solidFill>
                            <a:srgbClr val="FFFFFF"/>
                          </a:solidFill>
                          <a:latin typeface="Open Sans"/>
                          <a:cs typeface="Open Sans"/>
                        </a:rPr>
                        <a:t> </a:t>
                      </a:r>
                      <a:r>
                        <a:rPr sz="800" dirty="0">
                          <a:solidFill>
                            <a:srgbClr val="FFFFFF"/>
                          </a:solidFill>
                          <a:latin typeface="Open Sans"/>
                          <a:cs typeface="Open Sans"/>
                        </a:rPr>
                        <a:t>B</a:t>
                      </a:r>
                      <a:r>
                        <a:rPr sz="800" spc="95" dirty="0">
                          <a:solidFill>
                            <a:srgbClr val="FFFFFF"/>
                          </a:solidFill>
                          <a:latin typeface="Open Sans"/>
                          <a:cs typeface="Open Sans"/>
                        </a:rPr>
                        <a:t> </a:t>
                      </a:r>
                      <a:r>
                        <a:rPr sz="800" dirty="0">
                          <a:solidFill>
                            <a:srgbClr val="FFFFFF"/>
                          </a:solidFill>
                          <a:latin typeface="Open Sans"/>
                          <a:cs typeface="Open Sans"/>
                        </a:rPr>
                        <a:t>-</a:t>
                      </a:r>
                      <a:r>
                        <a:rPr sz="800" spc="85" dirty="0">
                          <a:solidFill>
                            <a:srgbClr val="FFFFFF"/>
                          </a:solidFill>
                          <a:latin typeface="Open Sans"/>
                          <a:cs typeface="Open Sans"/>
                        </a:rPr>
                        <a:t> </a:t>
                      </a:r>
                      <a:r>
                        <a:rPr sz="800" dirty="0">
                          <a:solidFill>
                            <a:srgbClr val="FFFFFF"/>
                          </a:solidFill>
                          <a:latin typeface="Open Sans"/>
                          <a:cs typeface="Open Sans"/>
                        </a:rPr>
                        <a:t>Emergency</a:t>
                      </a:r>
                      <a:r>
                        <a:rPr sz="800" spc="95" dirty="0">
                          <a:solidFill>
                            <a:srgbClr val="FFFFFF"/>
                          </a:solidFill>
                          <a:latin typeface="Open Sans"/>
                          <a:cs typeface="Open Sans"/>
                        </a:rPr>
                        <a:t> </a:t>
                      </a:r>
                      <a:r>
                        <a:rPr sz="800" spc="-10" dirty="0">
                          <a:solidFill>
                            <a:srgbClr val="FFFFFF"/>
                          </a:solidFill>
                          <a:latin typeface="Open Sans"/>
                          <a:cs typeface="Open Sans"/>
                        </a:rPr>
                        <a:t>Repairs</a:t>
                      </a:r>
                      <a:endParaRPr sz="800">
                        <a:latin typeface="Open Sans"/>
                        <a:cs typeface="Open Sans"/>
                      </a:endParaRPr>
                    </a:p>
                  </a:txBody>
                  <a:tcPr marL="0" marR="0" marT="48895" marB="0">
                    <a:lnL w="12700">
                      <a:solidFill>
                        <a:srgbClr val="F6852C"/>
                      </a:solidFill>
                      <a:prstDash val="solid"/>
                    </a:lnL>
                    <a:lnR w="1905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45085">
                        <a:lnSpc>
                          <a:spcPct val="100000"/>
                        </a:lnSpc>
                        <a:spcBef>
                          <a:spcPts val="385"/>
                        </a:spcBef>
                      </a:pPr>
                      <a:r>
                        <a:rPr sz="800" dirty="0">
                          <a:solidFill>
                            <a:srgbClr val="FFFFFF"/>
                          </a:solidFill>
                          <a:latin typeface="Open Sans"/>
                          <a:cs typeface="Open Sans"/>
                        </a:rPr>
                        <a:t>Facility</a:t>
                      </a:r>
                      <a:r>
                        <a:rPr sz="800" spc="95" dirty="0">
                          <a:solidFill>
                            <a:srgbClr val="FFFFFF"/>
                          </a:solidFill>
                          <a:latin typeface="Open Sans"/>
                          <a:cs typeface="Open Sans"/>
                        </a:rPr>
                        <a:t> </a:t>
                      </a:r>
                      <a:r>
                        <a:rPr sz="800" dirty="0">
                          <a:solidFill>
                            <a:srgbClr val="FFFFFF"/>
                          </a:solidFill>
                          <a:latin typeface="Open Sans"/>
                          <a:cs typeface="Open Sans"/>
                        </a:rPr>
                        <a:t>clean</a:t>
                      </a:r>
                      <a:r>
                        <a:rPr sz="800" spc="70" dirty="0">
                          <a:solidFill>
                            <a:srgbClr val="FFFFFF"/>
                          </a:solidFill>
                          <a:latin typeface="Open Sans"/>
                          <a:cs typeface="Open Sans"/>
                        </a:rPr>
                        <a:t> </a:t>
                      </a:r>
                      <a:r>
                        <a:rPr sz="800" dirty="0">
                          <a:solidFill>
                            <a:srgbClr val="FFFFFF"/>
                          </a:solidFill>
                          <a:latin typeface="Open Sans"/>
                          <a:cs typeface="Open Sans"/>
                        </a:rPr>
                        <a:t>up,</a:t>
                      </a:r>
                      <a:r>
                        <a:rPr sz="800" spc="90" dirty="0">
                          <a:solidFill>
                            <a:srgbClr val="FFFFFF"/>
                          </a:solidFill>
                          <a:latin typeface="Open Sans"/>
                          <a:cs typeface="Open Sans"/>
                        </a:rPr>
                        <a:t> </a:t>
                      </a:r>
                      <a:r>
                        <a:rPr sz="800" dirty="0">
                          <a:solidFill>
                            <a:srgbClr val="FFFFFF"/>
                          </a:solidFill>
                          <a:latin typeface="Open Sans"/>
                          <a:cs typeface="Open Sans"/>
                        </a:rPr>
                        <a:t>police</a:t>
                      </a:r>
                      <a:r>
                        <a:rPr sz="800" spc="50" dirty="0">
                          <a:solidFill>
                            <a:srgbClr val="FFFFFF"/>
                          </a:solidFill>
                          <a:latin typeface="Open Sans"/>
                          <a:cs typeface="Open Sans"/>
                        </a:rPr>
                        <a:t> </a:t>
                      </a:r>
                      <a:r>
                        <a:rPr sz="800" dirty="0">
                          <a:solidFill>
                            <a:srgbClr val="FFFFFF"/>
                          </a:solidFill>
                          <a:latin typeface="Open Sans"/>
                          <a:cs typeface="Open Sans"/>
                        </a:rPr>
                        <a:t>and</a:t>
                      </a:r>
                      <a:r>
                        <a:rPr sz="800" spc="60" dirty="0">
                          <a:solidFill>
                            <a:srgbClr val="FFFFFF"/>
                          </a:solidFill>
                          <a:latin typeface="Open Sans"/>
                          <a:cs typeface="Open Sans"/>
                        </a:rPr>
                        <a:t> </a:t>
                      </a:r>
                      <a:r>
                        <a:rPr sz="800" dirty="0">
                          <a:solidFill>
                            <a:srgbClr val="FFFFFF"/>
                          </a:solidFill>
                          <a:latin typeface="Open Sans"/>
                          <a:cs typeface="Open Sans"/>
                        </a:rPr>
                        <a:t>ﬁre</a:t>
                      </a:r>
                      <a:r>
                        <a:rPr sz="800" spc="45" dirty="0">
                          <a:solidFill>
                            <a:srgbClr val="FFFFFF"/>
                          </a:solidFill>
                          <a:latin typeface="Open Sans"/>
                          <a:cs typeface="Open Sans"/>
                        </a:rPr>
                        <a:t> </a:t>
                      </a:r>
                      <a:r>
                        <a:rPr sz="800" spc="-10" dirty="0">
                          <a:solidFill>
                            <a:srgbClr val="FFFFFF"/>
                          </a:solidFill>
                          <a:latin typeface="Open Sans"/>
                          <a:cs typeface="Open Sans"/>
                        </a:rPr>
                        <a:t>overtime</a:t>
                      </a:r>
                      <a:endParaRPr sz="800">
                        <a:latin typeface="Open Sans"/>
                        <a:cs typeface="Open Sans"/>
                      </a:endParaRPr>
                    </a:p>
                  </a:txBody>
                  <a:tcPr marL="0" marR="0" marT="48895" marB="0">
                    <a:lnL w="1905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7635">
                        <a:lnSpc>
                          <a:spcPct val="100000"/>
                        </a:lnSpc>
                        <a:spcBef>
                          <a:spcPts val="385"/>
                        </a:spcBef>
                      </a:pPr>
                      <a:r>
                        <a:rPr sz="800" spc="-10" dirty="0">
                          <a:solidFill>
                            <a:srgbClr val="FFFFFF"/>
                          </a:solidFill>
                          <a:latin typeface="Open Sans"/>
                          <a:cs typeface="Open Sans"/>
                        </a:rPr>
                        <a:t>$164.3M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7635">
                        <a:lnSpc>
                          <a:spcPct val="100000"/>
                        </a:lnSpc>
                        <a:spcBef>
                          <a:spcPts val="385"/>
                        </a:spcBef>
                      </a:pPr>
                      <a:r>
                        <a:rPr sz="800" spc="-10" dirty="0">
                          <a:solidFill>
                            <a:srgbClr val="FFFFFF"/>
                          </a:solidFill>
                          <a:latin typeface="Open Sans"/>
                          <a:cs typeface="Open Sans"/>
                        </a:rPr>
                        <a:t>$138.9M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6364">
                        <a:lnSpc>
                          <a:spcPct val="100000"/>
                        </a:lnSpc>
                        <a:spcBef>
                          <a:spcPts val="385"/>
                        </a:spcBef>
                      </a:pPr>
                      <a:r>
                        <a:rPr sz="800" spc="-10" dirty="0">
                          <a:solidFill>
                            <a:srgbClr val="FFFFFF"/>
                          </a:solidFill>
                          <a:latin typeface="Open Sans"/>
                          <a:cs typeface="Open Sans"/>
                        </a:rPr>
                        <a:t>$133M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6364">
                        <a:lnSpc>
                          <a:spcPct val="100000"/>
                        </a:lnSpc>
                        <a:spcBef>
                          <a:spcPts val="385"/>
                        </a:spcBef>
                      </a:pPr>
                      <a:r>
                        <a:rPr sz="800" spc="-10" dirty="0">
                          <a:solidFill>
                            <a:srgbClr val="FFFFFF"/>
                          </a:solidFill>
                          <a:latin typeface="Open Sans"/>
                          <a:cs typeface="Open Sans"/>
                        </a:rPr>
                        <a:t>$4.2M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extLst>
                  <a:ext uri="{0D108BD9-81ED-4DB2-BD59-A6C34878D82A}">
                    <a16:rowId xmlns:a16="http://schemas.microsoft.com/office/drawing/2014/main" val="10002"/>
                  </a:ext>
                </a:extLst>
              </a:tr>
              <a:tr h="363070">
                <a:tc>
                  <a:txBody>
                    <a:bodyPr/>
                    <a:lstStyle/>
                    <a:p>
                      <a:pPr marL="97155">
                        <a:lnSpc>
                          <a:spcPct val="100000"/>
                        </a:lnSpc>
                        <a:spcBef>
                          <a:spcPts val="459"/>
                        </a:spcBef>
                      </a:pPr>
                      <a:r>
                        <a:rPr sz="800" dirty="0">
                          <a:solidFill>
                            <a:srgbClr val="3B4F22"/>
                          </a:solidFill>
                          <a:latin typeface="Open Sans"/>
                          <a:cs typeface="Open Sans"/>
                        </a:rPr>
                        <a:t>Category</a:t>
                      </a:r>
                      <a:r>
                        <a:rPr sz="800" spc="55" dirty="0">
                          <a:solidFill>
                            <a:srgbClr val="3B4F22"/>
                          </a:solidFill>
                          <a:latin typeface="Open Sans"/>
                          <a:cs typeface="Open Sans"/>
                        </a:rPr>
                        <a:t> </a:t>
                      </a:r>
                      <a:r>
                        <a:rPr sz="800" dirty="0">
                          <a:solidFill>
                            <a:srgbClr val="3B4F22"/>
                          </a:solidFill>
                          <a:latin typeface="Open Sans"/>
                          <a:cs typeface="Open Sans"/>
                        </a:rPr>
                        <a:t>C</a:t>
                      </a:r>
                      <a:r>
                        <a:rPr sz="800" spc="110" dirty="0">
                          <a:solidFill>
                            <a:srgbClr val="3B4F22"/>
                          </a:solidFill>
                          <a:latin typeface="Open Sans"/>
                          <a:cs typeface="Open Sans"/>
                        </a:rPr>
                        <a:t> </a:t>
                      </a:r>
                      <a:r>
                        <a:rPr sz="800" dirty="0">
                          <a:solidFill>
                            <a:srgbClr val="3B4F22"/>
                          </a:solidFill>
                          <a:latin typeface="Open Sans"/>
                          <a:cs typeface="Open Sans"/>
                        </a:rPr>
                        <a:t>-</a:t>
                      </a:r>
                      <a:r>
                        <a:rPr sz="800" spc="95" dirty="0">
                          <a:solidFill>
                            <a:srgbClr val="3B4F22"/>
                          </a:solidFill>
                          <a:latin typeface="Open Sans"/>
                          <a:cs typeface="Open Sans"/>
                        </a:rPr>
                        <a:t> </a:t>
                      </a:r>
                      <a:r>
                        <a:rPr sz="800" dirty="0">
                          <a:solidFill>
                            <a:srgbClr val="3B4F22"/>
                          </a:solidFill>
                          <a:latin typeface="Open Sans"/>
                          <a:cs typeface="Open Sans"/>
                        </a:rPr>
                        <a:t>Roads</a:t>
                      </a:r>
                      <a:r>
                        <a:rPr sz="800" spc="55" dirty="0">
                          <a:solidFill>
                            <a:srgbClr val="3B4F22"/>
                          </a:solidFill>
                          <a:latin typeface="Open Sans"/>
                          <a:cs typeface="Open Sans"/>
                        </a:rPr>
                        <a:t> </a:t>
                      </a:r>
                      <a:r>
                        <a:rPr sz="800" dirty="0">
                          <a:solidFill>
                            <a:srgbClr val="3B4F22"/>
                          </a:solidFill>
                          <a:latin typeface="Open Sans"/>
                          <a:cs typeface="Open Sans"/>
                        </a:rPr>
                        <a:t>&amp;</a:t>
                      </a:r>
                      <a:r>
                        <a:rPr sz="800" spc="110" dirty="0">
                          <a:solidFill>
                            <a:srgbClr val="3B4F22"/>
                          </a:solidFill>
                          <a:latin typeface="Open Sans"/>
                          <a:cs typeface="Open Sans"/>
                        </a:rPr>
                        <a:t> </a:t>
                      </a:r>
                      <a:r>
                        <a:rPr sz="800" dirty="0">
                          <a:solidFill>
                            <a:srgbClr val="3B4F22"/>
                          </a:solidFill>
                          <a:latin typeface="Open Sans"/>
                          <a:cs typeface="Open Sans"/>
                        </a:rPr>
                        <a:t>Bridges</a:t>
                      </a:r>
                      <a:r>
                        <a:rPr sz="800" spc="20" dirty="0">
                          <a:solidFill>
                            <a:srgbClr val="3B4F22"/>
                          </a:solidFill>
                          <a:latin typeface="Open Sans"/>
                          <a:cs typeface="Open Sans"/>
                        </a:rPr>
                        <a:t> </a:t>
                      </a:r>
                      <a:r>
                        <a:rPr sz="800" spc="-10" dirty="0">
                          <a:solidFill>
                            <a:srgbClr val="3B4F22"/>
                          </a:solidFill>
                          <a:latin typeface="Open Sans"/>
                          <a:cs typeface="Open Sans"/>
                        </a:rPr>
                        <a:t>Repair</a:t>
                      </a:r>
                      <a:endParaRPr sz="800">
                        <a:latin typeface="Open Sans"/>
                        <a:cs typeface="Open Sans"/>
                      </a:endParaRPr>
                    </a:p>
                  </a:txBody>
                  <a:tcPr marL="0" marR="0" marT="58419" marB="0">
                    <a:lnL w="12700">
                      <a:solidFill>
                        <a:srgbClr val="F6852C"/>
                      </a:solidFill>
                      <a:prstDash val="solid"/>
                    </a:lnL>
                    <a:lnR w="19050">
                      <a:solidFill>
                        <a:srgbClr val="F6852C"/>
                      </a:solidFill>
                      <a:prstDash val="solid"/>
                    </a:lnR>
                    <a:lnT w="19050">
                      <a:solidFill>
                        <a:srgbClr val="F6852C"/>
                      </a:solidFill>
                      <a:prstDash val="solid"/>
                    </a:lnT>
                    <a:lnB w="12700">
                      <a:solidFill>
                        <a:srgbClr val="F6852C"/>
                      </a:solidFill>
                      <a:prstDash val="solid"/>
                    </a:lnB>
                  </a:tcPr>
                </a:tc>
                <a:tc>
                  <a:txBody>
                    <a:bodyPr/>
                    <a:lstStyle/>
                    <a:p>
                      <a:pPr marL="45085" marR="241300">
                        <a:lnSpc>
                          <a:spcPct val="102499"/>
                        </a:lnSpc>
                        <a:spcBef>
                          <a:spcPts val="415"/>
                        </a:spcBef>
                      </a:pPr>
                      <a:r>
                        <a:rPr sz="800" dirty="0">
                          <a:solidFill>
                            <a:srgbClr val="3B4F22"/>
                          </a:solidFill>
                          <a:latin typeface="Open Sans"/>
                          <a:cs typeface="Open Sans"/>
                        </a:rPr>
                        <a:t>Lake</a:t>
                      </a:r>
                      <a:r>
                        <a:rPr sz="800" spc="105" dirty="0">
                          <a:solidFill>
                            <a:srgbClr val="3B4F22"/>
                          </a:solidFill>
                          <a:latin typeface="Open Sans"/>
                          <a:cs typeface="Open Sans"/>
                        </a:rPr>
                        <a:t> </a:t>
                      </a:r>
                      <a:r>
                        <a:rPr sz="800" dirty="0">
                          <a:solidFill>
                            <a:srgbClr val="3B4F22"/>
                          </a:solidFill>
                          <a:latin typeface="Open Sans"/>
                          <a:cs typeface="Open Sans"/>
                        </a:rPr>
                        <a:t>Houston</a:t>
                      </a:r>
                      <a:r>
                        <a:rPr sz="800" spc="75" dirty="0">
                          <a:solidFill>
                            <a:srgbClr val="3B4F22"/>
                          </a:solidFill>
                          <a:latin typeface="Open Sans"/>
                          <a:cs typeface="Open Sans"/>
                        </a:rPr>
                        <a:t> </a:t>
                      </a:r>
                      <a:r>
                        <a:rPr sz="800" dirty="0">
                          <a:solidFill>
                            <a:srgbClr val="3B4F22"/>
                          </a:solidFill>
                          <a:latin typeface="Open Sans"/>
                          <a:cs typeface="Open Sans"/>
                        </a:rPr>
                        <a:t>Dam</a:t>
                      </a:r>
                      <a:r>
                        <a:rPr sz="800" spc="100" dirty="0">
                          <a:solidFill>
                            <a:srgbClr val="3B4F22"/>
                          </a:solidFill>
                          <a:latin typeface="Open Sans"/>
                          <a:cs typeface="Open Sans"/>
                        </a:rPr>
                        <a:t> </a:t>
                      </a:r>
                      <a:r>
                        <a:rPr sz="800" dirty="0">
                          <a:solidFill>
                            <a:srgbClr val="3B4F22"/>
                          </a:solidFill>
                          <a:latin typeface="Open Sans"/>
                          <a:cs typeface="Open Sans"/>
                        </a:rPr>
                        <a:t>Road,</a:t>
                      </a:r>
                      <a:r>
                        <a:rPr sz="800" spc="85" dirty="0">
                          <a:solidFill>
                            <a:srgbClr val="3B4F22"/>
                          </a:solidFill>
                          <a:latin typeface="Open Sans"/>
                          <a:cs typeface="Open Sans"/>
                        </a:rPr>
                        <a:t> </a:t>
                      </a:r>
                      <a:r>
                        <a:rPr sz="800" dirty="0">
                          <a:solidFill>
                            <a:srgbClr val="3B4F22"/>
                          </a:solidFill>
                          <a:latin typeface="Open Sans"/>
                          <a:cs typeface="Open Sans"/>
                        </a:rPr>
                        <a:t>Lake</a:t>
                      </a:r>
                      <a:r>
                        <a:rPr sz="800" spc="105" dirty="0">
                          <a:solidFill>
                            <a:srgbClr val="3B4F22"/>
                          </a:solidFill>
                          <a:latin typeface="Open Sans"/>
                          <a:cs typeface="Open Sans"/>
                        </a:rPr>
                        <a:t> </a:t>
                      </a:r>
                      <a:r>
                        <a:rPr sz="800" spc="-10" dirty="0">
                          <a:solidFill>
                            <a:srgbClr val="3B4F22"/>
                          </a:solidFill>
                          <a:latin typeface="Open Sans"/>
                          <a:cs typeface="Open Sans"/>
                        </a:rPr>
                        <a:t>Houston</a:t>
                      </a:r>
                      <a:r>
                        <a:rPr sz="800" dirty="0">
                          <a:solidFill>
                            <a:srgbClr val="3B4F22"/>
                          </a:solidFill>
                          <a:latin typeface="Open Sans"/>
                          <a:cs typeface="Open Sans"/>
                        </a:rPr>
                        <a:t> Wilderness</a:t>
                      </a:r>
                      <a:r>
                        <a:rPr sz="800" spc="175" dirty="0">
                          <a:solidFill>
                            <a:srgbClr val="3B4F22"/>
                          </a:solidFill>
                          <a:latin typeface="Open Sans"/>
                          <a:cs typeface="Open Sans"/>
                        </a:rPr>
                        <a:t> </a:t>
                      </a:r>
                      <a:r>
                        <a:rPr sz="800" spc="-20" dirty="0">
                          <a:solidFill>
                            <a:srgbClr val="3B4F22"/>
                          </a:solidFill>
                          <a:latin typeface="Open Sans"/>
                          <a:cs typeface="Open Sans"/>
                        </a:rPr>
                        <a:t>Park</a:t>
                      </a:r>
                      <a:endParaRPr sz="800">
                        <a:latin typeface="Open Sans"/>
                        <a:cs typeface="Open Sans"/>
                      </a:endParaRPr>
                    </a:p>
                  </a:txBody>
                  <a:tcPr marL="0" marR="0" marT="52705" marB="0">
                    <a:lnL w="1905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7635">
                        <a:lnSpc>
                          <a:spcPct val="100000"/>
                        </a:lnSpc>
                        <a:spcBef>
                          <a:spcPts val="459"/>
                        </a:spcBef>
                      </a:pPr>
                      <a:r>
                        <a:rPr sz="800" spc="-10" dirty="0">
                          <a:solidFill>
                            <a:srgbClr val="3B4F22"/>
                          </a:solidFill>
                          <a:latin typeface="Open Sans"/>
                          <a:cs typeface="Open Sans"/>
                        </a:rPr>
                        <a:t>$3.8M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7635">
                        <a:lnSpc>
                          <a:spcPct val="100000"/>
                        </a:lnSpc>
                        <a:spcBef>
                          <a:spcPts val="459"/>
                        </a:spcBef>
                      </a:pPr>
                      <a:r>
                        <a:rPr sz="800" spc="-10" dirty="0">
                          <a:solidFill>
                            <a:srgbClr val="3B4F22"/>
                          </a:solidFill>
                          <a:latin typeface="Open Sans"/>
                          <a:cs typeface="Open Sans"/>
                        </a:rPr>
                        <a:t>$2.8M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6364">
                        <a:lnSpc>
                          <a:spcPct val="100000"/>
                        </a:lnSpc>
                        <a:spcBef>
                          <a:spcPts val="459"/>
                        </a:spcBef>
                      </a:pPr>
                      <a:r>
                        <a:rPr sz="800" spc="-10" dirty="0">
                          <a:solidFill>
                            <a:srgbClr val="3B4F22"/>
                          </a:solidFill>
                          <a:latin typeface="Open Sans"/>
                          <a:cs typeface="Open Sans"/>
                        </a:rPr>
                        <a:t>$2.2M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6364">
                        <a:lnSpc>
                          <a:spcPct val="100000"/>
                        </a:lnSpc>
                        <a:spcBef>
                          <a:spcPts val="459"/>
                        </a:spcBef>
                      </a:pPr>
                      <a:r>
                        <a:rPr sz="800" spc="-10" dirty="0">
                          <a:solidFill>
                            <a:srgbClr val="3B4F22"/>
                          </a:solidFill>
                          <a:latin typeface="Open Sans"/>
                          <a:cs typeface="Open Sans"/>
                        </a:rPr>
                        <a:t>$182K</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extLst>
                  <a:ext uri="{0D108BD9-81ED-4DB2-BD59-A6C34878D82A}">
                    <a16:rowId xmlns:a16="http://schemas.microsoft.com/office/drawing/2014/main" val="10003"/>
                  </a:ext>
                </a:extLst>
              </a:tr>
              <a:tr h="273778">
                <a:tc>
                  <a:txBody>
                    <a:bodyPr/>
                    <a:lstStyle/>
                    <a:p>
                      <a:pPr marL="97155">
                        <a:lnSpc>
                          <a:spcPct val="100000"/>
                        </a:lnSpc>
                        <a:spcBef>
                          <a:spcPts val="409"/>
                        </a:spcBef>
                      </a:pPr>
                      <a:r>
                        <a:rPr sz="800" dirty="0">
                          <a:solidFill>
                            <a:srgbClr val="FFFFFF"/>
                          </a:solidFill>
                          <a:latin typeface="Open Sans"/>
                          <a:cs typeface="Open Sans"/>
                        </a:rPr>
                        <a:t>Category</a:t>
                      </a:r>
                      <a:r>
                        <a:rPr sz="800" spc="40" dirty="0">
                          <a:solidFill>
                            <a:srgbClr val="FFFFFF"/>
                          </a:solidFill>
                          <a:latin typeface="Open Sans"/>
                          <a:cs typeface="Open Sans"/>
                        </a:rPr>
                        <a:t> </a:t>
                      </a:r>
                      <a:r>
                        <a:rPr sz="800" dirty="0">
                          <a:solidFill>
                            <a:srgbClr val="FFFFFF"/>
                          </a:solidFill>
                          <a:latin typeface="Open Sans"/>
                          <a:cs typeface="Open Sans"/>
                        </a:rPr>
                        <a:t>D</a:t>
                      </a:r>
                      <a:r>
                        <a:rPr sz="800" spc="95" dirty="0">
                          <a:solidFill>
                            <a:srgbClr val="FFFFFF"/>
                          </a:solidFill>
                          <a:latin typeface="Open Sans"/>
                          <a:cs typeface="Open Sans"/>
                        </a:rPr>
                        <a:t> </a:t>
                      </a:r>
                      <a:r>
                        <a:rPr sz="800" dirty="0">
                          <a:solidFill>
                            <a:srgbClr val="FFFFFF"/>
                          </a:solidFill>
                          <a:latin typeface="Open Sans"/>
                          <a:cs typeface="Open Sans"/>
                        </a:rPr>
                        <a:t>–</a:t>
                      </a:r>
                      <a:r>
                        <a:rPr sz="800" spc="50" dirty="0">
                          <a:solidFill>
                            <a:srgbClr val="FFFFFF"/>
                          </a:solidFill>
                          <a:latin typeface="Open Sans"/>
                          <a:cs typeface="Open Sans"/>
                        </a:rPr>
                        <a:t> </a:t>
                      </a:r>
                      <a:r>
                        <a:rPr sz="800" spc="-10" dirty="0">
                          <a:solidFill>
                            <a:srgbClr val="FFFFFF"/>
                          </a:solidFill>
                          <a:latin typeface="Open Sans"/>
                          <a:cs typeface="Open Sans"/>
                        </a:rPr>
                        <a:t>Stormwater</a:t>
                      </a:r>
                      <a:endParaRPr sz="800">
                        <a:latin typeface="Open Sans"/>
                        <a:cs typeface="Open Sans"/>
                      </a:endParaRPr>
                    </a:p>
                  </a:txBody>
                  <a:tcPr marL="0" marR="0" marT="52069" marB="0">
                    <a:lnL w="12700">
                      <a:solidFill>
                        <a:srgbClr val="F6852C"/>
                      </a:solidFill>
                      <a:prstDash val="solid"/>
                    </a:lnL>
                    <a:lnR w="1905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45085">
                        <a:lnSpc>
                          <a:spcPct val="100000"/>
                        </a:lnSpc>
                        <a:spcBef>
                          <a:spcPts val="409"/>
                        </a:spcBef>
                      </a:pPr>
                      <a:r>
                        <a:rPr sz="800" dirty="0">
                          <a:solidFill>
                            <a:srgbClr val="FFFFFF"/>
                          </a:solidFill>
                          <a:latin typeface="Open Sans"/>
                          <a:cs typeface="Open Sans"/>
                        </a:rPr>
                        <a:t>Sewer</a:t>
                      </a:r>
                      <a:r>
                        <a:rPr sz="800" spc="100" dirty="0">
                          <a:solidFill>
                            <a:srgbClr val="FFFFFF"/>
                          </a:solidFill>
                          <a:latin typeface="Open Sans"/>
                          <a:cs typeface="Open Sans"/>
                        </a:rPr>
                        <a:t> </a:t>
                      </a:r>
                      <a:r>
                        <a:rPr sz="800" dirty="0">
                          <a:solidFill>
                            <a:srgbClr val="FFFFFF"/>
                          </a:solidFill>
                          <a:latin typeface="Open Sans"/>
                          <a:cs typeface="Open Sans"/>
                        </a:rPr>
                        <a:t>Point</a:t>
                      </a:r>
                      <a:r>
                        <a:rPr sz="800" spc="100" dirty="0">
                          <a:solidFill>
                            <a:srgbClr val="FFFFFF"/>
                          </a:solidFill>
                          <a:latin typeface="Open Sans"/>
                          <a:cs typeface="Open Sans"/>
                        </a:rPr>
                        <a:t> </a:t>
                      </a:r>
                      <a:r>
                        <a:rPr sz="800" spc="-10" dirty="0">
                          <a:solidFill>
                            <a:srgbClr val="FFFFFF"/>
                          </a:solidFill>
                          <a:latin typeface="Open Sans"/>
                          <a:cs typeface="Open Sans"/>
                        </a:rPr>
                        <a:t>Repair</a:t>
                      </a:r>
                      <a:endParaRPr sz="800">
                        <a:latin typeface="Open Sans"/>
                        <a:cs typeface="Open Sans"/>
                      </a:endParaRPr>
                    </a:p>
                  </a:txBody>
                  <a:tcPr marL="0" marR="0" marT="52069" marB="0">
                    <a:lnL w="1905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7635">
                        <a:lnSpc>
                          <a:spcPct val="100000"/>
                        </a:lnSpc>
                        <a:spcBef>
                          <a:spcPts val="409"/>
                        </a:spcBef>
                      </a:pPr>
                      <a:r>
                        <a:rPr sz="800" dirty="0">
                          <a:solidFill>
                            <a:srgbClr val="FFFFFF"/>
                          </a:solidFill>
                          <a:latin typeface="Open Sans"/>
                          <a:cs typeface="Open Sans"/>
                        </a:rPr>
                        <a:t>$</a:t>
                      </a:r>
                      <a:r>
                        <a:rPr sz="800" spc="35" dirty="0">
                          <a:solidFill>
                            <a:srgbClr val="FFFFFF"/>
                          </a:solidFill>
                          <a:latin typeface="Open Sans"/>
                          <a:cs typeface="Open Sans"/>
                        </a:rPr>
                        <a:t> </a:t>
                      </a:r>
                      <a:r>
                        <a:rPr sz="800" dirty="0">
                          <a:solidFill>
                            <a:srgbClr val="FFFFFF"/>
                          </a:solidFill>
                          <a:latin typeface="Open Sans"/>
                          <a:cs typeface="Open Sans"/>
                        </a:rPr>
                        <a:t>-</a:t>
                      </a:r>
                      <a:r>
                        <a:rPr sz="800" spc="35" dirty="0">
                          <a:solidFill>
                            <a:srgbClr val="FFFFFF"/>
                          </a:solidFill>
                          <a:latin typeface="Open Sans"/>
                          <a:cs typeface="Open Sans"/>
                        </a:rPr>
                        <a:t> </a:t>
                      </a:r>
                      <a:r>
                        <a:rPr sz="800" spc="-50" dirty="0">
                          <a:solidFill>
                            <a:srgbClr val="FFFFFF"/>
                          </a:solidFill>
                          <a:latin typeface="Open Sans"/>
                          <a:cs typeface="Open Sans"/>
                        </a:rPr>
                        <a:t>-</a:t>
                      </a:r>
                      <a:endParaRPr sz="800">
                        <a:latin typeface="Open Sans"/>
                        <a:cs typeface="Open Sans"/>
                      </a:endParaRPr>
                    </a:p>
                  </a:txBody>
                  <a:tcPr marL="0" marR="0" marT="52069"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7635">
                        <a:lnSpc>
                          <a:spcPct val="100000"/>
                        </a:lnSpc>
                        <a:spcBef>
                          <a:spcPts val="409"/>
                        </a:spcBef>
                      </a:pPr>
                      <a:r>
                        <a:rPr sz="800" dirty="0">
                          <a:solidFill>
                            <a:srgbClr val="FFFFFF"/>
                          </a:solidFill>
                          <a:latin typeface="Open Sans"/>
                          <a:cs typeface="Open Sans"/>
                        </a:rPr>
                        <a:t>$</a:t>
                      </a:r>
                      <a:r>
                        <a:rPr sz="800" spc="25" dirty="0">
                          <a:solidFill>
                            <a:srgbClr val="FFFFFF"/>
                          </a:solidFill>
                          <a:latin typeface="Open Sans"/>
                          <a:cs typeface="Open Sans"/>
                        </a:rPr>
                        <a:t> </a:t>
                      </a:r>
                      <a:r>
                        <a:rPr sz="800" dirty="0">
                          <a:solidFill>
                            <a:srgbClr val="FFFFFF"/>
                          </a:solidFill>
                          <a:latin typeface="Open Sans"/>
                          <a:cs typeface="Open Sans"/>
                        </a:rPr>
                        <a:t>-</a:t>
                      </a:r>
                      <a:r>
                        <a:rPr sz="800" spc="25" dirty="0">
                          <a:solidFill>
                            <a:srgbClr val="FFFFFF"/>
                          </a:solidFill>
                          <a:latin typeface="Open Sans"/>
                          <a:cs typeface="Open Sans"/>
                        </a:rPr>
                        <a:t> </a:t>
                      </a:r>
                      <a:r>
                        <a:rPr sz="800" spc="-50" dirty="0">
                          <a:solidFill>
                            <a:srgbClr val="FFFFFF"/>
                          </a:solidFill>
                          <a:latin typeface="Open Sans"/>
                          <a:cs typeface="Open Sans"/>
                        </a:rPr>
                        <a:t>-</a:t>
                      </a:r>
                      <a:endParaRPr sz="800">
                        <a:latin typeface="Open Sans"/>
                        <a:cs typeface="Open Sans"/>
                      </a:endParaRPr>
                    </a:p>
                  </a:txBody>
                  <a:tcPr marL="0" marR="0" marT="52069"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6364">
                        <a:lnSpc>
                          <a:spcPct val="100000"/>
                        </a:lnSpc>
                        <a:spcBef>
                          <a:spcPts val="409"/>
                        </a:spcBef>
                      </a:pPr>
                      <a:r>
                        <a:rPr sz="800" dirty="0">
                          <a:solidFill>
                            <a:srgbClr val="FFFFFF"/>
                          </a:solidFill>
                          <a:latin typeface="Open Sans"/>
                          <a:cs typeface="Open Sans"/>
                        </a:rPr>
                        <a:t>$</a:t>
                      </a:r>
                      <a:r>
                        <a:rPr sz="800" spc="25" dirty="0">
                          <a:solidFill>
                            <a:srgbClr val="FFFFFF"/>
                          </a:solidFill>
                          <a:latin typeface="Open Sans"/>
                          <a:cs typeface="Open Sans"/>
                        </a:rPr>
                        <a:t> </a:t>
                      </a:r>
                      <a:r>
                        <a:rPr sz="800" dirty="0">
                          <a:solidFill>
                            <a:srgbClr val="FFFFFF"/>
                          </a:solidFill>
                          <a:latin typeface="Open Sans"/>
                          <a:cs typeface="Open Sans"/>
                        </a:rPr>
                        <a:t>-</a:t>
                      </a:r>
                      <a:r>
                        <a:rPr sz="800" spc="25" dirty="0">
                          <a:solidFill>
                            <a:srgbClr val="FFFFFF"/>
                          </a:solidFill>
                          <a:latin typeface="Open Sans"/>
                          <a:cs typeface="Open Sans"/>
                        </a:rPr>
                        <a:t> </a:t>
                      </a:r>
                      <a:r>
                        <a:rPr sz="800" spc="-50" dirty="0">
                          <a:solidFill>
                            <a:srgbClr val="FFFFFF"/>
                          </a:solidFill>
                          <a:latin typeface="Open Sans"/>
                          <a:cs typeface="Open Sans"/>
                        </a:rPr>
                        <a:t>-</a:t>
                      </a:r>
                      <a:endParaRPr sz="800">
                        <a:latin typeface="Open Sans"/>
                        <a:cs typeface="Open Sans"/>
                      </a:endParaRPr>
                    </a:p>
                  </a:txBody>
                  <a:tcPr marL="0" marR="0" marT="52069"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6364">
                        <a:lnSpc>
                          <a:spcPct val="100000"/>
                        </a:lnSpc>
                        <a:spcBef>
                          <a:spcPts val="409"/>
                        </a:spcBef>
                      </a:pPr>
                      <a:r>
                        <a:rPr sz="800" dirty="0">
                          <a:solidFill>
                            <a:srgbClr val="FFFFFF"/>
                          </a:solidFill>
                          <a:latin typeface="Open Sans"/>
                          <a:cs typeface="Open Sans"/>
                        </a:rPr>
                        <a:t>$</a:t>
                      </a:r>
                      <a:r>
                        <a:rPr sz="800" spc="20" dirty="0">
                          <a:solidFill>
                            <a:srgbClr val="FFFFFF"/>
                          </a:solidFill>
                          <a:latin typeface="Open Sans"/>
                          <a:cs typeface="Open Sans"/>
                        </a:rPr>
                        <a:t> </a:t>
                      </a:r>
                      <a:r>
                        <a:rPr sz="800" dirty="0">
                          <a:solidFill>
                            <a:srgbClr val="FFFFFF"/>
                          </a:solidFill>
                          <a:latin typeface="Open Sans"/>
                          <a:cs typeface="Open Sans"/>
                        </a:rPr>
                        <a:t>-</a:t>
                      </a:r>
                      <a:r>
                        <a:rPr sz="800" spc="25" dirty="0">
                          <a:solidFill>
                            <a:srgbClr val="FFFFFF"/>
                          </a:solidFill>
                          <a:latin typeface="Open Sans"/>
                          <a:cs typeface="Open Sans"/>
                        </a:rPr>
                        <a:t> </a:t>
                      </a:r>
                      <a:r>
                        <a:rPr sz="800" spc="-50" dirty="0">
                          <a:solidFill>
                            <a:srgbClr val="FFFFFF"/>
                          </a:solidFill>
                          <a:latin typeface="Open Sans"/>
                          <a:cs typeface="Open Sans"/>
                        </a:rPr>
                        <a:t>-</a:t>
                      </a:r>
                      <a:endParaRPr sz="800">
                        <a:latin typeface="Open Sans"/>
                        <a:cs typeface="Open Sans"/>
                      </a:endParaRPr>
                    </a:p>
                  </a:txBody>
                  <a:tcPr marL="0" marR="0" marT="52069"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extLst>
                  <a:ext uri="{0D108BD9-81ED-4DB2-BD59-A6C34878D82A}">
                    <a16:rowId xmlns:a16="http://schemas.microsoft.com/office/drawing/2014/main" val="10004"/>
                  </a:ext>
                </a:extLst>
              </a:tr>
              <a:tr h="364546">
                <a:tc>
                  <a:txBody>
                    <a:bodyPr/>
                    <a:lstStyle/>
                    <a:p>
                      <a:pPr marL="97155">
                        <a:lnSpc>
                          <a:spcPct val="100000"/>
                        </a:lnSpc>
                        <a:spcBef>
                          <a:spcPts val="459"/>
                        </a:spcBef>
                      </a:pPr>
                      <a:r>
                        <a:rPr sz="800" dirty="0">
                          <a:solidFill>
                            <a:srgbClr val="3B4F22"/>
                          </a:solidFill>
                          <a:latin typeface="Open Sans"/>
                          <a:cs typeface="Open Sans"/>
                        </a:rPr>
                        <a:t>Category</a:t>
                      </a:r>
                      <a:r>
                        <a:rPr sz="800" spc="40" dirty="0">
                          <a:solidFill>
                            <a:srgbClr val="3B4F22"/>
                          </a:solidFill>
                          <a:latin typeface="Open Sans"/>
                          <a:cs typeface="Open Sans"/>
                        </a:rPr>
                        <a:t> </a:t>
                      </a:r>
                      <a:r>
                        <a:rPr sz="800" dirty="0">
                          <a:solidFill>
                            <a:srgbClr val="3B4F22"/>
                          </a:solidFill>
                          <a:latin typeface="Open Sans"/>
                          <a:cs typeface="Open Sans"/>
                        </a:rPr>
                        <a:t>E</a:t>
                      </a:r>
                      <a:r>
                        <a:rPr sz="800" spc="70" dirty="0">
                          <a:solidFill>
                            <a:srgbClr val="3B4F22"/>
                          </a:solidFill>
                          <a:latin typeface="Open Sans"/>
                          <a:cs typeface="Open Sans"/>
                        </a:rPr>
                        <a:t> </a:t>
                      </a:r>
                      <a:r>
                        <a:rPr sz="800" dirty="0">
                          <a:solidFill>
                            <a:srgbClr val="3B4F22"/>
                          </a:solidFill>
                          <a:latin typeface="Open Sans"/>
                          <a:cs typeface="Open Sans"/>
                        </a:rPr>
                        <a:t>-</a:t>
                      </a:r>
                      <a:r>
                        <a:rPr sz="800" spc="70" dirty="0">
                          <a:solidFill>
                            <a:srgbClr val="3B4F22"/>
                          </a:solidFill>
                          <a:latin typeface="Open Sans"/>
                          <a:cs typeface="Open Sans"/>
                        </a:rPr>
                        <a:t> </a:t>
                      </a:r>
                      <a:r>
                        <a:rPr sz="800" spc="-10" dirty="0">
                          <a:solidFill>
                            <a:srgbClr val="3B4F22"/>
                          </a:solidFill>
                          <a:latin typeface="Open Sans"/>
                          <a:cs typeface="Open Sans"/>
                        </a:rPr>
                        <a:t>Buildings</a:t>
                      </a:r>
                      <a:endParaRPr sz="800">
                        <a:latin typeface="Open Sans"/>
                        <a:cs typeface="Open Sans"/>
                      </a:endParaRPr>
                    </a:p>
                  </a:txBody>
                  <a:tcPr marL="0" marR="0" marT="58419" marB="0">
                    <a:lnL w="12700">
                      <a:solidFill>
                        <a:srgbClr val="F6852C"/>
                      </a:solidFill>
                      <a:prstDash val="solid"/>
                    </a:lnL>
                    <a:lnR w="19050">
                      <a:solidFill>
                        <a:srgbClr val="F6852C"/>
                      </a:solidFill>
                      <a:prstDash val="solid"/>
                    </a:lnR>
                    <a:lnT w="19050">
                      <a:solidFill>
                        <a:srgbClr val="F6852C"/>
                      </a:solidFill>
                      <a:prstDash val="solid"/>
                    </a:lnT>
                    <a:lnB w="12700">
                      <a:solidFill>
                        <a:srgbClr val="F6852C"/>
                      </a:solidFill>
                      <a:prstDash val="solid"/>
                    </a:lnB>
                  </a:tcPr>
                </a:tc>
                <a:tc>
                  <a:txBody>
                    <a:bodyPr/>
                    <a:lstStyle/>
                    <a:p>
                      <a:pPr marL="45085">
                        <a:lnSpc>
                          <a:spcPct val="100000"/>
                        </a:lnSpc>
                        <a:spcBef>
                          <a:spcPts val="459"/>
                        </a:spcBef>
                      </a:pPr>
                      <a:r>
                        <a:rPr sz="800" dirty="0">
                          <a:solidFill>
                            <a:srgbClr val="3B4F22"/>
                          </a:solidFill>
                          <a:latin typeface="Open Sans"/>
                          <a:cs typeface="Open Sans"/>
                        </a:rPr>
                        <a:t>City</a:t>
                      </a:r>
                      <a:r>
                        <a:rPr sz="800" spc="45" dirty="0">
                          <a:solidFill>
                            <a:srgbClr val="3B4F22"/>
                          </a:solidFill>
                          <a:latin typeface="Open Sans"/>
                          <a:cs typeface="Open Sans"/>
                        </a:rPr>
                        <a:t> </a:t>
                      </a:r>
                      <a:r>
                        <a:rPr sz="800" dirty="0">
                          <a:solidFill>
                            <a:srgbClr val="3B4F22"/>
                          </a:solidFill>
                          <a:latin typeface="Open Sans"/>
                          <a:cs typeface="Open Sans"/>
                        </a:rPr>
                        <a:t>assets</a:t>
                      </a:r>
                      <a:r>
                        <a:rPr sz="800" spc="75" dirty="0">
                          <a:solidFill>
                            <a:srgbClr val="3B4F22"/>
                          </a:solidFill>
                          <a:latin typeface="Open Sans"/>
                          <a:cs typeface="Open Sans"/>
                        </a:rPr>
                        <a:t> </a:t>
                      </a:r>
                      <a:r>
                        <a:rPr sz="800" dirty="0">
                          <a:solidFill>
                            <a:srgbClr val="3B4F22"/>
                          </a:solidFill>
                          <a:latin typeface="Open Sans"/>
                          <a:cs typeface="Open Sans"/>
                        </a:rPr>
                        <a:t>-</a:t>
                      </a:r>
                      <a:r>
                        <a:rPr sz="800" spc="70" dirty="0">
                          <a:solidFill>
                            <a:srgbClr val="3B4F22"/>
                          </a:solidFill>
                          <a:latin typeface="Open Sans"/>
                          <a:cs typeface="Open Sans"/>
                        </a:rPr>
                        <a:t> </a:t>
                      </a:r>
                      <a:r>
                        <a:rPr sz="800" dirty="0">
                          <a:solidFill>
                            <a:srgbClr val="3B4F22"/>
                          </a:solidFill>
                          <a:latin typeface="Open Sans"/>
                          <a:cs typeface="Open Sans"/>
                        </a:rPr>
                        <a:t>City</a:t>
                      </a:r>
                      <a:r>
                        <a:rPr sz="800" spc="50" dirty="0">
                          <a:solidFill>
                            <a:srgbClr val="3B4F22"/>
                          </a:solidFill>
                          <a:latin typeface="Open Sans"/>
                          <a:cs typeface="Open Sans"/>
                        </a:rPr>
                        <a:t> </a:t>
                      </a:r>
                      <a:r>
                        <a:rPr sz="800" dirty="0">
                          <a:solidFill>
                            <a:srgbClr val="3B4F22"/>
                          </a:solidFill>
                          <a:latin typeface="Open Sans"/>
                          <a:cs typeface="Open Sans"/>
                        </a:rPr>
                        <a:t>Hall,</a:t>
                      </a:r>
                      <a:r>
                        <a:rPr sz="800" spc="60" dirty="0">
                          <a:solidFill>
                            <a:srgbClr val="3B4F22"/>
                          </a:solidFill>
                          <a:latin typeface="Open Sans"/>
                          <a:cs typeface="Open Sans"/>
                        </a:rPr>
                        <a:t> </a:t>
                      </a:r>
                      <a:r>
                        <a:rPr sz="800" dirty="0">
                          <a:solidFill>
                            <a:srgbClr val="3B4F22"/>
                          </a:solidFill>
                          <a:latin typeface="Open Sans"/>
                          <a:cs typeface="Open Sans"/>
                        </a:rPr>
                        <a:t>ﬁre</a:t>
                      </a:r>
                      <a:r>
                        <a:rPr sz="800" spc="80" dirty="0">
                          <a:solidFill>
                            <a:srgbClr val="3B4F22"/>
                          </a:solidFill>
                          <a:latin typeface="Open Sans"/>
                          <a:cs typeface="Open Sans"/>
                        </a:rPr>
                        <a:t> </a:t>
                      </a:r>
                      <a:r>
                        <a:rPr sz="800" dirty="0">
                          <a:solidFill>
                            <a:srgbClr val="3B4F22"/>
                          </a:solidFill>
                          <a:latin typeface="Open Sans"/>
                          <a:cs typeface="Open Sans"/>
                        </a:rPr>
                        <a:t>stations,</a:t>
                      </a:r>
                      <a:r>
                        <a:rPr sz="800" spc="90" dirty="0">
                          <a:solidFill>
                            <a:srgbClr val="3B4F22"/>
                          </a:solidFill>
                          <a:latin typeface="Open Sans"/>
                          <a:cs typeface="Open Sans"/>
                        </a:rPr>
                        <a:t> </a:t>
                      </a:r>
                      <a:r>
                        <a:rPr sz="800" spc="-10" dirty="0">
                          <a:solidFill>
                            <a:srgbClr val="3B4F22"/>
                          </a:solidFill>
                          <a:latin typeface="Open Sans"/>
                          <a:cs typeface="Open Sans"/>
                        </a:rPr>
                        <a:t>libraries,</a:t>
                      </a:r>
                      <a:endParaRPr sz="800">
                        <a:latin typeface="Open Sans"/>
                        <a:cs typeface="Open Sans"/>
                      </a:endParaRPr>
                    </a:p>
                    <a:p>
                      <a:pPr marL="45085">
                        <a:lnSpc>
                          <a:spcPts val="930"/>
                        </a:lnSpc>
                        <a:spcBef>
                          <a:spcPts val="20"/>
                        </a:spcBef>
                      </a:pPr>
                      <a:r>
                        <a:rPr sz="800" dirty="0">
                          <a:solidFill>
                            <a:srgbClr val="3B4F22"/>
                          </a:solidFill>
                          <a:latin typeface="Open Sans"/>
                          <a:cs typeface="Open Sans"/>
                        </a:rPr>
                        <a:t>etc.,</a:t>
                      </a:r>
                      <a:r>
                        <a:rPr sz="800" spc="85" dirty="0">
                          <a:solidFill>
                            <a:srgbClr val="3B4F22"/>
                          </a:solidFill>
                          <a:latin typeface="Open Sans"/>
                          <a:cs typeface="Open Sans"/>
                        </a:rPr>
                        <a:t> </a:t>
                      </a:r>
                      <a:r>
                        <a:rPr sz="800" spc="-10" dirty="0">
                          <a:solidFill>
                            <a:srgbClr val="3B4F22"/>
                          </a:solidFill>
                          <a:latin typeface="Open Sans"/>
                          <a:cs typeface="Open Sans"/>
                        </a:rPr>
                        <a:t>vehicles</a:t>
                      </a:r>
                      <a:endParaRPr sz="800">
                        <a:latin typeface="Open Sans"/>
                        <a:cs typeface="Open Sans"/>
                      </a:endParaRPr>
                    </a:p>
                  </a:txBody>
                  <a:tcPr marL="0" marR="0" marT="58419" marB="0">
                    <a:lnL w="1905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7635">
                        <a:lnSpc>
                          <a:spcPct val="100000"/>
                        </a:lnSpc>
                        <a:spcBef>
                          <a:spcPts val="459"/>
                        </a:spcBef>
                      </a:pPr>
                      <a:r>
                        <a:rPr sz="800" spc="-10" dirty="0">
                          <a:solidFill>
                            <a:srgbClr val="3B4F22"/>
                          </a:solidFill>
                          <a:latin typeface="Open Sans"/>
                          <a:cs typeface="Open Sans"/>
                        </a:rPr>
                        <a:t>$156M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7635">
                        <a:lnSpc>
                          <a:spcPct val="100000"/>
                        </a:lnSpc>
                        <a:spcBef>
                          <a:spcPts val="459"/>
                        </a:spcBef>
                      </a:pPr>
                      <a:r>
                        <a:rPr sz="800" spc="-10" dirty="0">
                          <a:solidFill>
                            <a:srgbClr val="3B4F22"/>
                          </a:solidFill>
                          <a:latin typeface="Open Sans"/>
                          <a:cs typeface="Open Sans"/>
                        </a:rPr>
                        <a:t>$90.5M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6364">
                        <a:lnSpc>
                          <a:spcPct val="100000"/>
                        </a:lnSpc>
                        <a:spcBef>
                          <a:spcPts val="459"/>
                        </a:spcBef>
                      </a:pPr>
                      <a:r>
                        <a:rPr sz="800" spc="-10" dirty="0">
                          <a:solidFill>
                            <a:srgbClr val="3B4F22"/>
                          </a:solidFill>
                          <a:latin typeface="Open Sans"/>
                          <a:cs typeface="Open Sans"/>
                        </a:rPr>
                        <a:t>$42.2M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tc>
                  <a:txBody>
                    <a:bodyPr/>
                    <a:lstStyle/>
                    <a:p>
                      <a:pPr marL="126364">
                        <a:lnSpc>
                          <a:spcPct val="100000"/>
                        </a:lnSpc>
                        <a:spcBef>
                          <a:spcPts val="459"/>
                        </a:spcBef>
                      </a:pPr>
                      <a:r>
                        <a:rPr sz="800" spc="-10" dirty="0">
                          <a:solidFill>
                            <a:srgbClr val="3B4F22"/>
                          </a:solidFill>
                          <a:latin typeface="Open Sans"/>
                          <a:cs typeface="Open Sans"/>
                        </a:rPr>
                        <a:t>$3.5M</a:t>
                      </a:r>
                      <a:endParaRPr sz="800">
                        <a:latin typeface="Open Sans"/>
                        <a:cs typeface="Open Sans"/>
                      </a:endParaRPr>
                    </a:p>
                  </a:txBody>
                  <a:tcPr marL="0" marR="0" marT="58419" marB="0">
                    <a:lnL w="12700">
                      <a:solidFill>
                        <a:srgbClr val="F6852C"/>
                      </a:solidFill>
                      <a:prstDash val="solid"/>
                    </a:lnL>
                    <a:lnR w="12700">
                      <a:solidFill>
                        <a:srgbClr val="F6852C"/>
                      </a:solidFill>
                      <a:prstDash val="solid"/>
                    </a:lnR>
                    <a:lnT w="19050">
                      <a:solidFill>
                        <a:srgbClr val="F6852C"/>
                      </a:solidFill>
                      <a:prstDash val="solid"/>
                    </a:lnT>
                    <a:lnB w="12700">
                      <a:solidFill>
                        <a:srgbClr val="F6852C"/>
                      </a:solidFill>
                      <a:prstDash val="solid"/>
                    </a:lnB>
                  </a:tcPr>
                </a:tc>
                <a:extLst>
                  <a:ext uri="{0D108BD9-81ED-4DB2-BD59-A6C34878D82A}">
                    <a16:rowId xmlns:a16="http://schemas.microsoft.com/office/drawing/2014/main" val="10005"/>
                  </a:ext>
                </a:extLst>
              </a:tr>
              <a:tr h="275992">
                <a:tc>
                  <a:txBody>
                    <a:bodyPr/>
                    <a:lstStyle/>
                    <a:p>
                      <a:pPr marL="97155">
                        <a:lnSpc>
                          <a:spcPct val="100000"/>
                        </a:lnSpc>
                        <a:spcBef>
                          <a:spcPts val="360"/>
                        </a:spcBef>
                      </a:pPr>
                      <a:r>
                        <a:rPr sz="800" dirty="0">
                          <a:solidFill>
                            <a:srgbClr val="FFFFFF"/>
                          </a:solidFill>
                          <a:latin typeface="Open Sans"/>
                          <a:cs typeface="Open Sans"/>
                        </a:rPr>
                        <a:t>Category</a:t>
                      </a:r>
                      <a:r>
                        <a:rPr sz="800" spc="95" dirty="0">
                          <a:solidFill>
                            <a:srgbClr val="FFFFFF"/>
                          </a:solidFill>
                          <a:latin typeface="Open Sans"/>
                          <a:cs typeface="Open Sans"/>
                        </a:rPr>
                        <a:t> </a:t>
                      </a:r>
                      <a:r>
                        <a:rPr sz="800" dirty="0">
                          <a:solidFill>
                            <a:srgbClr val="FFFFFF"/>
                          </a:solidFill>
                          <a:latin typeface="Open Sans"/>
                          <a:cs typeface="Open Sans"/>
                        </a:rPr>
                        <a:t>F</a:t>
                      </a:r>
                      <a:r>
                        <a:rPr sz="800" spc="135" dirty="0">
                          <a:solidFill>
                            <a:srgbClr val="FFFFFF"/>
                          </a:solidFill>
                          <a:latin typeface="Open Sans"/>
                          <a:cs typeface="Open Sans"/>
                        </a:rPr>
                        <a:t> </a:t>
                      </a:r>
                      <a:r>
                        <a:rPr sz="800" dirty="0">
                          <a:solidFill>
                            <a:srgbClr val="FFFFFF"/>
                          </a:solidFill>
                          <a:latin typeface="Open Sans"/>
                          <a:cs typeface="Open Sans"/>
                        </a:rPr>
                        <a:t>-</a:t>
                      </a:r>
                      <a:r>
                        <a:rPr sz="800" spc="150" dirty="0">
                          <a:solidFill>
                            <a:srgbClr val="FFFFFF"/>
                          </a:solidFill>
                          <a:latin typeface="Open Sans"/>
                          <a:cs typeface="Open Sans"/>
                        </a:rPr>
                        <a:t> </a:t>
                      </a:r>
                      <a:r>
                        <a:rPr sz="800" dirty="0">
                          <a:solidFill>
                            <a:srgbClr val="FFFFFF"/>
                          </a:solidFill>
                          <a:latin typeface="Open Sans"/>
                          <a:cs typeface="Open Sans"/>
                        </a:rPr>
                        <a:t>Water/Wastewater</a:t>
                      </a:r>
                      <a:r>
                        <a:rPr sz="800" spc="70" dirty="0">
                          <a:solidFill>
                            <a:srgbClr val="FFFFFF"/>
                          </a:solidFill>
                          <a:latin typeface="Open Sans"/>
                          <a:cs typeface="Open Sans"/>
                        </a:rPr>
                        <a:t> </a:t>
                      </a:r>
                      <a:r>
                        <a:rPr sz="800" spc="-10" dirty="0">
                          <a:solidFill>
                            <a:srgbClr val="FFFFFF"/>
                          </a:solidFill>
                          <a:latin typeface="Open Sans"/>
                          <a:cs typeface="Open Sans"/>
                        </a:rPr>
                        <a:t>Utility</a:t>
                      </a:r>
                      <a:endParaRPr sz="800">
                        <a:latin typeface="Open Sans"/>
                        <a:cs typeface="Open Sans"/>
                      </a:endParaRPr>
                    </a:p>
                  </a:txBody>
                  <a:tcPr marL="0" marR="0" marB="0">
                    <a:lnL w="12700">
                      <a:solidFill>
                        <a:srgbClr val="F6852C"/>
                      </a:solidFill>
                      <a:prstDash val="solid"/>
                    </a:lnL>
                    <a:lnR w="1905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45085">
                        <a:lnSpc>
                          <a:spcPct val="100000"/>
                        </a:lnSpc>
                        <a:spcBef>
                          <a:spcPts val="360"/>
                        </a:spcBef>
                      </a:pPr>
                      <a:r>
                        <a:rPr sz="800" dirty="0">
                          <a:solidFill>
                            <a:srgbClr val="FFFFFF"/>
                          </a:solidFill>
                          <a:latin typeface="Open Sans"/>
                          <a:cs typeface="Open Sans"/>
                        </a:rPr>
                        <a:t>Pump</a:t>
                      </a:r>
                      <a:r>
                        <a:rPr sz="800" spc="105" dirty="0">
                          <a:solidFill>
                            <a:srgbClr val="FFFFFF"/>
                          </a:solidFill>
                          <a:latin typeface="Open Sans"/>
                          <a:cs typeface="Open Sans"/>
                        </a:rPr>
                        <a:t> </a:t>
                      </a:r>
                      <a:r>
                        <a:rPr sz="800" dirty="0">
                          <a:solidFill>
                            <a:srgbClr val="FFFFFF"/>
                          </a:solidFill>
                          <a:latin typeface="Open Sans"/>
                          <a:cs typeface="Open Sans"/>
                        </a:rPr>
                        <a:t>Stations</a:t>
                      </a:r>
                      <a:r>
                        <a:rPr sz="800" spc="90" dirty="0">
                          <a:solidFill>
                            <a:srgbClr val="FFFFFF"/>
                          </a:solidFill>
                          <a:latin typeface="Open Sans"/>
                          <a:cs typeface="Open Sans"/>
                        </a:rPr>
                        <a:t> </a:t>
                      </a:r>
                      <a:r>
                        <a:rPr sz="800" dirty="0">
                          <a:solidFill>
                            <a:srgbClr val="FFFFFF"/>
                          </a:solidFill>
                          <a:latin typeface="Open Sans"/>
                          <a:cs typeface="Open Sans"/>
                        </a:rPr>
                        <a:t>and</a:t>
                      </a:r>
                      <a:r>
                        <a:rPr sz="800" spc="130" dirty="0">
                          <a:solidFill>
                            <a:srgbClr val="FFFFFF"/>
                          </a:solidFill>
                          <a:latin typeface="Open Sans"/>
                          <a:cs typeface="Open Sans"/>
                        </a:rPr>
                        <a:t> </a:t>
                      </a:r>
                      <a:r>
                        <a:rPr sz="800" dirty="0">
                          <a:solidFill>
                            <a:srgbClr val="FFFFFF"/>
                          </a:solidFill>
                          <a:latin typeface="Open Sans"/>
                          <a:cs typeface="Open Sans"/>
                        </a:rPr>
                        <a:t>drinking</a:t>
                      </a:r>
                      <a:r>
                        <a:rPr sz="800" spc="120" dirty="0">
                          <a:solidFill>
                            <a:srgbClr val="FFFFFF"/>
                          </a:solidFill>
                          <a:latin typeface="Open Sans"/>
                          <a:cs typeface="Open Sans"/>
                        </a:rPr>
                        <a:t> </a:t>
                      </a:r>
                      <a:r>
                        <a:rPr sz="800" dirty="0">
                          <a:solidFill>
                            <a:srgbClr val="FFFFFF"/>
                          </a:solidFill>
                          <a:latin typeface="Open Sans"/>
                          <a:cs typeface="Open Sans"/>
                        </a:rPr>
                        <a:t>water</a:t>
                      </a:r>
                      <a:r>
                        <a:rPr sz="800" spc="60" dirty="0">
                          <a:solidFill>
                            <a:srgbClr val="FFFFFF"/>
                          </a:solidFill>
                          <a:latin typeface="Open Sans"/>
                          <a:cs typeface="Open Sans"/>
                        </a:rPr>
                        <a:t> </a:t>
                      </a:r>
                      <a:r>
                        <a:rPr sz="800" spc="-10" dirty="0">
                          <a:solidFill>
                            <a:srgbClr val="FFFFFF"/>
                          </a:solidFill>
                          <a:latin typeface="Open Sans"/>
                          <a:cs typeface="Open Sans"/>
                        </a:rPr>
                        <a:t>facilities</a:t>
                      </a:r>
                      <a:endParaRPr sz="800">
                        <a:latin typeface="Open Sans"/>
                        <a:cs typeface="Open Sans"/>
                      </a:endParaRPr>
                    </a:p>
                  </a:txBody>
                  <a:tcPr marL="0" marR="0" marB="0">
                    <a:lnL w="1905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7635">
                        <a:lnSpc>
                          <a:spcPct val="100000"/>
                        </a:lnSpc>
                        <a:spcBef>
                          <a:spcPts val="360"/>
                        </a:spcBef>
                      </a:pPr>
                      <a:r>
                        <a:rPr sz="800" spc="-20" dirty="0">
                          <a:solidFill>
                            <a:srgbClr val="FFFFFF"/>
                          </a:solidFill>
                          <a:latin typeface="Open Sans"/>
                          <a:cs typeface="Open Sans"/>
                        </a:rPr>
                        <a:t>$57M</a:t>
                      </a:r>
                      <a:endParaRPr sz="800">
                        <a:latin typeface="Open Sans"/>
                        <a:cs typeface="Open Sans"/>
                      </a:endParaRPr>
                    </a:p>
                  </a:txBody>
                  <a:tcPr marL="0" marR="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7635">
                        <a:lnSpc>
                          <a:spcPct val="100000"/>
                        </a:lnSpc>
                        <a:spcBef>
                          <a:spcPts val="360"/>
                        </a:spcBef>
                      </a:pPr>
                      <a:r>
                        <a:rPr sz="800" spc="-10" dirty="0">
                          <a:solidFill>
                            <a:srgbClr val="FFFFFF"/>
                          </a:solidFill>
                          <a:latin typeface="Open Sans"/>
                          <a:cs typeface="Open Sans"/>
                        </a:rPr>
                        <a:t>$8.8M</a:t>
                      </a:r>
                      <a:endParaRPr sz="800">
                        <a:latin typeface="Open Sans"/>
                        <a:cs typeface="Open Sans"/>
                      </a:endParaRPr>
                    </a:p>
                  </a:txBody>
                  <a:tcPr marL="0" marR="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6364">
                        <a:lnSpc>
                          <a:spcPct val="100000"/>
                        </a:lnSpc>
                        <a:spcBef>
                          <a:spcPts val="360"/>
                        </a:spcBef>
                      </a:pPr>
                      <a:r>
                        <a:rPr sz="800" spc="-10" dirty="0">
                          <a:solidFill>
                            <a:srgbClr val="FFFFFF"/>
                          </a:solidFill>
                          <a:latin typeface="Open Sans"/>
                          <a:cs typeface="Open Sans"/>
                        </a:rPr>
                        <a:t>$542K</a:t>
                      </a:r>
                      <a:endParaRPr sz="800">
                        <a:latin typeface="Open Sans"/>
                        <a:cs typeface="Open Sans"/>
                      </a:endParaRPr>
                    </a:p>
                  </a:txBody>
                  <a:tcPr marL="0" marR="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tc>
                  <a:txBody>
                    <a:bodyPr/>
                    <a:lstStyle/>
                    <a:p>
                      <a:pPr marL="126364">
                        <a:lnSpc>
                          <a:spcPct val="100000"/>
                        </a:lnSpc>
                        <a:spcBef>
                          <a:spcPts val="360"/>
                        </a:spcBef>
                      </a:pPr>
                      <a:r>
                        <a:rPr sz="800" spc="-20" dirty="0">
                          <a:solidFill>
                            <a:srgbClr val="FFFFFF"/>
                          </a:solidFill>
                          <a:latin typeface="Open Sans"/>
                          <a:cs typeface="Open Sans"/>
                        </a:rPr>
                        <a:t>$45K</a:t>
                      </a:r>
                      <a:endParaRPr sz="800">
                        <a:latin typeface="Open Sans"/>
                        <a:cs typeface="Open Sans"/>
                      </a:endParaRPr>
                    </a:p>
                  </a:txBody>
                  <a:tcPr marL="0" marR="0" marB="0">
                    <a:lnL w="12700">
                      <a:solidFill>
                        <a:srgbClr val="F6852C"/>
                      </a:solidFill>
                      <a:prstDash val="solid"/>
                    </a:lnL>
                    <a:lnR w="12700">
                      <a:solidFill>
                        <a:srgbClr val="F6852C"/>
                      </a:solidFill>
                      <a:prstDash val="solid"/>
                    </a:lnR>
                    <a:lnT w="12700">
                      <a:solidFill>
                        <a:srgbClr val="F6852C"/>
                      </a:solidFill>
                      <a:prstDash val="solid"/>
                    </a:lnT>
                    <a:lnB w="19050">
                      <a:solidFill>
                        <a:srgbClr val="F6852C"/>
                      </a:solidFill>
                      <a:prstDash val="solid"/>
                    </a:lnB>
                    <a:solidFill>
                      <a:srgbClr val="F8A073"/>
                    </a:solidFill>
                  </a:tcPr>
                </a:tc>
                <a:extLst>
                  <a:ext uri="{0D108BD9-81ED-4DB2-BD59-A6C34878D82A}">
                    <a16:rowId xmlns:a16="http://schemas.microsoft.com/office/drawing/2014/main" val="10006"/>
                  </a:ext>
                </a:extLst>
              </a:tr>
              <a:tr h="281158">
                <a:tc>
                  <a:txBody>
                    <a:bodyPr/>
                    <a:lstStyle/>
                    <a:p>
                      <a:pPr marL="97155">
                        <a:lnSpc>
                          <a:spcPct val="100000"/>
                        </a:lnSpc>
                        <a:spcBef>
                          <a:spcPts val="385"/>
                        </a:spcBef>
                      </a:pPr>
                      <a:r>
                        <a:rPr sz="800" dirty="0">
                          <a:solidFill>
                            <a:srgbClr val="3B4F22"/>
                          </a:solidFill>
                          <a:latin typeface="Open Sans"/>
                          <a:cs typeface="Open Sans"/>
                        </a:rPr>
                        <a:t>Category</a:t>
                      </a:r>
                      <a:r>
                        <a:rPr sz="800" spc="40" dirty="0">
                          <a:solidFill>
                            <a:srgbClr val="3B4F22"/>
                          </a:solidFill>
                          <a:latin typeface="Open Sans"/>
                          <a:cs typeface="Open Sans"/>
                        </a:rPr>
                        <a:t> </a:t>
                      </a:r>
                      <a:r>
                        <a:rPr sz="800" dirty="0">
                          <a:solidFill>
                            <a:srgbClr val="3B4F22"/>
                          </a:solidFill>
                          <a:latin typeface="Open Sans"/>
                          <a:cs typeface="Open Sans"/>
                        </a:rPr>
                        <a:t>G</a:t>
                      </a:r>
                      <a:r>
                        <a:rPr sz="800" spc="95" dirty="0">
                          <a:solidFill>
                            <a:srgbClr val="3B4F22"/>
                          </a:solidFill>
                          <a:latin typeface="Open Sans"/>
                          <a:cs typeface="Open Sans"/>
                        </a:rPr>
                        <a:t> </a:t>
                      </a:r>
                      <a:r>
                        <a:rPr sz="800" dirty="0">
                          <a:solidFill>
                            <a:srgbClr val="3B4F22"/>
                          </a:solidFill>
                          <a:latin typeface="Open Sans"/>
                          <a:cs typeface="Open Sans"/>
                        </a:rPr>
                        <a:t>-</a:t>
                      </a:r>
                      <a:r>
                        <a:rPr sz="800" spc="50" dirty="0">
                          <a:solidFill>
                            <a:srgbClr val="3B4F22"/>
                          </a:solidFill>
                          <a:latin typeface="Open Sans"/>
                          <a:cs typeface="Open Sans"/>
                        </a:rPr>
                        <a:t> </a:t>
                      </a:r>
                      <a:r>
                        <a:rPr sz="800" spc="-10" dirty="0">
                          <a:solidFill>
                            <a:srgbClr val="3B4F22"/>
                          </a:solidFill>
                          <a:latin typeface="Open Sans"/>
                          <a:cs typeface="Open Sans"/>
                        </a:rPr>
                        <a:t>Other</a:t>
                      </a:r>
                      <a:endParaRPr sz="800">
                        <a:latin typeface="Open Sans"/>
                        <a:cs typeface="Open Sans"/>
                      </a:endParaRPr>
                    </a:p>
                  </a:txBody>
                  <a:tcPr marL="0" marR="0" marT="48895" marB="0">
                    <a:lnL w="12700">
                      <a:solidFill>
                        <a:srgbClr val="F6852C"/>
                      </a:solidFill>
                      <a:prstDash val="solid"/>
                    </a:lnL>
                    <a:lnR w="19050">
                      <a:solidFill>
                        <a:srgbClr val="F6852C"/>
                      </a:solidFill>
                      <a:prstDash val="solid"/>
                    </a:lnR>
                    <a:lnT w="19050">
                      <a:solidFill>
                        <a:srgbClr val="F6852C"/>
                      </a:solidFill>
                      <a:prstDash val="solid"/>
                    </a:lnT>
                    <a:lnB w="28575">
                      <a:solidFill>
                        <a:srgbClr val="F6852C"/>
                      </a:solidFill>
                      <a:prstDash val="solid"/>
                    </a:lnB>
                  </a:tcPr>
                </a:tc>
                <a:tc>
                  <a:txBody>
                    <a:bodyPr/>
                    <a:lstStyle/>
                    <a:p>
                      <a:pPr marL="45085">
                        <a:lnSpc>
                          <a:spcPct val="100000"/>
                        </a:lnSpc>
                        <a:spcBef>
                          <a:spcPts val="385"/>
                        </a:spcBef>
                      </a:pPr>
                      <a:r>
                        <a:rPr sz="800" dirty="0">
                          <a:solidFill>
                            <a:srgbClr val="3B4F22"/>
                          </a:solidFill>
                          <a:latin typeface="Open Sans"/>
                          <a:cs typeface="Open Sans"/>
                        </a:rPr>
                        <a:t>Garages,</a:t>
                      </a:r>
                      <a:r>
                        <a:rPr sz="800" spc="100" dirty="0">
                          <a:solidFill>
                            <a:srgbClr val="3B4F22"/>
                          </a:solidFill>
                          <a:latin typeface="Open Sans"/>
                          <a:cs typeface="Open Sans"/>
                        </a:rPr>
                        <a:t> </a:t>
                      </a:r>
                      <a:r>
                        <a:rPr sz="800" spc="-10" dirty="0">
                          <a:solidFill>
                            <a:srgbClr val="3B4F22"/>
                          </a:solidFill>
                          <a:latin typeface="Open Sans"/>
                          <a:cs typeface="Open Sans"/>
                        </a:rPr>
                        <a:t>Parks</a:t>
                      </a:r>
                      <a:endParaRPr sz="800">
                        <a:latin typeface="Open Sans"/>
                        <a:cs typeface="Open Sans"/>
                      </a:endParaRPr>
                    </a:p>
                  </a:txBody>
                  <a:tcPr marL="0" marR="0" marT="48895" marB="0">
                    <a:lnL w="19050">
                      <a:solidFill>
                        <a:srgbClr val="F6852C"/>
                      </a:solidFill>
                      <a:prstDash val="solid"/>
                    </a:lnL>
                    <a:lnR w="12700">
                      <a:solidFill>
                        <a:srgbClr val="F6852C"/>
                      </a:solidFill>
                      <a:prstDash val="solid"/>
                    </a:lnR>
                    <a:lnT w="19050">
                      <a:solidFill>
                        <a:srgbClr val="F6852C"/>
                      </a:solidFill>
                      <a:prstDash val="solid"/>
                    </a:lnT>
                    <a:lnB w="28575">
                      <a:solidFill>
                        <a:srgbClr val="F6852C"/>
                      </a:solidFill>
                      <a:prstDash val="solid"/>
                    </a:lnB>
                  </a:tcPr>
                </a:tc>
                <a:tc>
                  <a:txBody>
                    <a:bodyPr/>
                    <a:lstStyle/>
                    <a:p>
                      <a:pPr marL="127635">
                        <a:lnSpc>
                          <a:spcPct val="100000"/>
                        </a:lnSpc>
                        <a:spcBef>
                          <a:spcPts val="385"/>
                        </a:spcBef>
                      </a:pPr>
                      <a:r>
                        <a:rPr sz="800" spc="-20" dirty="0">
                          <a:solidFill>
                            <a:srgbClr val="3B4F22"/>
                          </a:solidFill>
                          <a:latin typeface="Open Sans"/>
                          <a:cs typeface="Open Sans"/>
                        </a:rPr>
                        <a:t>$71M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9050">
                      <a:solidFill>
                        <a:srgbClr val="F6852C"/>
                      </a:solidFill>
                      <a:prstDash val="solid"/>
                    </a:lnT>
                    <a:lnB w="28575">
                      <a:solidFill>
                        <a:srgbClr val="F6852C"/>
                      </a:solidFill>
                      <a:prstDash val="solid"/>
                    </a:lnB>
                  </a:tcPr>
                </a:tc>
                <a:tc>
                  <a:txBody>
                    <a:bodyPr/>
                    <a:lstStyle/>
                    <a:p>
                      <a:pPr marL="127635">
                        <a:lnSpc>
                          <a:spcPct val="100000"/>
                        </a:lnSpc>
                        <a:spcBef>
                          <a:spcPts val="385"/>
                        </a:spcBef>
                      </a:pPr>
                      <a:r>
                        <a:rPr sz="800" spc="-10" dirty="0">
                          <a:solidFill>
                            <a:srgbClr val="3B4F22"/>
                          </a:solidFill>
                          <a:latin typeface="Open Sans"/>
                          <a:cs typeface="Open Sans"/>
                        </a:rPr>
                        <a:t>$61.7M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9050">
                      <a:solidFill>
                        <a:srgbClr val="F6852C"/>
                      </a:solidFill>
                      <a:prstDash val="solid"/>
                    </a:lnT>
                    <a:lnB w="28575">
                      <a:solidFill>
                        <a:srgbClr val="F6852C"/>
                      </a:solidFill>
                      <a:prstDash val="solid"/>
                    </a:lnB>
                  </a:tcPr>
                </a:tc>
                <a:tc>
                  <a:txBody>
                    <a:bodyPr/>
                    <a:lstStyle/>
                    <a:p>
                      <a:pPr marL="126364">
                        <a:lnSpc>
                          <a:spcPct val="100000"/>
                        </a:lnSpc>
                        <a:spcBef>
                          <a:spcPts val="385"/>
                        </a:spcBef>
                      </a:pPr>
                      <a:r>
                        <a:rPr sz="800" spc="-10" dirty="0">
                          <a:solidFill>
                            <a:srgbClr val="3B4F22"/>
                          </a:solidFill>
                          <a:latin typeface="Open Sans"/>
                          <a:cs typeface="Open Sans"/>
                        </a:rPr>
                        <a:t>$34.5M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9050">
                      <a:solidFill>
                        <a:srgbClr val="F6852C"/>
                      </a:solidFill>
                      <a:prstDash val="solid"/>
                    </a:lnT>
                    <a:lnB w="28575">
                      <a:solidFill>
                        <a:srgbClr val="F6852C"/>
                      </a:solidFill>
                      <a:prstDash val="solid"/>
                    </a:lnB>
                  </a:tcPr>
                </a:tc>
                <a:tc>
                  <a:txBody>
                    <a:bodyPr/>
                    <a:lstStyle/>
                    <a:p>
                      <a:pPr marL="126364">
                        <a:lnSpc>
                          <a:spcPct val="100000"/>
                        </a:lnSpc>
                        <a:spcBef>
                          <a:spcPts val="385"/>
                        </a:spcBef>
                      </a:pPr>
                      <a:r>
                        <a:rPr sz="800" spc="-10" dirty="0">
                          <a:solidFill>
                            <a:srgbClr val="3B4F22"/>
                          </a:solidFill>
                          <a:latin typeface="Open Sans"/>
                          <a:cs typeface="Open Sans"/>
                        </a:rPr>
                        <a:t>$2.9M</a:t>
                      </a:r>
                      <a:endParaRPr sz="800">
                        <a:latin typeface="Open Sans"/>
                        <a:cs typeface="Open Sans"/>
                      </a:endParaRPr>
                    </a:p>
                  </a:txBody>
                  <a:tcPr marL="0" marR="0" marT="48895" marB="0">
                    <a:lnL w="12700">
                      <a:solidFill>
                        <a:srgbClr val="F6852C"/>
                      </a:solidFill>
                      <a:prstDash val="solid"/>
                    </a:lnL>
                    <a:lnR w="12700">
                      <a:solidFill>
                        <a:srgbClr val="F6852C"/>
                      </a:solidFill>
                      <a:prstDash val="solid"/>
                    </a:lnR>
                    <a:lnT w="19050">
                      <a:solidFill>
                        <a:srgbClr val="F6852C"/>
                      </a:solidFill>
                      <a:prstDash val="solid"/>
                    </a:lnT>
                    <a:lnB w="28575">
                      <a:solidFill>
                        <a:srgbClr val="F6852C"/>
                      </a:solidFill>
                      <a:prstDash val="solid"/>
                    </a:lnB>
                  </a:tcPr>
                </a:tc>
                <a:extLst>
                  <a:ext uri="{0D108BD9-81ED-4DB2-BD59-A6C34878D82A}">
                    <a16:rowId xmlns:a16="http://schemas.microsoft.com/office/drawing/2014/main" val="10007"/>
                  </a:ext>
                </a:extLst>
              </a:tr>
              <a:tr h="304772">
                <a:tc>
                  <a:txBody>
                    <a:bodyPr/>
                    <a:lstStyle/>
                    <a:p>
                      <a:pPr marL="97155">
                        <a:lnSpc>
                          <a:spcPct val="100000"/>
                        </a:lnSpc>
                        <a:spcBef>
                          <a:spcPts val="530"/>
                        </a:spcBef>
                      </a:pPr>
                      <a:r>
                        <a:rPr sz="800" dirty="0">
                          <a:solidFill>
                            <a:srgbClr val="FFFFFF"/>
                          </a:solidFill>
                          <a:latin typeface="Open Sans"/>
                          <a:cs typeface="Open Sans"/>
                        </a:rPr>
                        <a:t>Category</a:t>
                      </a:r>
                      <a:r>
                        <a:rPr sz="800" spc="75" dirty="0">
                          <a:solidFill>
                            <a:srgbClr val="FFFFFF"/>
                          </a:solidFill>
                          <a:latin typeface="Open Sans"/>
                          <a:cs typeface="Open Sans"/>
                        </a:rPr>
                        <a:t> </a:t>
                      </a:r>
                      <a:r>
                        <a:rPr sz="800" dirty="0">
                          <a:solidFill>
                            <a:srgbClr val="FFFFFF"/>
                          </a:solidFill>
                          <a:latin typeface="Open Sans"/>
                          <a:cs typeface="Open Sans"/>
                        </a:rPr>
                        <a:t>Z</a:t>
                      </a:r>
                      <a:r>
                        <a:rPr sz="800" spc="135" dirty="0">
                          <a:solidFill>
                            <a:srgbClr val="FFFFFF"/>
                          </a:solidFill>
                          <a:latin typeface="Open Sans"/>
                          <a:cs typeface="Open Sans"/>
                        </a:rPr>
                        <a:t> </a:t>
                      </a:r>
                      <a:r>
                        <a:rPr sz="800" dirty="0">
                          <a:solidFill>
                            <a:srgbClr val="FFFFFF"/>
                          </a:solidFill>
                          <a:latin typeface="Open Sans"/>
                          <a:cs typeface="Open Sans"/>
                        </a:rPr>
                        <a:t>-</a:t>
                      </a:r>
                      <a:r>
                        <a:rPr sz="800" spc="125" dirty="0">
                          <a:solidFill>
                            <a:srgbClr val="FFFFFF"/>
                          </a:solidFill>
                          <a:latin typeface="Open Sans"/>
                          <a:cs typeface="Open Sans"/>
                        </a:rPr>
                        <a:t> </a:t>
                      </a:r>
                      <a:r>
                        <a:rPr sz="800" dirty="0">
                          <a:solidFill>
                            <a:srgbClr val="FFFFFF"/>
                          </a:solidFill>
                          <a:latin typeface="Open Sans"/>
                          <a:cs typeface="Open Sans"/>
                        </a:rPr>
                        <a:t>Management</a:t>
                      </a:r>
                      <a:r>
                        <a:rPr sz="800" spc="65" dirty="0">
                          <a:solidFill>
                            <a:srgbClr val="FFFFFF"/>
                          </a:solidFill>
                          <a:latin typeface="Open Sans"/>
                          <a:cs typeface="Open Sans"/>
                        </a:rPr>
                        <a:t> </a:t>
                      </a:r>
                      <a:r>
                        <a:rPr sz="800" spc="-20" dirty="0">
                          <a:solidFill>
                            <a:srgbClr val="FFFFFF"/>
                          </a:solidFill>
                          <a:latin typeface="Open Sans"/>
                          <a:cs typeface="Open Sans"/>
                        </a:rPr>
                        <a:t>Costs</a:t>
                      </a:r>
                      <a:endParaRPr sz="800">
                        <a:latin typeface="Open Sans"/>
                        <a:cs typeface="Open Sans"/>
                      </a:endParaRPr>
                    </a:p>
                  </a:txBody>
                  <a:tcPr marL="0" marR="0" marT="67310" marB="0">
                    <a:lnL w="12700">
                      <a:solidFill>
                        <a:srgbClr val="F6852C"/>
                      </a:solidFill>
                      <a:prstDash val="solid"/>
                    </a:lnL>
                    <a:lnR w="19050">
                      <a:solidFill>
                        <a:srgbClr val="F6852C"/>
                      </a:solidFill>
                      <a:prstDash val="solid"/>
                    </a:lnR>
                    <a:lnT w="28575">
                      <a:solidFill>
                        <a:srgbClr val="F6852C"/>
                      </a:solidFill>
                      <a:prstDash val="solid"/>
                    </a:lnT>
                    <a:lnB w="12700">
                      <a:solidFill>
                        <a:srgbClr val="F6852C"/>
                      </a:solidFill>
                      <a:prstDash val="solid"/>
                    </a:lnB>
                    <a:solidFill>
                      <a:srgbClr val="F8A073"/>
                    </a:solidFill>
                  </a:tcPr>
                </a:tc>
                <a:tc>
                  <a:txBody>
                    <a:bodyPr/>
                    <a:lstStyle/>
                    <a:p>
                      <a:pPr>
                        <a:lnSpc>
                          <a:spcPct val="100000"/>
                        </a:lnSpc>
                      </a:pPr>
                      <a:endParaRPr sz="800">
                        <a:latin typeface="Times New Roman"/>
                        <a:cs typeface="Times New Roman"/>
                      </a:endParaRPr>
                    </a:p>
                  </a:txBody>
                  <a:tcPr marL="0" marR="0" marT="0" marB="0">
                    <a:lnL w="19050">
                      <a:solidFill>
                        <a:srgbClr val="F6852C"/>
                      </a:solidFill>
                      <a:prstDash val="solid"/>
                    </a:lnL>
                    <a:lnR w="12700">
                      <a:solidFill>
                        <a:srgbClr val="F6852C"/>
                      </a:solidFill>
                      <a:prstDash val="solid"/>
                    </a:lnR>
                    <a:lnT w="28575">
                      <a:solidFill>
                        <a:srgbClr val="F6852C"/>
                      </a:solidFill>
                      <a:prstDash val="solid"/>
                    </a:lnT>
                    <a:lnB w="12700">
                      <a:solidFill>
                        <a:srgbClr val="F6852C"/>
                      </a:solidFill>
                      <a:prstDash val="solid"/>
                    </a:lnB>
                    <a:solidFill>
                      <a:srgbClr val="F8A073"/>
                    </a:solidFill>
                  </a:tcPr>
                </a:tc>
                <a:tc>
                  <a:txBody>
                    <a:bodyPr/>
                    <a:lstStyle/>
                    <a:p>
                      <a:pPr marL="127635">
                        <a:lnSpc>
                          <a:spcPct val="100000"/>
                        </a:lnSpc>
                        <a:spcBef>
                          <a:spcPts val="530"/>
                        </a:spcBef>
                      </a:pPr>
                      <a:r>
                        <a:rPr sz="800" spc="-10" dirty="0">
                          <a:solidFill>
                            <a:srgbClr val="FFFFFF"/>
                          </a:solidFill>
                          <a:latin typeface="Open Sans"/>
                          <a:cs typeface="Open Sans"/>
                        </a:rPr>
                        <a:t>$22.1M</a:t>
                      </a:r>
                      <a:endParaRPr sz="800">
                        <a:latin typeface="Open Sans"/>
                        <a:cs typeface="Open Sans"/>
                      </a:endParaRPr>
                    </a:p>
                  </a:txBody>
                  <a:tcPr marL="0" marR="0" marT="67310" marB="0">
                    <a:lnL w="12700">
                      <a:solidFill>
                        <a:srgbClr val="F6852C"/>
                      </a:solidFill>
                      <a:prstDash val="solid"/>
                    </a:lnL>
                    <a:lnR w="12700">
                      <a:solidFill>
                        <a:srgbClr val="F6852C"/>
                      </a:solidFill>
                      <a:prstDash val="solid"/>
                    </a:lnR>
                    <a:lnT w="28575">
                      <a:solidFill>
                        <a:srgbClr val="F6852C"/>
                      </a:solidFill>
                      <a:prstDash val="solid"/>
                    </a:lnT>
                    <a:lnB w="12700">
                      <a:solidFill>
                        <a:srgbClr val="F6852C"/>
                      </a:solidFill>
                      <a:prstDash val="solid"/>
                    </a:lnB>
                    <a:solidFill>
                      <a:srgbClr val="F8A073"/>
                    </a:solidFill>
                  </a:tcPr>
                </a:tc>
                <a:tc>
                  <a:txBody>
                    <a:bodyPr/>
                    <a:lstStyle/>
                    <a:p>
                      <a:pPr marL="127635">
                        <a:lnSpc>
                          <a:spcPct val="100000"/>
                        </a:lnSpc>
                        <a:spcBef>
                          <a:spcPts val="530"/>
                        </a:spcBef>
                      </a:pPr>
                      <a:r>
                        <a:rPr sz="800" spc="-10" dirty="0">
                          <a:solidFill>
                            <a:srgbClr val="FFFFFF"/>
                          </a:solidFill>
                          <a:latin typeface="Open Sans"/>
                          <a:cs typeface="Open Sans"/>
                        </a:rPr>
                        <a:t>$22.1M</a:t>
                      </a:r>
                      <a:endParaRPr sz="800">
                        <a:latin typeface="Open Sans"/>
                        <a:cs typeface="Open Sans"/>
                      </a:endParaRPr>
                    </a:p>
                  </a:txBody>
                  <a:tcPr marL="0" marR="0" marT="67310" marB="0">
                    <a:lnL w="12700">
                      <a:solidFill>
                        <a:srgbClr val="F6852C"/>
                      </a:solidFill>
                      <a:prstDash val="solid"/>
                    </a:lnL>
                    <a:lnR w="12700">
                      <a:solidFill>
                        <a:srgbClr val="F6852C"/>
                      </a:solidFill>
                      <a:prstDash val="solid"/>
                    </a:lnR>
                    <a:lnT w="28575">
                      <a:solidFill>
                        <a:srgbClr val="F6852C"/>
                      </a:solidFill>
                      <a:prstDash val="solid"/>
                    </a:lnT>
                    <a:lnB w="12700">
                      <a:solidFill>
                        <a:srgbClr val="F6852C"/>
                      </a:solidFill>
                      <a:prstDash val="solid"/>
                    </a:lnB>
                    <a:solidFill>
                      <a:srgbClr val="F8A073"/>
                    </a:solidFill>
                  </a:tcPr>
                </a:tc>
                <a:tc>
                  <a:txBody>
                    <a:bodyPr/>
                    <a:lstStyle/>
                    <a:p>
                      <a:pPr marL="126364">
                        <a:lnSpc>
                          <a:spcPct val="100000"/>
                        </a:lnSpc>
                        <a:spcBef>
                          <a:spcPts val="530"/>
                        </a:spcBef>
                      </a:pPr>
                      <a:r>
                        <a:rPr sz="800" spc="-10" dirty="0">
                          <a:solidFill>
                            <a:srgbClr val="FFFFFF"/>
                          </a:solidFill>
                          <a:latin typeface="Open Sans"/>
                          <a:cs typeface="Open Sans"/>
                        </a:rPr>
                        <a:t>$19.1M</a:t>
                      </a:r>
                      <a:endParaRPr sz="800">
                        <a:latin typeface="Open Sans"/>
                        <a:cs typeface="Open Sans"/>
                      </a:endParaRPr>
                    </a:p>
                  </a:txBody>
                  <a:tcPr marL="0" marR="0" marT="67310" marB="0">
                    <a:lnL w="12700">
                      <a:solidFill>
                        <a:srgbClr val="F6852C"/>
                      </a:solidFill>
                      <a:prstDash val="solid"/>
                    </a:lnL>
                    <a:lnR w="12700">
                      <a:solidFill>
                        <a:srgbClr val="F6852C"/>
                      </a:solidFill>
                      <a:prstDash val="solid"/>
                    </a:lnR>
                    <a:lnT w="28575">
                      <a:solidFill>
                        <a:srgbClr val="F6852C"/>
                      </a:solidFill>
                      <a:prstDash val="solid"/>
                    </a:lnT>
                    <a:lnB w="12700">
                      <a:solidFill>
                        <a:srgbClr val="F6852C"/>
                      </a:solidFill>
                      <a:prstDash val="solid"/>
                    </a:lnB>
                    <a:solidFill>
                      <a:srgbClr val="F8A073"/>
                    </a:solidFill>
                  </a:tcPr>
                </a:tc>
                <a:tc>
                  <a:txBody>
                    <a:bodyPr/>
                    <a:lstStyle/>
                    <a:p>
                      <a:pPr marL="126364">
                        <a:lnSpc>
                          <a:spcPct val="100000"/>
                        </a:lnSpc>
                        <a:spcBef>
                          <a:spcPts val="530"/>
                        </a:spcBef>
                      </a:pPr>
                      <a:r>
                        <a:rPr sz="800" dirty="0">
                          <a:solidFill>
                            <a:srgbClr val="FFFFFF"/>
                          </a:solidFill>
                          <a:latin typeface="Open Sans"/>
                          <a:cs typeface="Open Sans"/>
                        </a:rPr>
                        <a:t>-</a:t>
                      </a:r>
                      <a:r>
                        <a:rPr sz="800" spc="20" dirty="0">
                          <a:solidFill>
                            <a:srgbClr val="FFFFFF"/>
                          </a:solidFill>
                          <a:latin typeface="Open Sans"/>
                          <a:cs typeface="Open Sans"/>
                        </a:rPr>
                        <a:t> </a:t>
                      </a:r>
                      <a:r>
                        <a:rPr sz="800" spc="-50" dirty="0">
                          <a:solidFill>
                            <a:srgbClr val="FFFFFF"/>
                          </a:solidFill>
                          <a:latin typeface="Open Sans"/>
                          <a:cs typeface="Open Sans"/>
                        </a:rPr>
                        <a:t>-</a:t>
                      </a:r>
                      <a:endParaRPr sz="800">
                        <a:latin typeface="Open Sans"/>
                        <a:cs typeface="Open Sans"/>
                      </a:endParaRPr>
                    </a:p>
                  </a:txBody>
                  <a:tcPr marL="0" marR="0" marT="67310" marB="0">
                    <a:lnL w="12700">
                      <a:solidFill>
                        <a:srgbClr val="F6852C"/>
                      </a:solidFill>
                      <a:prstDash val="solid"/>
                    </a:lnL>
                    <a:lnR w="12700">
                      <a:solidFill>
                        <a:srgbClr val="F6852C"/>
                      </a:solidFill>
                      <a:prstDash val="solid"/>
                    </a:lnR>
                    <a:lnT w="28575">
                      <a:solidFill>
                        <a:srgbClr val="F6852C"/>
                      </a:solidFill>
                      <a:prstDash val="solid"/>
                    </a:lnT>
                    <a:lnB w="12700">
                      <a:solidFill>
                        <a:srgbClr val="F6852C"/>
                      </a:solidFill>
                      <a:prstDash val="solid"/>
                    </a:lnB>
                    <a:solidFill>
                      <a:srgbClr val="F8A073"/>
                    </a:solidFill>
                  </a:tcPr>
                </a:tc>
                <a:extLst>
                  <a:ext uri="{0D108BD9-81ED-4DB2-BD59-A6C34878D82A}">
                    <a16:rowId xmlns:a16="http://schemas.microsoft.com/office/drawing/2014/main" val="10008"/>
                  </a:ext>
                </a:extLst>
              </a:tr>
              <a:tr h="303296">
                <a:tc>
                  <a:txBody>
                    <a:bodyPr/>
                    <a:lstStyle/>
                    <a:p>
                      <a:pPr>
                        <a:lnSpc>
                          <a:spcPts val="1165"/>
                        </a:lnSpc>
                        <a:spcBef>
                          <a:spcPts val="790"/>
                        </a:spcBef>
                      </a:pPr>
                      <a:r>
                        <a:rPr sz="1000" b="1" spc="-10" dirty="0">
                          <a:solidFill>
                            <a:srgbClr val="FFFFFF"/>
                          </a:solidFill>
                          <a:latin typeface="Open Sans"/>
                          <a:cs typeface="Open Sans"/>
                        </a:rPr>
                        <a:t>Total</a:t>
                      </a:r>
                      <a:endParaRPr sz="1000">
                        <a:latin typeface="Open Sans"/>
                        <a:cs typeface="Open Sans"/>
                      </a:endParaRPr>
                    </a:p>
                  </a:txBody>
                  <a:tcPr marL="0" marR="0" marT="100330" marB="0">
                    <a:lnL w="12700">
                      <a:solidFill>
                        <a:srgbClr val="F6852C"/>
                      </a:solidFill>
                      <a:prstDash val="solid"/>
                    </a:lnL>
                    <a:lnR w="19050">
                      <a:solidFill>
                        <a:srgbClr val="F6852C"/>
                      </a:solidFill>
                      <a:prstDash val="solid"/>
                    </a:lnR>
                    <a:lnT w="12700">
                      <a:solidFill>
                        <a:srgbClr val="F6852C"/>
                      </a:solidFill>
                      <a:prstDash val="solid"/>
                    </a:lnT>
                    <a:lnB w="12700">
                      <a:solidFill>
                        <a:srgbClr val="F6852C"/>
                      </a:solidFill>
                      <a:prstDash val="solid"/>
                    </a:lnB>
                    <a:solidFill>
                      <a:srgbClr val="F8A073"/>
                    </a:solidFill>
                  </a:tcPr>
                </a:tc>
                <a:tc>
                  <a:txBody>
                    <a:bodyPr/>
                    <a:lstStyle/>
                    <a:p>
                      <a:pPr>
                        <a:lnSpc>
                          <a:spcPct val="100000"/>
                        </a:lnSpc>
                      </a:pPr>
                      <a:endParaRPr sz="800">
                        <a:latin typeface="Times New Roman"/>
                        <a:cs typeface="Times New Roman"/>
                      </a:endParaRPr>
                    </a:p>
                  </a:txBody>
                  <a:tcPr marL="0" marR="0" marT="0" marB="0">
                    <a:lnL w="19050">
                      <a:solidFill>
                        <a:srgbClr val="F6852C"/>
                      </a:solidFill>
                      <a:prstDash val="solid"/>
                    </a:lnL>
                    <a:lnR w="12700">
                      <a:solidFill>
                        <a:srgbClr val="F6852C"/>
                      </a:solidFill>
                      <a:prstDash val="solid"/>
                    </a:lnR>
                    <a:lnT w="12700">
                      <a:solidFill>
                        <a:srgbClr val="F6852C"/>
                      </a:solidFill>
                      <a:prstDash val="solid"/>
                    </a:lnT>
                    <a:lnB w="12700">
                      <a:solidFill>
                        <a:srgbClr val="F6852C"/>
                      </a:solidFill>
                      <a:prstDash val="solid"/>
                    </a:lnB>
                    <a:solidFill>
                      <a:srgbClr val="F8A073"/>
                    </a:solidFill>
                  </a:tcPr>
                </a:tc>
                <a:tc>
                  <a:txBody>
                    <a:bodyPr/>
                    <a:lstStyle/>
                    <a:p>
                      <a:pPr marL="127635">
                        <a:lnSpc>
                          <a:spcPts val="1165"/>
                        </a:lnSpc>
                        <a:spcBef>
                          <a:spcPts val="790"/>
                        </a:spcBef>
                      </a:pPr>
                      <a:r>
                        <a:rPr sz="1000" b="1" spc="-10" dirty="0">
                          <a:solidFill>
                            <a:srgbClr val="FFFFFF"/>
                          </a:solidFill>
                          <a:latin typeface="Open Sans"/>
                          <a:cs typeface="Open Sans"/>
                        </a:rPr>
                        <a:t>$578.3M</a:t>
                      </a:r>
                      <a:endParaRPr sz="1000">
                        <a:latin typeface="Open Sans"/>
                        <a:cs typeface="Open Sans"/>
                      </a:endParaRPr>
                    </a:p>
                  </a:txBody>
                  <a:tcPr marL="0" marR="0" marT="100330" marB="0">
                    <a:lnL w="12700">
                      <a:solidFill>
                        <a:srgbClr val="F6852C"/>
                      </a:solidFill>
                      <a:prstDash val="solid"/>
                    </a:lnL>
                    <a:lnR w="12700">
                      <a:solidFill>
                        <a:srgbClr val="F6852C"/>
                      </a:solidFill>
                      <a:prstDash val="solid"/>
                    </a:lnR>
                    <a:lnT w="12700">
                      <a:solidFill>
                        <a:srgbClr val="F6852C"/>
                      </a:solidFill>
                      <a:prstDash val="solid"/>
                    </a:lnT>
                    <a:lnB w="12700">
                      <a:solidFill>
                        <a:srgbClr val="F6852C"/>
                      </a:solidFill>
                      <a:prstDash val="solid"/>
                    </a:lnB>
                    <a:solidFill>
                      <a:srgbClr val="F8A073"/>
                    </a:solidFill>
                  </a:tcPr>
                </a:tc>
                <a:tc>
                  <a:txBody>
                    <a:bodyPr/>
                    <a:lstStyle/>
                    <a:p>
                      <a:pPr marL="127635">
                        <a:lnSpc>
                          <a:spcPts val="1165"/>
                        </a:lnSpc>
                        <a:spcBef>
                          <a:spcPts val="790"/>
                        </a:spcBef>
                      </a:pPr>
                      <a:r>
                        <a:rPr sz="1000" b="1" spc="-10" dirty="0">
                          <a:solidFill>
                            <a:srgbClr val="FFFFFF"/>
                          </a:solidFill>
                          <a:latin typeface="Open Sans"/>
                          <a:cs typeface="Open Sans"/>
                        </a:rPr>
                        <a:t>$456M</a:t>
                      </a:r>
                      <a:endParaRPr sz="1000">
                        <a:latin typeface="Open Sans"/>
                        <a:cs typeface="Open Sans"/>
                      </a:endParaRPr>
                    </a:p>
                  </a:txBody>
                  <a:tcPr marL="0" marR="0" marT="100330" marB="0">
                    <a:lnL w="12700">
                      <a:solidFill>
                        <a:srgbClr val="F6852C"/>
                      </a:solidFill>
                      <a:prstDash val="solid"/>
                    </a:lnL>
                    <a:lnR w="12700">
                      <a:solidFill>
                        <a:srgbClr val="F6852C"/>
                      </a:solidFill>
                      <a:prstDash val="solid"/>
                    </a:lnR>
                    <a:lnT w="12700">
                      <a:solidFill>
                        <a:srgbClr val="F6852C"/>
                      </a:solidFill>
                      <a:prstDash val="solid"/>
                    </a:lnT>
                    <a:lnB w="12700">
                      <a:solidFill>
                        <a:srgbClr val="F6852C"/>
                      </a:solidFill>
                      <a:prstDash val="solid"/>
                    </a:lnB>
                    <a:solidFill>
                      <a:srgbClr val="F8A073"/>
                    </a:solidFill>
                  </a:tcPr>
                </a:tc>
                <a:tc>
                  <a:txBody>
                    <a:bodyPr/>
                    <a:lstStyle/>
                    <a:p>
                      <a:pPr marL="126364">
                        <a:lnSpc>
                          <a:spcPts val="1165"/>
                        </a:lnSpc>
                        <a:spcBef>
                          <a:spcPts val="790"/>
                        </a:spcBef>
                      </a:pPr>
                      <a:r>
                        <a:rPr sz="1000" b="1" spc="-10" dirty="0">
                          <a:solidFill>
                            <a:srgbClr val="FFFFFF"/>
                          </a:solidFill>
                          <a:latin typeface="Open Sans"/>
                          <a:cs typeface="Open Sans"/>
                        </a:rPr>
                        <a:t>$322.8M</a:t>
                      </a:r>
                      <a:endParaRPr sz="1000">
                        <a:latin typeface="Open Sans"/>
                        <a:cs typeface="Open Sans"/>
                      </a:endParaRPr>
                    </a:p>
                  </a:txBody>
                  <a:tcPr marL="0" marR="0" marT="100330" marB="0">
                    <a:lnL w="12700">
                      <a:solidFill>
                        <a:srgbClr val="F6852C"/>
                      </a:solidFill>
                      <a:prstDash val="solid"/>
                    </a:lnL>
                    <a:lnR w="12700">
                      <a:solidFill>
                        <a:srgbClr val="F6852C"/>
                      </a:solidFill>
                      <a:prstDash val="solid"/>
                    </a:lnR>
                    <a:lnT w="12700">
                      <a:solidFill>
                        <a:srgbClr val="F6852C"/>
                      </a:solidFill>
                      <a:prstDash val="solid"/>
                    </a:lnT>
                    <a:lnB w="12700">
                      <a:solidFill>
                        <a:srgbClr val="F6852C"/>
                      </a:solidFill>
                      <a:prstDash val="solid"/>
                    </a:lnB>
                    <a:solidFill>
                      <a:srgbClr val="F8A073"/>
                    </a:solidFill>
                  </a:tcPr>
                </a:tc>
                <a:tc>
                  <a:txBody>
                    <a:bodyPr/>
                    <a:lstStyle/>
                    <a:p>
                      <a:pPr marL="126364">
                        <a:lnSpc>
                          <a:spcPts val="1165"/>
                        </a:lnSpc>
                        <a:spcBef>
                          <a:spcPts val="790"/>
                        </a:spcBef>
                      </a:pPr>
                      <a:r>
                        <a:rPr sz="1000" b="1" spc="-10" dirty="0">
                          <a:solidFill>
                            <a:srgbClr val="FFFFFF"/>
                          </a:solidFill>
                          <a:latin typeface="Open Sans"/>
                          <a:cs typeface="Open Sans"/>
                        </a:rPr>
                        <a:t>$10.8M</a:t>
                      </a:r>
                      <a:endParaRPr sz="1000" dirty="0">
                        <a:latin typeface="Open Sans"/>
                        <a:cs typeface="Open Sans"/>
                      </a:endParaRPr>
                    </a:p>
                  </a:txBody>
                  <a:tcPr marL="0" marR="0" marT="100330" marB="0">
                    <a:lnL w="12700">
                      <a:solidFill>
                        <a:srgbClr val="F6852C"/>
                      </a:solidFill>
                      <a:prstDash val="solid"/>
                    </a:lnL>
                    <a:lnR w="12700">
                      <a:solidFill>
                        <a:srgbClr val="F6852C"/>
                      </a:solidFill>
                      <a:prstDash val="solid"/>
                    </a:lnR>
                    <a:lnT w="12700">
                      <a:solidFill>
                        <a:srgbClr val="F6852C"/>
                      </a:solidFill>
                      <a:prstDash val="solid"/>
                    </a:lnT>
                    <a:lnB w="12700">
                      <a:solidFill>
                        <a:srgbClr val="F6852C"/>
                      </a:solidFill>
                      <a:prstDash val="solid"/>
                    </a:lnB>
                    <a:solidFill>
                      <a:srgbClr val="F8A073"/>
                    </a:solidFill>
                  </a:tcPr>
                </a:tc>
                <a:extLst>
                  <a:ext uri="{0D108BD9-81ED-4DB2-BD59-A6C34878D82A}">
                    <a16:rowId xmlns:a16="http://schemas.microsoft.com/office/drawing/2014/main" val="10009"/>
                  </a:ext>
                </a:extLst>
              </a:tr>
            </a:tbl>
          </a:graphicData>
        </a:graphic>
      </p:graphicFrame>
      <p:sp>
        <p:nvSpPr>
          <p:cNvPr id="12" name="object 6">
            <a:extLst>
              <a:ext uri="{FF2B5EF4-FFF2-40B4-BE49-F238E27FC236}">
                <a16:creationId xmlns:a16="http://schemas.microsoft.com/office/drawing/2014/main" id="{86859C56-C9EE-40B6-ABF2-BA89A52A7C61}"/>
              </a:ext>
            </a:extLst>
          </p:cNvPr>
          <p:cNvSpPr txBox="1"/>
          <p:nvPr/>
        </p:nvSpPr>
        <p:spPr>
          <a:xfrm>
            <a:off x="1307565" y="5249481"/>
            <a:ext cx="9069705" cy="1158240"/>
          </a:xfrm>
          <a:prstGeom prst="rect">
            <a:avLst/>
          </a:prstGeom>
        </p:spPr>
        <p:txBody>
          <a:bodyPr vert="horz" wrap="square" lIns="0" tIns="11430" rIns="0" bIns="0" rtlCol="0">
            <a:spAutoFit/>
          </a:bodyPr>
          <a:lstStyle/>
          <a:p>
            <a:pPr marL="12700">
              <a:lnSpc>
                <a:spcPct val="100000"/>
              </a:lnSpc>
              <a:spcBef>
                <a:spcPts val="90"/>
              </a:spcBef>
            </a:pPr>
            <a:r>
              <a:rPr sz="750" dirty="0">
                <a:solidFill>
                  <a:srgbClr val="3B4F22"/>
                </a:solidFill>
                <a:latin typeface="Open Sans"/>
                <a:cs typeface="Open Sans"/>
              </a:rPr>
              <a:t>Category</a:t>
            </a:r>
            <a:r>
              <a:rPr sz="750" spc="-10" dirty="0">
                <a:solidFill>
                  <a:srgbClr val="3B4F22"/>
                </a:solidFill>
                <a:latin typeface="Open Sans"/>
                <a:cs typeface="Open Sans"/>
              </a:rPr>
              <a:t> </a:t>
            </a:r>
            <a:r>
              <a:rPr sz="750" dirty="0">
                <a:solidFill>
                  <a:srgbClr val="3B4F22"/>
                </a:solidFill>
                <a:latin typeface="Open Sans"/>
                <a:cs typeface="Open Sans"/>
              </a:rPr>
              <a:t>A</a:t>
            </a:r>
            <a:r>
              <a:rPr sz="750" spc="25" dirty="0">
                <a:solidFill>
                  <a:srgbClr val="3B4F22"/>
                </a:solidFill>
                <a:latin typeface="Open Sans"/>
                <a:cs typeface="Open Sans"/>
              </a:rPr>
              <a:t> </a:t>
            </a:r>
            <a:r>
              <a:rPr sz="750" dirty="0">
                <a:solidFill>
                  <a:srgbClr val="3B4F22"/>
                </a:solidFill>
                <a:latin typeface="Open Sans"/>
                <a:cs typeface="Open Sans"/>
              </a:rPr>
              <a:t>–</a:t>
            </a:r>
            <a:r>
              <a:rPr sz="750" spc="35" dirty="0">
                <a:solidFill>
                  <a:srgbClr val="3B4F22"/>
                </a:solidFill>
                <a:latin typeface="Open Sans"/>
                <a:cs typeface="Open Sans"/>
              </a:rPr>
              <a:t> </a:t>
            </a:r>
            <a:r>
              <a:rPr sz="750" dirty="0">
                <a:solidFill>
                  <a:srgbClr val="3B4F22"/>
                </a:solidFill>
                <a:latin typeface="Open Sans"/>
                <a:cs typeface="Open Sans"/>
              </a:rPr>
              <a:t>The</a:t>
            </a:r>
            <a:r>
              <a:rPr sz="750" spc="5" dirty="0">
                <a:solidFill>
                  <a:srgbClr val="3B4F22"/>
                </a:solidFill>
                <a:latin typeface="Open Sans"/>
                <a:cs typeface="Open Sans"/>
              </a:rPr>
              <a:t> </a:t>
            </a:r>
            <a:r>
              <a:rPr sz="750" dirty="0">
                <a:solidFill>
                  <a:srgbClr val="3B4F22"/>
                </a:solidFill>
                <a:latin typeface="Open Sans"/>
                <a:cs typeface="Open Sans"/>
              </a:rPr>
              <a:t>$131M</a:t>
            </a:r>
            <a:r>
              <a:rPr sz="750" spc="30" dirty="0">
                <a:solidFill>
                  <a:srgbClr val="3B4F22"/>
                </a:solidFill>
                <a:latin typeface="Open Sans"/>
                <a:cs typeface="Open Sans"/>
              </a:rPr>
              <a:t> </a:t>
            </a:r>
            <a:r>
              <a:rPr sz="750" dirty="0">
                <a:solidFill>
                  <a:srgbClr val="3B4F22"/>
                </a:solidFill>
                <a:latin typeface="Open Sans"/>
                <a:cs typeface="Open Sans"/>
              </a:rPr>
              <a:t>includes</a:t>
            </a:r>
            <a:r>
              <a:rPr sz="750" spc="-15" dirty="0">
                <a:solidFill>
                  <a:srgbClr val="3B4F22"/>
                </a:solidFill>
                <a:latin typeface="Open Sans"/>
                <a:cs typeface="Open Sans"/>
              </a:rPr>
              <a:t> </a:t>
            </a:r>
            <a:r>
              <a:rPr sz="750" dirty="0">
                <a:solidFill>
                  <a:srgbClr val="3B4F22"/>
                </a:solidFill>
                <a:latin typeface="Open Sans"/>
                <a:cs typeface="Open Sans"/>
              </a:rPr>
              <a:t>the</a:t>
            </a:r>
            <a:r>
              <a:rPr sz="750" spc="15" dirty="0">
                <a:solidFill>
                  <a:srgbClr val="3B4F22"/>
                </a:solidFill>
                <a:latin typeface="Open Sans"/>
                <a:cs typeface="Open Sans"/>
              </a:rPr>
              <a:t> </a:t>
            </a:r>
            <a:r>
              <a:rPr sz="750" dirty="0">
                <a:solidFill>
                  <a:srgbClr val="3B4F22"/>
                </a:solidFill>
                <a:latin typeface="Open Sans"/>
                <a:cs typeface="Open Sans"/>
              </a:rPr>
              <a:t>sand</a:t>
            </a:r>
            <a:r>
              <a:rPr sz="750" spc="5" dirty="0">
                <a:solidFill>
                  <a:srgbClr val="3B4F22"/>
                </a:solidFill>
                <a:latin typeface="Open Sans"/>
                <a:cs typeface="Open Sans"/>
              </a:rPr>
              <a:t> </a:t>
            </a:r>
            <a:r>
              <a:rPr sz="750" dirty="0">
                <a:solidFill>
                  <a:srgbClr val="3B4F22"/>
                </a:solidFill>
                <a:latin typeface="Open Sans"/>
                <a:cs typeface="Open Sans"/>
              </a:rPr>
              <a:t>&amp;</a:t>
            </a:r>
            <a:r>
              <a:rPr sz="750" spc="30" dirty="0">
                <a:solidFill>
                  <a:srgbClr val="3B4F22"/>
                </a:solidFill>
                <a:latin typeface="Open Sans"/>
                <a:cs typeface="Open Sans"/>
              </a:rPr>
              <a:t> </a:t>
            </a:r>
            <a:r>
              <a:rPr sz="750" dirty="0">
                <a:solidFill>
                  <a:srgbClr val="3B4F22"/>
                </a:solidFill>
                <a:latin typeface="Open Sans"/>
                <a:cs typeface="Open Sans"/>
              </a:rPr>
              <a:t>silt</a:t>
            </a:r>
            <a:r>
              <a:rPr sz="750" spc="-5" dirty="0">
                <a:solidFill>
                  <a:srgbClr val="3B4F22"/>
                </a:solidFill>
                <a:latin typeface="Open Sans"/>
                <a:cs typeface="Open Sans"/>
              </a:rPr>
              <a:t> </a:t>
            </a:r>
            <a:r>
              <a:rPr sz="750" dirty="0">
                <a:solidFill>
                  <a:srgbClr val="3B4F22"/>
                </a:solidFill>
                <a:latin typeface="Open Sans"/>
                <a:cs typeface="Open Sans"/>
              </a:rPr>
              <a:t>work; costs</a:t>
            </a:r>
            <a:r>
              <a:rPr sz="750" spc="-15" dirty="0">
                <a:solidFill>
                  <a:srgbClr val="3B4F22"/>
                </a:solidFill>
                <a:latin typeface="Open Sans"/>
                <a:cs typeface="Open Sans"/>
              </a:rPr>
              <a:t> </a:t>
            </a:r>
            <a:r>
              <a:rPr sz="750" dirty="0">
                <a:solidFill>
                  <a:srgbClr val="3B4F22"/>
                </a:solidFill>
                <a:latin typeface="Open Sans"/>
                <a:cs typeface="Open Sans"/>
              </a:rPr>
              <a:t>are</a:t>
            </a:r>
            <a:r>
              <a:rPr sz="750" spc="10" dirty="0">
                <a:solidFill>
                  <a:srgbClr val="3B4F22"/>
                </a:solidFill>
                <a:latin typeface="Open Sans"/>
                <a:cs typeface="Open Sans"/>
              </a:rPr>
              <a:t> </a:t>
            </a:r>
            <a:r>
              <a:rPr sz="750" dirty="0">
                <a:solidFill>
                  <a:srgbClr val="3B4F22"/>
                </a:solidFill>
                <a:latin typeface="Open Sans"/>
                <a:cs typeface="Open Sans"/>
              </a:rPr>
              <a:t>being</a:t>
            </a:r>
            <a:r>
              <a:rPr sz="750" spc="-5" dirty="0">
                <a:solidFill>
                  <a:srgbClr val="3B4F22"/>
                </a:solidFill>
                <a:latin typeface="Open Sans"/>
                <a:cs typeface="Open Sans"/>
              </a:rPr>
              <a:t> </a:t>
            </a:r>
            <a:r>
              <a:rPr sz="750" dirty="0">
                <a:solidFill>
                  <a:srgbClr val="3B4F22"/>
                </a:solidFill>
                <a:latin typeface="Open Sans"/>
                <a:cs typeface="Open Sans"/>
              </a:rPr>
              <a:t>reconciled</a:t>
            </a:r>
            <a:r>
              <a:rPr sz="750" spc="-20" dirty="0">
                <a:solidFill>
                  <a:srgbClr val="3B4F22"/>
                </a:solidFill>
                <a:latin typeface="Open Sans"/>
                <a:cs typeface="Open Sans"/>
              </a:rPr>
              <a:t> </a:t>
            </a:r>
            <a:r>
              <a:rPr sz="750" dirty="0">
                <a:solidFill>
                  <a:srgbClr val="3B4F22"/>
                </a:solidFill>
                <a:latin typeface="Open Sans"/>
                <a:cs typeface="Open Sans"/>
              </a:rPr>
              <a:t>with</a:t>
            </a:r>
            <a:r>
              <a:rPr sz="750" spc="10" dirty="0">
                <a:solidFill>
                  <a:srgbClr val="3B4F22"/>
                </a:solidFill>
                <a:latin typeface="Open Sans"/>
                <a:cs typeface="Open Sans"/>
              </a:rPr>
              <a:t> </a:t>
            </a:r>
            <a:r>
              <a:rPr sz="750" dirty="0">
                <a:solidFill>
                  <a:srgbClr val="3B4F22"/>
                </a:solidFill>
                <a:latin typeface="Open Sans"/>
                <a:cs typeface="Open Sans"/>
              </a:rPr>
              <a:t>other</a:t>
            </a:r>
            <a:r>
              <a:rPr sz="750" spc="-10" dirty="0">
                <a:solidFill>
                  <a:srgbClr val="3B4F22"/>
                </a:solidFill>
                <a:latin typeface="Open Sans"/>
                <a:cs typeface="Open Sans"/>
              </a:rPr>
              <a:t> </a:t>
            </a:r>
            <a:r>
              <a:rPr sz="750" dirty="0">
                <a:solidFill>
                  <a:srgbClr val="3B4F22"/>
                </a:solidFill>
                <a:latin typeface="Open Sans"/>
                <a:cs typeface="Open Sans"/>
              </a:rPr>
              <a:t>grant</a:t>
            </a:r>
            <a:r>
              <a:rPr sz="750" spc="5" dirty="0">
                <a:solidFill>
                  <a:srgbClr val="3B4F22"/>
                </a:solidFill>
                <a:latin typeface="Open Sans"/>
                <a:cs typeface="Open Sans"/>
              </a:rPr>
              <a:t> </a:t>
            </a:r>
            <a:r>
              <a:rPr sz="750" dirty="0">
                <a:solidFill>
                  <a:srgbClr val="3B4F22"/>
                </a:solidFill>
                <a:latin typeface="Open Sans"/>
                <a:cs typeface="Open Sans"/>
              </a:rPr>
              <a:t>funding</a:t>
            </a:r>
            <a:r>
              <a:rPr sz="750" spc="-20" dirty="0">
                <a:solidFill>
                  <a:srgbClr val="3B4F22"/>
                </a:solidFill>
                <a:latin typeface="Open Sans"/>
                <a:cs typeface="Open Sans"/>
              </a:rPr>
              <a:t> </a:t>
            </a:r>
            <a:r>
              <a:rPr sz="750" spc="-10" dirty="0">
                <a:solidFill>
                  <a:srgbClr val="3B4F22"/>
                </a:solidFill>
                <a:latin typeface="Open Sans"/>
                <a:cs typeface="Open Sans"/>
              </a:rPr>
              <a:t>received.</a:t>
            </a:r>
            <a:endParaRPr sz="750" dirty="0">
              <a:latin typeface="Open Sans"/>
              <a:cs typeface="Open Sans"/>
            </a:endParaRPr>
          </a:p>
          <a:p>
            <a:pPr marL="12700" marR="6446520">
              <a:lnSpc>
                <a:spcPct val="197400"/>
              </a:lnSpc>
              <a:spcBef>
                <a:spcPts val="15"/>
              </a:spcBef>
            </a:pPr>
            <a:r>
              <a:rPr sz="750" dirty="0">
                <a:solidFill>
                  <a:srgbClr val="3B4F22"/>
                </a:solidFill>
                <a:latin typeface="Open Sans"/>
                <a:cs typeface="Open Sans"/>
              </a:rPr>
              <a:t>Category</a:t>
            </a:r>
            <a:r>
              <a:rPr sz="750" spc="-20" dirty="0">
                <a:solidFill>
                  <a:srgbClr val="3B4F22"/>
                </a:solidFill>
                <a:latin typeface="Open Sans"/>
                <a:cs typeface="Open Sans"/>
              </a:rPr>
              <a:t> </a:t>
            </a:r>
            <a:r>
              <a:rPr sz="750" dirty="0">
                <a:solidFill>
                  <a:srgbClr val="3B4F22"/>
                </a:solidFill>
                <a:latin typeface="Open Sans"/>
                <a:cs typeface="Open Sans"/>
              </a:rPr>
              <a:t>B</a:t>
            </a:r>
            <a:r>
              <a:rPr sz="750" spc="20" dirty="0">
                <a:solidFill>
                  <a:srgbClr val="3B4F22"/>
                </a:solidFill>
                <a:latin typeface="Open Sans"/>
                <a:cs typeface="Open Sans"/>
              </a:rPr>
              <a:t> </a:t>
            </a:r>
            <a:r>
              <a:rPr sz="750" dirty="0">
                <a:solidFill>
                  <a:srgbClr val="3B4F22"/>
                </a:solidFill>
                <a:latin typeface="Open Sans"/>
                <a:cs typeface="Open Sans"/>
              </a:rPr>
              <a:t>-</a:t>
            </a:r>
            <a:r>
              <a:rPr sz="750" spc="5" dirty="0">
                <a:solidFill>
                  <a:srgbClr val="3B4F22"/>
                </a:solidFill>
                <a:latin typeface="Open Sans"/>
                <a:cs typeface="Open Sans"/>
              </a:rPr>
              <a:t> </a:t>
            </a:r>
            <a:r>
              <a:rPr sz="750" dirty="0">
                <a:solidFill>
                  <a:srgbClr val="3B4F22"/>
                </a:solidFill>
                <a:latin typeface="Open Sans"/>
                <a:cs typeface="Open Sans"/>
              </a:rPr>
              <a:t>99%</a:t>
            </a:r>
            <a:r>
              <a:rPr sz="750" spc="25" dirty="0">
                <a:solidFill>
                  <a:srgbClr val="3B4F22"/>
                </a:solidFill>
                <a:latin typeface="Open Sans"/>
                <a:cs typeface="Open Sans"/>
              </a:rPr>
              <a:t> </a:t>
            </a:r>
            <a:r>
              <a:rPr sz="750" dirty="0">
                <a:solidFill>
                  <a:srgbClr val="3B4F22"/>
                </a:solidFill>
                <a:latin typeface="Open Sans"/>
                <a:cs typeface="Open Sans"/>
              </a:rPr>
              <a:t>of</a:t>
            </a:r>
            <a:r>
              <a:rPr sz="750" spc="10" dirty="0">
                <a:solidFill>
                  <a:srgbClr val="3B4F22"/>
                </a:solidFill>
                <a:latin typeface="Open Sans"/>
                <a:cs typeface="Open Sans"/>
              </a:rPr>
              <a:t> </a:t>
            </a:r>
            <a:r>
              <a:rPr sz="750" dirty="0">
                <a:solidFill>
                  <a:srgbClr val="3B4F22"/>
                </a:solidFill>
                <a:latin typeface="Open Sans"/>
                <a:cs typeface="Open Sans"/>
              </a:rPr>
              <a:t>Cat</a:t>
            </a:r>
            <a:r>
              <a:rPr sz="750" spc="-5" dirty="0">
                <a:solidFill>
                  <a:srgbClr val="3B4F22"/>
                </a:solidFill>
                <a:latin typeface="Open Sans"/>
                <a:cs typeface="Open Sans"/>
              </a:rPr>
              <a:t> </a:t>
            </a:r>
            <a:r>
              <a:rPr sz="750" dirty="0">
                <a:solidFill>
                  <a:srgbClr val="3B4F22"/>
                </a:solidFill>
                <a:latin typeface="Open Sans"/>
                <a:cs typeface="Open Sans"/>
              </a:rPr>
              <a:t>B</a:t>
            </a:r>
            <a:r>
              <a:rPr sz="750" spc="20" dirty="0">
                <a:solidFill>
                  <a:srgbClr val="3B4F22"/>
                </a:solidFill>
                <a:latin typeface="Open Sans"/>
                <a:cs typeface="Open Sans"/>
              </a:rPr>
              <a:t> </a:t>
            </a:r>
            <a:r>
              <a:rPr sz="750" dirty="0">
                <a:solidFill>
                  <a:srgbClr val="3B4F22"/>
                </a:solidFill>
                <a:latin typeface="Open Sans"/>
                <a:cs typeface="Open Sans"/>
              </a:rPr>
              <a:t>projects</a:t>
            </a:r>
            <a:r>
              <a:rPr sz="750" spc="-25" dirty="0">
                <a:solidFill>
                  <a:srgbClr val="3B4F22"/>
                </a:solidFill>
                <a:latin typeface="Open Sans"/>
                <a:cs typeface="Open Sans"/>
              </a:rPr>
              <a:t> </a:t>
            </a:r>
            <a:r>
              <a:rPr sz="750" dirty="0">
                <a:solidFill>
                  <a:srgbClr val="3B4F22"/>
                </a:solidFill>
                <a:latin typeface="Open Sans"/>
                <a:cs typeface="Open Sans"/>
              </a:rPr>
              <a:t>are</a:t>
            </a:r>
            <a:r>
              <a:rPr sz="750" spc="15" dirty="0">
                <a:solidFill>
                  <a:srgbClr val="3B4F22"/>
                </a:solidFill>
                <a:latin typeface="Open Sans"/>
                <a:cs typeface="Open Sans"/>
              </a:rPr>
              <a:t> </a:t>
            </a:r>
            <a:r>
              <a:rPr sz="750" dirty="0">
                <a:solidFill>
                  <a:srgbClr val="3B4F22"/>
                </a:solidFill>
                <a:latin typeface="Open Sans"/>
                <a:cs typeface="Open Sans"/>
              </a:rPr>
              <a:t>in</a:t>
            </a:r>
            <a:r>
              <a:rPr sz="750" spc="5" dirty="0">
                <a:solidFill>
                  <a:srgbClr val="3B4F22"/>
                </a:solidFill>
                <a:latin typeface="Open Sans"/>
                <a:cs typeface="Open Sans"/>
              </a:rPr>
              <a:t> </a:t>
            </a:r>
            <a:r>
              <a:rPr sz="750" dirty="0">
                <a:solidFill>
                  <a:srgbClr val="3B4F22"/>
                </a:solidFill>
                <a:latin typeface="Open Sans"/>
                <a:cs typeface="Open Sans"/>
              </a:rPr>
              <a:t>closeout</a:t>
            </a:r>
            <a:r>
              <a:rPr sz="750" spc="-10" dirty="0">
                <a:solidFill>
                  <a:srgbClr val="3B4F22"/>
                </a:solidFill>
                <a:latin typeface="Open Sans"/>
                <a:cs typeface="Open Sans"/>
              </a:rPr>
              <a:t> process.</a:t>
            </a:r>
            <a:r>
              <a:rPr sz="750" spc="500" dirty="0">
                <a:solidFill>
                  <a:srgbClr val="3B4F22"/>
                </a:solidFill>
                <a:latin typeface="Open Sans"/>
                <a:cs typeface="Open Sans"/>
              </a:rPr>
              <a:t> </a:t>
            </a:r>
            <a:r>
              <a:rPr sz="750" dirty="0">
                <a:solidFill>
                  <a:srgbClr val="3B4F22"/>
                </a:solidFill>
                <a:latin typeface="Open Sans"/>
                <a:cs typeface="Open Sans"/>
              </a:rPr>
              <a:t>Category</a:t>
            </a:r>
            <a:r>
              <a:rPr sz="750" spc="-20" dirty="0">
                <a:solidFill>
                  <a:srgbClr val="3B4F22"/>
                </a:solidFill>
                <a:latin typeface="Open Sans"/>
                <a:cs typeface="Open Sans"/>
              </a:rPr>
              <a:t> </a:t>
            </a:r>
            <a:r>
              <a:rPr sz="750" dirty="0">
                <a:solidFill>
                  <a:srgbClr val="3B4F22"/>
                </a:solidFill>
                <a:latin typeface="Open Sans"/>
                <a:cs typeface="Open Sans"/>
              </a:rPr>
              <a:t>E</a:t>
            </a:r>
            <a:r>
              <a:rPr sz="750" spc="10" dirty="0">
                <a:solidFill>
                  <a:srgbClr val="3B4F22"/>
                </a:solidFill>
                <a:latin typeface="Open Sans"/>
                <a:cs typeface="Open Sans"/>
              </a:rPr>
              <a:t> </a:t>
            </a:r>
            <a:r>
              <a:rPr sz="750" dirty="0">
                <a:solidFill>
                  <a:srgbClr val="3B4F22"/>
                </a:solidFill>
                <a:latin typeface="Open Sans"/>
                <a:cs typeface="Open Sans"/>
              </a:rPr>
              <a:t>–</a:t>
            </a:r>
            <a:r>
              <a:rPr sz="750" spc="10" dirty="0">
                <a:solidFill>
                  <a:srgbClr val="3B4F22"/>
                </a:solidFill>
                <a:latin typeface="Open Sans"/>
                <a:cs typeface="Open Sans"/>
              </a:rPr>
              <a:t> </a:t>
            </a:r>
            <a:r>
              <a:rPr sz="750" spc="-10" dirty="0">
                <a:solidFill>
                  <a:srgbClr val="3B4F22"/>
                </a:solidFill>
                <a:latin typeface="Open Sans"/>
                <a:cs typeface="Open Sans"/>
              </a:rPr>
              <a:t>Buildings</a:t>
            </a:r>
            <a:endParaRPr sz="750" dirty="0">
              <a:latin typeface="Open Sans"/>
              <a:cs typeface="Open Sans"/>
            </a:endParaRPr>
          </a:p>
          <a:p>
            <a:pPr marL="154305" indent="-142240">
              <a:lnSpc>
                <a:spcPts val="894"/>
              </a:lnSpc>
              <a:buFont typeface="Arial"/>
              <a:buChar char="•"/>
              <a:tabLst>
                <a:tab pos="154940" algn="l"/>
              </a:tabLst>
            </a:pPr>
            <a:r>
              <a:rPr sz="750" dirty="0">
                <a:solidFill>
                  <a:srgbClr val="3B4F22"/>
                </a:solidFill>
                <a:latin typeface="Open Sans"/>
                <a:cs typeface="Open Sans"/>
              </a:rPr>
              <a:t>Municipal</a:t>
            </a:r>
            <a:r>
              <a:rPr sz="750" spc="25" dirty="0">
                <a:solidFill>
                  <a:srgbClr val="3B4F22"/>
                </a:solidFill>
                <a:latin typeface="Open Sans"/>
                <a:cs typeface="Open Sans"/>
              </a:rPr>
              <a:t> </a:t>
            </a:r>
            <a:r>
              <a:rPr sz="750" dirty="0">
                <a:solidFill>
                  <a:srgbClr val="3B4F22"/>
                </a:solidFill>
                <a:latin typeface="Open Sans"/>
                <a:cs typeface="Open Sans"/>
              </a:rPr>
              <a:t>Courts</a:t>
            </a:r>
            <a:r>
              <a:rPr sz="750" spc="-15" dirty="0">
                <a:solidFill>
                  <a:srgbClr val="3B4F22"/>
                </a:solidFill>
                <a:latin typeface="Open Sans"/>
                <a:cs typeface="Open Sans"/>
              </a:rPr>
              <a:t> </a:t>
            </a:r>
            <a:r>
              <a:rPr sz="750" dirty="0">
                <a:solidFill>
                  <a:srgbClr val="3B4F22"/>
                </a:solidFill>
                <a:latin typeface="Open Sans"/>
                <a:cs typeface="Open Sans"/>
              </a:rPr>
              <a:t>Building</a:t>
            </a:r>
            <a:r>
              <a:rPr sz="750" spc="-20" dirty="0">
                <a:solidFill>
                  <a:srgbClr val="3B4F22"/>
                </a:solidFill>
                <a:latin typeface="Open Sans"/>
                <a:cs typeface="Open Sans"/>
              </a:rPr>
              <a:t> </a:t>
            </a:r>
            <a:r>
              <a:rPr sz="750" dirty="0">
                <a:solidFill>
                  <a:srgbClr val="3B4F22"/>
                </a:solidFill>
                <a:latin typeface="Open Sans"/>
                <a:cs typeface="Open Sans"/>
              </a:rPr>
              <a:t>replacement</a:t>
            </a:r>
            <a:r>
              <a:rPr sz="750" spc="-15" dirty="0">
                <a:solidFill>
                  <a:srgbClr val="3B4F22"/>
                </a:solidFill>
                <a:latin typeface="Open Sans"/>
                <a:cs typeface="Open Sans"/>
              </a:rPr>
              <a:t> </a:t>
            </a:r>
            <a:r>
              <a:rPr sz="750" dirty="0">
                <a:solidFill>
                  <a:srgbClr val="3B4F22"/>
                </a:solidFill>
                <a:latin typeface="Open Sans"/>
                <a:cs typeface="Open Sans"/>
              </a:rPr>
              <a:t>is</a:t>
            </a:r>
            <a:r>
              <a:rPr sz="750" spc="15" dirty="0">
                <a:solidFill>
                  <a:srgbClr val="3B4F22"/>
                </a:solidFill>
                <a:latin typeface="Open Sans"/>
                <a:cs typeface="Open Sans"/>
              </a:rPr>
              <a:t> </a:t>
            </a:r>
            <a:r>
              <a:rPr sz="750" dirty="0">
                <a:solidFill>
                  <a:srgbClr val="3B4F22"/>
                </a:solidFill>
                <a:latin typeface="Open Sans"/>
                <a:cs typeface="Open Sans"/>
              </a:rPr>
              <a:t>being</a:t>
            </a:r>
            <a:r>
              <a:rPr sz="750" spc="-10" dirty="0">
                <a:solidFill>
                  <a:srgbClr val="3B4F22"/>
                </a:solidFill>
                <a:latin typeface="Open Sans"/>
                <a:cs typeface="Open Sans"/>
              </a:rPr>
              <a:t> </a:t>
            </a:r>
            <a:r>
              <a:rPr sz="750" dirty="0">
                <a:solidFill>
                  <a:srgbClr val="3B4F22"/>
                </a:solidFill>
                <a:latin typeface="Open Sans"/>
                <a:cs typeface="Open Sans"/>
              </a:rPr>
              <a:t>reviewed by</a:t>
            </a:r>
            <a:r>
              <a:rPr sz="750" spc="20" dirty="0">
                <a:solidFill>
                  <a:srgbClr val="3B4F22"/>
                </a:solidFill>
                <a:latin typeface="Open Sans"/>
                <a:cs typeface="Open Sans"/>
              </a:rPr>
              <a:t> </a:t>
            </a:r>
            <a:r>
              <a:rPr sz="750" dirty="0">
                <a:solidFill>
                  <a:srgbClr val="3B4F22"/>
                </a:solidFill>
                <a:latin typeface="Open Sans"/>
                <a:cs typeface="Open Sans"/>
              </a:rPr>
              <a:t>FEMA.</a:t>
            </a:r>
            <a:r>
              <a:rPr sz="750" spc="15" dirty="0">
                <a:solidFill>
                  <a:srgbClr val="3B4F22"/>
                </a:solidFill>
                <a:latin typeface="Open Sans"/>
                <a:cs typeface="Open Sans"/>
              </a:rPr>
              <a:t> </a:t>
            </a:r>
            <a:r>
              <a:rPr sz="750" dirty="0">
                <a:solidFill>
                  <a:srgbClr val="3B4F22"/>
                </a:solidFill>
                <a:latin typeface="Open Sans"/>
                <a:cs typeface="Open Sans"/>
              </a:rPr>
              <a:t>City and</a:t>
            </a:r>
            <a:r>
              <a:rPr sz="750" spc="20" dirty="0">
                <a:solidFill>
                  <a:srgbClr val="3B4F22"/>
                </a:solidFill>
                <a:latin typeface="Open Sans"/>
                <a:cs typeface="Open Sans"/>
              </a:rPr>
              <a:t> </a:t>
            </a:r>
            <a:r>
              <a:rPr sz="750" dirty="0">
                <a:solidFill>
                  <a:srgbClr val="3B4F22"/>
                </a:solidFill>
                <a:latin typeface="Open Sans"/>
                <a:cs typeface="Open Sans"/>
              </a:rPr>
              <a:t>FEMA</a:t>
            </a:r>
            <a:r>
              <a:rPr sz="750" spc="20" dirty="0">
                <a:solidFill>
                  <a:srgbClr val="3B4F22"/>
                </a:solidFill>
                <a:latin typeface="Open Sans"/>
                <a:cs typeface="Open Sans"/>
              </a:rPr>
              <a:t> </a:t>
            </a:r>
            <a:r>
              <a:rPr sz="750" dirty="0">
                <a:solidFill>
                  <a:srgbClr val="3B4F22"/>
                </a:solidFill>
                <a:latin typeface="Open Sans"/>
                <a:cs typeface="Open Sans"/>
              </a:rPr>
              <a:t>are</a:t>
            </a:r>
            <a:r>
              <a:rPr sz="750" spc="25" dirty="0">
                <a:solidFill>
                  <a:srgbClr val="3B4F22"/>
                </a:solidFill>
                <a:latin typeface="Open Sans"/>
                <a:cs typeface="Open Sans"/>
              </a:rPr>
              <a:t> </a:t>
            </a:r>
            <a:r>
              <a:rPr sz="750" dirty="0">
                <a:solidFill>
                  <a:srgbClr val="3B4F22"/>
                </a:solidFill>
                <a:latin typeface="Open Sans"/>
                <a:cs typeface="Open Sans"/>
              </a:rPr>
              <a:t>reconciling data</a:t>
            </a:r>
            <a:r>
              <a:rPr sz="750" spc="5" dirty="0">
                <a:solidFill>
                  <a:srgbClr val="3B4F22"/>
                </a:solidFill>
                <a:latin typeface="Open Sans"/>
                <a:cs typeface="Open Sans"/>
              </a:rPr>
              <a:t> </a:t>
            </a:r>
            <a:r>
              <a:rPr sz="750" dirty="0">
                <a:solidFill>
                  <a:srgbClr val="3B4F22"/>
                </a:solidFill>
                <a:latin typeface="Open Sans"/>
                <a:cs typeface="Open Sans"/>
              </a:rPr>
              <a:t>through</a:t>
            </a:r>
            <a:r>
              <a:rPr sz="750" spc="25" dirty="0">
                <a:solidFill>
                  <a:srgbClr val="3B4F22"/>
                </a:solidFill>
                <a:latin typeface="Open Sans"/>
                <a:cs typeface="Open Sans"/>
              </a:rPr>
              <a:t> </a:t>
            </a:r>
            <a:r>
              <a:rPr sz="750" dirty="0">
                <a:solidFill>
                  <a:srgbClr val="3B4F22"/>
                </a:solidFill>
                <a:latin typeface="Open Sans"/>
                <a:cs typeface="Open Sans"/>
              </a:rPr>
              <a:t>Requests</a:t>
            </a:r>
            <a:r>
              <a:rPr sz="750" spc="-15" dirty="0">
                <a:solidFill>
                  <a:srgbClr val="3B4F22"/>
                </a:solidFill>
                <a:latin typeface="Open Sans"/>
                <a:cs typeface="Open Sans"/>
              </a:rPr>
              <a:t> </a:t>
            </a:r>
            <a:r>
              <a:rPr sz="750" dirty="0">
                <a:solidFill>
                  <a:srgbClr val="3B4F22"/>
                </a:solidFill>
                <a:latin typeface="Open Sans"/>
                <a:cs typeface="Open Sans"/>
              </a:rPr>
              <a:t>for</a:t>
            </a:r>
            <a:r>
              <a:rPr sz="750" spc="20" dirty="0">
                <a:solidFill>
                  <a:srgbClr val="3B4F22"/>
                </a:solidFill>
                <a:latin typeface="Open Sans"/>
                <a:cs typeface="Open Sans"/>
              </a:rPr>
              <a:t> </a:t>
            </a:r>
            <a:r>
              <a:rPr sz="750" dirty="0">
                <a:solidFill>
                  <a:srgbClr val="3B4F22"/>
                </a:solidFill>
                <a:latin typeface="Open Sans"/>
                <a:cs typeface="Open Sans"/>
              </a:rPr>
              <a:t>Information</a:t>
            </a:r>
            <a:r>
              <a:rPr sz="750" spc="-20" dirty="0">
                <a:solidFill>
                  <a:srgbClr val="3B4F22"/>
                </a:solidFill>
                <a:latin typeface="Open Sans"/>
                <a:cs typeface="Open Sans"/>
              </a:rPr>
              <a:t> </a:t>
            </a:r>
            <a:r>
              <a:rPr sz="750" dirty="0">
                <a:solidFill>
                  <a:srgbClr val="3B4F22"/>
                </a:solidFill>
                <a:latin typeface="Open Sans"/>
                <a:cs typeface="Open Sans"/>
              </a:rPr>
              <a:t>(RFIs).</a:t>
            </a:r>
            <a:r>
              <a:rPr sz="750" spc="5" dirty="0">
                <a:solidFill>
                  <a:srgbClr val="3B4F22"/>
                </a:solidFill>
                <a:latin typeface="Open Sans"/>
                <a:cs typeface="Open Sans"/>
              </a:rPr>
              <a:t> </a:t>
            </a:r>
            <a:r>
              <a:rPr sz="750" dirty="0">
                <a:solidFill>
                  <a:srgbClr val="3B4F22"/>
                </a:solidFill>
                <a:latin typeface="Open Sans"/>
                <a:cs typeface="Open Sans"/>
              </a:rPr>
              <a:t>Substantial</a:t>
            </a:r>
            <a:r>
              <a:rPr sz="750" spc="5" dirty="0">
                <a:solidFill>
                  <a:srgbClr val="3B4F22"/>
                </a:solidFill>
                <a:latin typeface="Open Sans"/>
                <a:cs typeface="Open Sans"/>
              </a:rPr>
              <a:t> </a:t>
            </a:r>
            <a:r>
              <a:rPr sz="750" dirty="0">
                <a:solidFill>
                  <a:srgbClr val="3B4F22"/>
                </a:solidFill>
                <a:latin typeface="Open Sans"/>
                <a:cs typeface="Open Sans"/>
              </a:rPr>
              <a:t>Damage</a:t>
            </a:r>
            <a:r>
              <a:rPr sz="750" spc="-5" dirty="0">
                <a:solidFill>
                  <a:srgbClr val="3B4F22"/>
                </a:solidFill>
                <a:latin typeface="Open Sans"/>
                <a:cs typeface="Open Sans"/>
              </a:rPr>
              <a:t> </a:t>
            </a:r>
            <a:r>
              <a:rPr sz="750" dirty="0">
                <a:solidFill>
                  <a:srgbClr val="3B4F22"/>
                </a:solidFill>
                <a:latin typeface="Open Sans"/>
                <a:cs typeface="Open Sans"/>
              </a:rPr>
              <a:t>policy</a:t>
            </a:r>
            <a:r>
              <a:rPr sz="750" spc="-5" dirty="0">
                <a:solidFill>
                  <a:srgbClr val="3B4F22"/>
                </a:solidFill>
                <a:latin typeface="Open Sans"/>
                <a:cs typeface="Open Sans"/>
              </a:rPr>
              <a:t> </a:t>
            </a:r>
            <a:r>
              <a:rPr sz="750" dirty="0">
                <a:solidFill>
                  <a:srgbClr val="3B4F22"/>
                </a:solidFill>
                <a:latin typeface="Open Sans"/>
                <a:cs typeface="Open Sans"/>
              </a:rPr>
              <a:t>and</a:t>
            </a:r>
            <a:r>
              <a:rPr sz="750" spc="20" dirty="0">
                <a:solidFill>
                  <a:srgbClr val="3B4F22"/>
                </a:solidFill>
                <a:latin typeface="Open Sans"/>
                <a:cs typeface="Open Sans"/>
              </a:rPr>
              <a:t> </a:t>
            </a:r>
            <a:r>
              <a:rPr sz="750" dirty="0">
                <a:solidFill>
                  <a:srgbClr val="3B4F22"/>
                </a:solidFill>
                <a:latin typeface="Open Sans"/>
                <a:cs typeface="Open Sans"/>
              </a:rPr>
              <a:t>eligibility</a:t>
            </a:r>
            <a:r>
              <a:rPr sz="750" spc="-25" dirty="0">
                <a:solidFill>
                  <a:srgbClr val="3B4F22"/>
                </a:solidFill>
                <a:latin typeface="Open Sans"/>
                <a:cs typeface="Open Sans"/>
              </a:rPr>
              <a:t> </a:t>
            </a:r>
            <a:r>
              <a:rPr sz="750" dirty="0">
                <a:solidFill>
                  <a:srgbClr val="3B4F22"/>
                </a:solidFill>
                <a:latin typeface="Open Sans"/>
                <a:cs typeface="Open Sans"/>
              </a:rPr>
              <a:t>is</a:t>
            </a:r>
            <a:r>
              <a:rPr sz="750" spc="15" dirty="0">
                <a:solidFill>
                  <a:srgbClr val="3B4F22"/>
                </a:solidFill>
                <a:latin typeface="Open Sans"/>
                <a:cs typeface="Open Sans"/>
              </a:rPr>
              <a:t> </a:t>
            </a:r>
            <a:r>
              <a:rPr sz="750" dirty="0">
                <a:solidFill>
                  <a:srgbClr val="3B4F22"/>
                </a:solidFill>
                <a:latin typeface="Open Sans"/>
                <a:cs typeface="Open Sans"/>
              </a:rPr>
              <a:t>under</a:t>
            </a:r>
            <a:r>
              <a:rPr sz="750" spc="5" dirty="0">
                <a:solidFill>
                  <a:srgbClr val="3B4F22"/>
                </a:solidFill>
                <a:latin typeface="Open Sans"/>
                <a:cs typeface="Open Sans"/>
              </a:rPr>
              <a:t> </a:t>
            </a:r>
            <a:r>
              <a:rPr sz="750" spc="-10" dirty="0">
                <a:solidFill>
                  <a:srgbClr val="3B4F22"/>
                </a:solidFill>
                <a:latin typeface="Open Sans"/>
                <a:cs typeface="Open Sans"/>
              </a:rPr>
              <a:t>review</a:t>
            </a:r>
            <a:endParaRPr sz="750" dirty="0">
              <a:latin typeface="Open Sans"/>
              <a:cs typeface="Open Sans"/>
            </a:endParaRPr>
          </a:p>
          <a:p>
            <a:pPr marL="154305" indent="-142240">
              <a:lnSpc>
                <a:spcPts val="894"/>
              </a:lnSpc>
              <a:buFont typeface="Arial"/>
              <a:buChar char="•"/>
              <a:tabLst>
                <a:tab pos="154940" algn="l"/>
              </a:tabLst>
            </a:pPr>
            <a:r>
              <a:rPr sz="750" dirty="0">
                <a:solidFill>
                  <a:srgbClr val="3B4F22"/>
                </a:solidFill>
                <a:latin typeface="Open Sans"/>
                <a:cs typeface="Open Sans"/>
              </a:rPr>
              <a:t>Formulating</a:t>
            </a:r>
            <a:r>
              <a:rPr sz="750" spc="-20" dirty="0">
                <a:solidFill>
                  <a:srgbClr val="3B4F22"/>
                </a:solidFill>
                <a:latin typeface="Open Sans"/>
                <a:cs typeface="Open Sans"/>
              </a:rPr>
              <a:t> </a:t>
            </a:r>
            <a:r>
              <a:rPr sz="750" dirty="0">
                <a:solidFill>
                  <a:srgbClr val="3B4F22"/>
                </a:solidFill>
                <a:latin typeface="Open Sans"/>
                <a:cs typeface="Open Sans"/>
              </a:rPr>
              <a:t>a</a:t>
            </a:r>
            <a:r>
              <a:rPr sz="750" spc="35" dirty="0">
                <a:solidFill>
                  <a:srgbClr val="3B4F22"/>
                </a:solidFill>
                <a:latin typeface="Open Sans"/>
                <a:cs typeface="Open Sans"/>
              </a:rPr>
              <a:t> </a:t>
            </a:r>
            <a:r>
              <a:rPr sz="750" dirty="0">
                <a:solidFill>
                  <a:srgbClr val="3B4F22"/>
                </a:solidFill>
                <a:latin typeface="Open Sans"/>
                <a:cs typeface="Open Sans"/>
              </a:rPr>
              <a:t>financial plan</a:t>
            </a:r>
            <a:r>
              <a:rPr sz="750" spc="10" dirty="0">
                <a:solidFill>
                  <a:srgbClr val="3B4F22"/>
                </a:solidFill>
                <a:latin typeface="Open Sans"/>
                <a:cs typeface="Open Sans"/>
              </a:rPr>
              <a:t> </a:t>
            </a:r>
            <a:r>
              <a:rPr sz="750" dirty="0">
                <a:solidFill>
                  <a:srgbClr val="3B4F22"/>
                </a:solidFill>
                <a:latin typeface="Open Sans"/>
                <a:cs typeface="Open Sans"/>
              </a:rPr>
              <a:t>to</a:t>
            </a:r>
            <a:r>
              <a:rPr sz="750" spc="15" dirty="0">
                <a:solidFill>
                  <a:srgbClr val="3B4F22"/>
                </a:solidFill>
                <a:latin typeface="Open Sans"/>
                <a:cs typeface="Open Sans"/>
              </a:rPr>
              <a:t> </a:t>
            </a:r>
            <a:r>
              <a:rPr sz="750" dirty="0">
                <a:solidFill>
                  <a:srgbClr val="3B4F22"/>
                </a:solidFill>
                <a:latin typeface="Open Sans"/>
                <a:cs typeface="Open Sans"/>
              </a:rPr>
              <a:t>complete the hazard</a:t>
            </a:r>
            <a:r>
              <a:rPr sz="750" spc="30" dirty="0">
                <a:solidFill>
                  <a:srgbClr val="3B4F22"/>
                </a:solidFill>
                <a:latin typeface="Open Sans"/>
                <a:cs typeface="Open Sans"/>
              </a:rPr>
              <a:t> </a:t>
            </a:r>
            <a:r>
              <a:rPr sz="750" dirty="0">
                <a:solidFill>
                  <a:srgbClr val="3B4F22"/>
                </a:solidFill>
                <a:latin typeface="Open Sans"/>
                <a:cs typeface="Open Sans"/>
              </a:rPr>
              <a:t>mitigation</a:t>
            </a:r>
            <a:r>
              <a:rPr sz="750" spc="-20" dirty="0">
                <a:solidFill>
                  <a:srgbClr val="3B4F22"/>
                </a:solidFill>
                <a:latin typeface="Open Sans"/>
                <a:cs typeface="Open Sans"/>
              </a:rPr>
              <a:t> </a:t>
            </a:r>
            <a:r>
              <a:rPr sz="750" dirty="0">
                <a:solidFill>
                  <a:srgbClr val="3B4F22"/>
                </a:solidFill>
                <a:latin typeface="Open Sans"/>
                <a:cs typeface="Open Sans"/>
              </a:rPr>
              <a:t>process</a:t>
            </a:r>
            <a:r>
              <a:rPr sz="750" spc="-10" dirty="0">
                <a:solidFill>
                  <a:srgbClr val="3B4F22"/>
                </a:solidFill>
                <a:latin typeface="Open Sans"/>
                <a:cs typeface="Open Sans"/>
              </a:rPr>
              <a:t> </a:t>
            </a:r>
            <a:r>
              <a:rPr sz="750" dirty="0">
                <a:solidFill>
                  <a:srgbClr val="3B4F22"/>
                </a:solidFill>
                <a:latin typeface="Open Sans"/>
                <a:cs typeface="Open Sans"/>
              </a:rPr>
              <a:t>for</a:t>
            </a:r>
            <a:r>
              <a:rPr sz="750" spc="15" dirty="0">
                <a:solidFill>
                  <a:srgbClr val="3B4F22"/>
                </a:solidFill>
                <a:latin typeface="Open Sans"/>
                <a:cs typeface="Open Sans"/>
              </a:rPr>
              <a:t> </a:t>
            </a:r>
            <a:r>
              <a:rPr sz="750" dirty="0">
                <a:solidFill>
                  <a:srgbClr val="3B4F22"/>
                </a:solidFill>
                <a:latin typeface="Open Sans"/>
                <a:cs typeface="Open Sans"/>
              </a:rPr>
              <a:t>Houston</a:t>
            </a:r>
            <a:r>
              <a:rPr sz="750" spc="-15" dirty="0">
                <a:solidFill>
                  <a:srgbClr val="3B4F22"/>
                </a:solidFill>
                <a:latin typeface="Open Sans"/>
                <a:cs typeface="Open Sans"/>
              </a:rPr>
              <a:t> </a:t>
            </a:r>
            <a:r>
              <a:rPr sz="750" dirty="0">
                <a:solidFill>
                  <a:srgbClr val="3B4F22"/>
                </a:solidFill>
                <a:latin typeface="Open Sans"/>
                <a:cs typeface="Open Sans"/>
              </a:rPr>
              <a:t>First</a:t>
            </a:r>
            <a:r>
              <a:rPr sz="750" spc="30" dirty="0">
                <a:solidFill>
                  <a:srgbClr val="3B4F22"/>
                </a:solidFill>
                <a:latin typeface="Open Sans"/>
                <a:cs typeface="Open Sans"/>
              </a:rPr>
              <a:t> </a:t>
            </a:r>
            <a:r>
              <a:rPr sz="750" spc="-10" dirty="0">
                <a:solidFill>
                  <a:srgbClr val="3B4F22"/>
                </a:solidFill>
                <a:latin typeface="Open Sans"/>
                <a:cs typeface="Open Sans"/>
              </a:rPr>
              <a:t>Corporation</a:t>
            </a:r>
            <a:endParaRPr sz="750" dirty="0">
              <a:latin typeface="Open Sans"/>
              <a:cs typeface="Open Sans"/>
            </a:endParaRPr>
          </a:p>
          <a:p>
            <a:pPr marL="12700">
              <a:lnSpc>
                <a:spcPct val="100000"/>
              </a:lnSpc>
              <a:spcBef>
                <a:spcPts val="875"/>
              </a:spcBef>
            </a:pPr>
            <a:r>
              <a:rPr sz="750" dirty="0">
                <a:solidFill>
                  <a:srgbClr val="3B4F22"/>
                </a:solidFill>
                <a:latin typeface="Open Sans"/>
                <a:cs typeface="Open Sans"/>
              </a:rPr>
              <a:t>Category</a:t>
            </a:r>
            <a:r>
              <a:rPr sz="750" spc="-20" dirty="0">
                <a:solidFill>
                  <a:srgbClr val="3B4F22"/>
                </a:solidFill>
                <a:latin typeface="Open Sans"/>
                <a:cs typeface="Open Sans"/>
              </a:rPr>
              <a:t> </a:t>
            </a:r>
            <a:r>
              <a:rPr sz="750" dirty="0">
                <a:solidFill>
                  <a:srgbClr val="3B4F22"/>
                </a:solidFill>
                <a:latin typeface="Open Sans"/>
                <a:cs typeface="Open Sans"/>
              </a:rPr>
              <a:t>F</a:t>
            </a:r>
            <a:r>
              <a:rPr sz="750" spc="5" dirty="0">
                <a:solidFill>
                  <a:srgbClr val="3B4F22"/>
                </a:solidFill>
                <a:latin typeface="Open Sans"/>
                <a:cs typeface="Open Sans"/>
              </a:rPr>
              <a:t> </a:t>
            </a:r>
            <a:r>
              <a:rPr sz="750" dirty="0">
                <a:solidFill>
                  <a:srgbClr val="3B4F22"/>
                </a:solidFill>
                <a:latin typeface="Open Sans"/>
                <a:cs typeface="Open Sans"/>
              </a:rPr>
              <a:t>-</a:t>
            </a:r>
            <a:r>
              <a:rPr sz="750" spc="20" dirty="0">
                <a:solidFill>
                  <a:srgbClr val="3B4F22"/>
                </a:solidFill>
                <a:latin typeface="Open Sans"/>
                <a:cs typeface="Open Sans"/>
              </a:rPr>
              <a:t> </a:t>
            </a:r>
            <a:r>
              <a:rPr sz="750" spc="-10" dirty="0">
                <a:solidFill>
                  <a:srgbClr val="3B4F22"/>
                </a:solidFill>
                <a:latin typeface="Open Sans"/>
                <a:cs typeface="Open Sans"/>
              </a:rPr>
              <a:t>Water/Wastewater</a:t>
            </a:r>
            <a:endParaRPr sz="750" dirty="0">
              <a:latin typeface="Open Sans"/>
              <a:cs typeface="Open Sans"/>
            </a:endParaRPr>
          </a:p>
          <a:p>
            <a:pPr marL="154305" indent="-142240">
              <a:lnSpc>
                <a:spcPct val="100000"/>
              </a:lnSpc>
              <a:buFont typeface="Arial"/>
              <a:buChar char="•"/>
              <a:tabLst>
                <a:tab pos="154940" algn="l"/>
              </a:tabLst>
            </a:pPr>
            <a:r>
              <a:rPr sz="750" dirty="0">
                <a:solidFill>
                  <a:srgbClr val="3B4F22"/>
                </a:solidFill>
                <a:latin typeface="Open Sans"/>
                <a:cs typeface="Open Sans"/>
              </a:rPr>
              <a:t>Working</a:t>
            </a:r>
            <a:r>
              <a:rPr sz="750" spc="-5" dirty="0">
                <a:solidFill>
                  <a:srgbClr val="3B4F22"/>
                </a:solidFill>
                <a:latin typeface="Open Sans"/>
                <a:cs typeface="Open Sans"/>
              </a:rPr>
              <a:t> </a:t>
            </a:r>
            <a:r>
              <a:rPr sz="750" dirty="0">
                <a:solidFill>
                  <a:srgbClr val="3B4F22"/>
                </a:solidFill>
                <a:latin typeface="Open Sans"/>
                <a:cs typeface="Open Sans"/>
              </a:rPr>
              <a:t>with</a:t>
            </a:r>
            <a:r>
              <a:rPr sz="750" spc="-10" dirty="0">
                <a:solidFill>
                  <a:srgbClr val="3B4F22"/>
                </a:solidFill>
                <a:latin typeface="Open Sans"/>
                <a:cs typeface="Open Sans"/>
              </a:rPr>
              <a:t> </a:t>
            </a:r>
            <a:r>
              <a:rPr sz="750" dirty="0">
                <a:solidFill>
                  <a:srgbClr val="3B4F22"/>
                </a:solidFill>
                <a:latin typeface="Open Sans"/>
                <a:cs typeface="Open Sans"/>
              </a:rPr>
              <a:t>FEMA</a:t>
            </a:r>
            <a:r>
              <a:rPr sz="750" spc="30" dirty="0">
                <a:solidFill>
                  <a:srgbClr val="3B4F22"/>
                </a:solidFill>
                <a:latin typeface="Open Sans"/>
                <a:cs typeface="Open Sans"/>
              </a:rPr>
              <a:t> </a:t>
            </a:r>
            <a:r>
              <a:rPr sz="750" dirty="0">
                <a:solidFill>
                  <a:srgbClr val="3B4F22"/>
                </a:solidFill>
                <a:latin typeface="Open Sans"/>
                <a:cs typeface="Open Sans"/>
              </a:rPr>
              <a:t>team</a:t>
            </a:r>
            <a:r>
              <a:rPr sz="750" spc="-5" dirty="0">
                <a:solidFill>
                  <a:srgbClr val="3B4F22"/>
                </a:solidFill>
                <a:latin typeface="Open Sans"/>
                <a:cs typeface="Open Sans"/>
              </a:rPr>
              <a:t> </a:t>
            </a:r>
            <a:r>
              <a:rPr sz="750" dirty="0">
                <a:solidFill>
                  <a:srgbClr val="3B4F22"/>
                </a:solidFill>
                <a:latin typeface="Open Sans"/>
                <a:cs typeface="Open Sans"/>
              </a:rPr>
              <a:t>to</a:t>
            </a:r>
            <a:r>
              <a:rPr sz="750" spc="15" dirty="0">
                <a:solidFill>
                  <a:srgbClr val="3B4F22"/>
                </a:solidFill>
                <a:latin typeface="Open Sans"/>
                <a:cs typeface="Open Sans"/>
              </a:rPr>
              <a:t> </a:t>
            </a:r>
            <a:r>
              <a:rPr sz="750" dirty="0">
                <a:solidFill>
                  <a:srgbClr val="3B4F22"/>
                </a:solidFill>
                <a:latin typeface="Open Sans"/>
                <a:cs typeface="Open Sans"/>
              </a:rPr>
              <a:t>expedite</a:t>
            </a:r>
            <a:r>
              <a:rPr sz="750" spc="-15" dirty="0">
                <a:solidFill>
                  <a:srgbClr val="3B4F22"/>
                </a:solidFill>
                <a:latin typeface="Open Sans"/>
                <a:cs typeface="Open Sans"/>
              </a:rPr>
              <a:t> </a:t>
            </a:r>
            <a:r>
              <a:rPr sz="750" dirty="0">
                <a:solidFill>
                  <a:srgbClr val="3B4F22"/>
                </a:solidFill>
                <a:latin typeface="Open Sans"/>
                <a:cs typeface="Open Sans"/>
              </a:rPr>
              <a:t>the</a:t>
            </a:r>
            <a:r>
              <a:rPr sz="750" spc="10" dirty="0">
                <a:solidFill>
                  <a:srgbClr val="3B4F22"/>
                </a:solidFill>
                <a:latin typeface="Open Sans"/>
                <a:cs typeface="Open Sans"/>
              </a:rPr>
              <a:t> </a:t>
            </a:r>
            <a:r>
              <a:rPr sz="750" dirty="0">
                <a:solidFill>
                  <a:srgbClr val="3B4F22"/>
                </a:solidFill>
                <a:latin typeface="Open Sans"/>
                <a:cs typeface="Open Sans"/>
              </a:rPr>
              <a:t>total scope</a:t>
            </a:r>
            <a:r>
              <a:rPr sz="750" spc="-15" dirty="0">
                <a:solidFill>
                  <a:srgbClr val="3B4F22"/>
                </a:solidFill>
                <a:latin typeface="Open Sans"/>
                <a:cs typeface="Open Sans"/>
              </a:rPr>
              <a:t> </a:t>
            </a:r>
            <a:r>
              <a:rPr sz="750" dirty="0">
                <a:solidFill>
                  <a:srgbClr val="3B4F22"/>
                </a:solidFill>
                <a:latin typeface="Open Sans"/>
                <a:cs typeface="Open Sans"/>
              </a:rPr>
              <a:t>of</a:t>
            </a:r>
            <a:r>
              <a:rPr sz="750" spc="15" dirty="0">
                <a:solidFill>
                  <a:srgbClr val="3B4F22"/>
                </a:solidFill>
                <a:latin typeface="Open Sans"/>
                <a:cs typeface="Open Sans"/>
              </a:rPr>
              <a:t> </a:t>
            </a:r>
            <a:r>
              <a:rPr sz="750" dirty="0">
                <a:solidFill>
                  <a:srgbClr val="3B4F22"/>
                </a:solidFill>
                <a:latin typeface="Open Sans"/>
                <a:cs typeface="Open Sans"/>
              </a:rPr>
              <a:t>repair/code</a:t>
            </a:r>
            <a:r>
              <a:rPr sz="750" spc="-20" dirty="0">
                <a:solidFill>
                  <a:srgbClr val="3B4F22"/>
                </a:solidFill>
                <a:latin typeface="Open Sans"/>
                <a:cs typeface="Open Sans"/>
              </a:rPr>
              <a:t> </a:t>
            </a:r>
            <a:r>
              <a:rPr sz="750" dirty="0">
                <a:solidFill>
                  <a:srgbClr val="3B4F22"/>
                </a:solidFill>
                <a:latin typeface="Open Sans"/>
                <a:cs typeface="Open Sans"/>
              </a:rPr>
              <a:t>improvement/mitigation of</a:t>
            </a:r>
            <a:r>
              <a:rPr sz="750" spc="5" dirty="0">
                <a:solidFill>
                  <a:srgbClr val="3B4F22"/>
                </a:solidFill>
                <a:latin typeface="Open Sans"/>
                <a:cs typeface="Open Sans"/>
              </a:rPr>
              <a:t> </a:t>
            </a:r>
            <a:r>
              <a:rPr sz="750" dirty="0">
                <a:solidFill>
                  <a:srgbClr val="3B4F22"/>
                </a:solidFill>
                <a:latin typeface="Open Sans"/>
                <a:cs typeface="Open Sans"/>
              </a:rPr>
              <a:t>the</a:t>
            </a:r>
            <a:r>
              <a:rPr sz="750" spc="15" dirty="0">
                <a:solidFill>
                  <a:srgbClr val="3B4F22"/>
                </a:solidFill>
                <a:latin typeface="Open Sans"/>
                <a:cs typeface="Open Sans"/>
              </a:rPr>
              <a:t> </a:t>
            </a:r>
            <a:r>
              <a:rPr sz="750" dirty="0">
                <a:solidFill>
                  <a:srgbClr val="3B4F22"/>
                </a:solidFill>
                <a:latin typeface="Open Sans"/>
                <a:cs typeface="Open Sans"/>
              </a:rPr>
              <a:t>wastewater</a:t>
            </a:r>
            <a:r>
              <a:rPr sz="750" spc="-10" dirty="0">
                <a:solidFill>
                  <a:srgbClr val="3B4F22"/>
                </a:solidFill>
                <a:latin typeface="Open Sans"/>
                <a:cs typeface="Open Sans"/>
              </a:rPr>
              <a:t> </a:t>
            </a:r>
            <a:r>
              <a:rPr sz="750" dirty="0">
                <a:solidFill>
                  <a:srgbClr val="3B4F22"/>
                </a:solidFill>
                <a:latin typeface="Open Sans"/>
                <a:cs typeface="Open Sans"/>
              </a:rPr>
              <a:t>collection</a:t>
            </a:r>
            <a:r>
              <a:rPr sz="750" spc="-20" dirty="0">
                <a:solidFill>
                  <a:srgbClr val="3B4F22"/>
                </a:solidFill>
                <a:latin typeface="Open Sans"/>
                <a:cs typeface="Open Sans"/>
              </a:rPr>
              <a:t> </a:t>
            </a:r>
            <a:r>
              <a:rPr sz="750" spc="-10" dirty="0">
                <a:solidFill>
                  <a:srgbClr val="3B4F22"/>
                </a:solidFill>
                <a:latin typeface="Open Sans"/>
                <a:cs typeface="Open Sans"/>
              </a:rPr>
              <a:t>system</a:t>
            </a:r>
            <a:endParaRPr sz="750" dirty="0">
              <a:latin typeface="Open Sans"/>
              <a:cs typeface="Open Sans"/>
            </a:endParaRPr>
          </a:p>
        </p:txBody>
      </p:sp>
    </p:spTree>
    <p:extLst>
      <p:ext uri="{BB962C8B-B14F-4D97-AF65-F5344CB8AC3E}">
        <p14:creationId xmlns:p14="http://schemas.microsoft.com/office/powerpoint/2010/main" val="102291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8EC1-3EB7-4AD9-A091-B97F239C8111}"/>
              </a:ext>
            </a:extLst>
          </p:cNvPr>
          <p:cNvSpPr>
            <a:spLocks noGrp="1"/>
          </p:cNvSpPr>
          <p:nvPr>
            <p:ph type="title"/>
          </p:nvPr>
        </p:nvSpPr>
        <p:spPr/>
        <p:txBody>
          <a:bodyPr/>
          <a:lstStyle/>
          <a:p>
            <a:r>
              <a:rPr lang="en-US" dirty="0">
                <a:latin typeface="Montserrat"/>
              </a:rPr>
              <a:t>5 YEAR HIGHLIGHTS</a:t>
            </a:r>
            <a:endParaRPr lang="en-US" dirty="0"/>
          </a:p>
        </p:txBody>
      </p:sp>
      <p:sp>
        <p:nvSpPr>
          <p:cNvPr id="3" name="Text Placeholder 2">
            <a:extLst>
              <a:ext uri="{FF2B5EF4-FFF2-40B4-BE49-F238E27FC236}">
                <a16:creationId xmlns:a16="http://schemas.microsoft.com/office/drawing/2014/main" id="{8ECC0017-A8D1-40F0-8F4D-0E8679C152C4}"/>
              </a:ext>
            </a:extLst>
          </p:cNvPr>
          <p:cNvSpPr>
            <a:spLocks noGrp="1"/>
          </p:cNvSpPr>
          <p:nvPr>
            <p:ph type="body" sz="quarter" idx="13"/>
          </p:nvPr>
        </p:nvSpPr>
        <p:spPr/>
        <p:txBody>
          <a:bodyPr/>
          <a:lstStyle/>
          <a:p>
            <a:r>
              <a:rPr lang="en-US" dirty="0"/>
              <a:t>    </a:t>
            </a:r>
            <a:r>
              <a:rPr lang="en-US" dirty="0">
                <a:solidFill>
                  <a:srgbClr val="FF0000"/>
                </a:solidFill>
              </a:rPr>
              <a:t>  </a:t>
            </a:r>
            <a:r>
              <a:rPr lang="en-US" dirty="0"/>
              <a:t>General Services Department   </a:t>
            </a:r>
          </a:p>
        </p:txBody>
      </p:sp>
      <p:sp>
        <p:nvSpPr>
          <p:cNvPr id="8" name="TextBox 7">
            <a:extLst>
              <a:ext uri="{FF2B5EF4-FFF2-40B4-BE49-F238E27FC236}">
                <a16:creationId xmlns:a16="http://schemas.microsoft.com/office/drawing/2014/main" id="{A8C7F0F8-2354-458E-B02A-3919E2AEA6E1}"/>
              </a:ext>
            </a:extLst>
          </p:cNvPr>
          <p:cNvSpPr txBox="1"/>
          <p:nvPr/>
        </p:nvSpPr>
        <p:spPr>
          <a:xfrm>
            <a:off x="3370490" y="3094084"/>
            <a:ext cx="2678296" cy="1446550"/>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Damage Assessments</a:t>
            </a:r>
          </a:p>
          <a:p>
            <a:r>
              <a:rPr lang="en-US" sz="1600" b="1" dirty="0">
                <a:solidFill>
                  <a:srgbClr val="92D050"/>
                </a:solidFill>
                <a:latin typeface="Arial Black" panose="020B0604020202020204" pitchFamily="34" charset="0"/>
                <a:cs typeface="Arial Black" panose="020B0604020202020204" pitchFamily="34" charset="0"/>
              </a:rPr>
              <a:t>43</a:t>
            </a:r>
          </a:p>
          <a:p>
            <a:r>
              <a:rPr lang="en-US" sz="1000" dirty="0">
                <a:solidFill>
                  <a:schemeClr val="bg1">
                    <a:lumMod val="50000"/>
                  </a:schemeClr>
                </a:solidFill>
                <a:latin typeface="Arial" panose="020B0604020202020204" pitchFamily="34" charset="0"/>
                <a:cs typeface="Arial" panose="020B0604020202020204" pitchFamily="34" charset="0"/>
              </a:rPr>
              <a:t>total number of damage assessments completed by GSD</a:t>
            </a:r>
          </a:p>
          <a:p>
            <a:endParaRPr lang="en-US" sz="1600" b="1" dirty="0">
              <a:solidFill>
                <a:srgbClr val="92D050"/>
              </a:solidFill>
              <a:latin typeface="Arial Black" panose="020B0604020202020204" pitchFamily="34" charset="0"/>
              <a:cs typeface="Arial Black" panose="020B0604020202020204" pitchFamily="34" charset="0"/>
            </a:endParaRPr>
          </a:p>
          <a:p>
            <a:r>
              <a:rPr lang="en-US" sz="1600" b="1" dirty="0">
                <a:solidFill>
                  <a:srgbClr val="92D050"/>
                </a:solidFill>
                <a:latin typeface="Arial Black" panose="020B0604020202020204" pitchFamily="34" charset="0"/>
                <a:cs typeface="Arial Black" panose="020B0604020202020204" pitchFamily="34" charset="0"/>
              </a:rPr>
              <a:t>0</a:t>
            </a:r>
          </a:p>
          <a:p>
            <a:r>
              <a:rPr lang="en-US" sz="1000" dirty="0">
                <a:solidFill>
                  <a:schemeClr val="bg1">
                    <a:lumMod val="50000"/>
                  </a:schemeClr>
                </a:solidFill>
                <a:latin typeface="Arial" panose="020B0604020202020204" pitchFamily="34" charset="0"/>
                <a:cs typeface="Arial" panose="020B0604020202020204" pitchFamily="34" charset="0"/>
              </a:rPr>
              <a:t>Remaining</a:t>
            </a:r>
          </a:p>
        </p:txBody>
      </p:sp>
      <p:sp>
        <p:nvSpPr>
          <p:cNvPr id="9" name="TextBox 8">
            <a:extLst>
              <a:ext uri="{FF2B5EF4-FFF2-40B4-BE49-F238E27FC236}">
                <a16:creationId xmlns:a16="http://schemas.microsoft.com/office/drawing/2014/main" id="{CB3E53EA-7E70-4FB5-AC68-D337F7EA583B}"/>
              </a:ext>
            </a:extLst>
          </p:cNvPr>
          <p:cNvSpPr txBox="1"/>
          <p:nvPr/>
        </p:nvSpPr>
        <p:spPr>
          <a:xfrm>
            <a:off x="6096000" y="3121250"/>
            <a:ext cx="2678296" cy="1415772"/>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Priority Projects</a:t>
            </a:r>
          </a:p>
          <a:p>
            <a:r>
              <a:rPr lang="en-US" sz="1600" b="1" dirty="0">
                <a:solidFill>
                  <a:srgbClr val="92D050"/>
                </a:solidFill>
                <a:latin typeface="Arial Black" panose="020B0604020202020204" pitchFamily="34" charset="0"/>
                <a:cs typeface="Arial Black" panose="020B0604020202020204" pitchFamily="34" charset="0"/>
              </a:rPr>
              <a:t>5</a:t>
            </a:r>
          </a:p>
          <a:p>
            <a:r>
              <a:rPr lang="en-US" sz="1000" dirty="0">
                <a:solidFill>
                  <a:schemeClr val="bg1">
                    <a:lumMod val="50000"/>
                  </a:schemeClr>
                </a:solidFill>
                <a:latin typeface="Arial" panose="020B0604020202020204" pitchFamily="34" charset="0"/>
                <a:cs typeface="Arial" panose="020B0604020202020204" pitchFamily="34" charset="0"/>
              </a:rPr>
              <a:t>All priority projects – City Hall, The City Hall Annex and Garage, 611 Walker, and the Municipal Courts are progressing through Planning, Permitting, Procurement, and Construction. Municipal Courts is pending FEMA obligation.</a:t>
            </a:r>
          </a:p>
        </p:txBody>
      </p:sp>
      <p:sp>
        <p:nvSpPr>
          <p:cNvPr id="10" name="TextBox 9">
            <a:extLst>
              <a:ext uri="{FF2B5EF4-FFF2-40B4-BE49-F238E27FC236}">
                <a16:creationId xmlns:a16="http://schemas.microsoft.com/office/drawing/2014/main" id="{399217FF-25DC-42B8-819C-C34C40133C31}"/>
              </a:ext>
            </a:extLst>
          </p:cNvPr>
          <p:cNvSpPr txBox="1"/>
          <p:nvPr/>
        </p:nvSpPr>
        <p:spPr>
          <a:xfrm>
            <a:off x="306522" y="3092484"/>
            <a:ext cx="2678296" cy="1600438"/>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Total GSD Projects</a:t>
            </a:r>
          </a:p>
          <a:p>
            <a:r>
              <a:rPr lang="en-US" sz="1600" b="1" dirty="0">
                <a:solidFill>
                  <a:srgbClr val="92D050"/>
                </a:solidFill>
                <a:latin typeface="Arial Black" panose="020B0604020202020204" pitchFamily="34" charset="0"/>
                <a:cs typeface="Arial Black" panose="020B0604020202020204" pitchFamily="34" charset="0"/>
              </a:rPr>
              <a:t>83</a:t>
            </a:r>
          </a:p>
          <a:p>
            <a:r>
              <a:rPr lang="en-US" sz="1000" dirty="0">
                <a:solidFill>
                  <a:schemeClr val="bg1">
                    <a:lumMod val="50000"/>
                  </a:schemeClr>
                </a:solidFill>
                <a:latin typeface="Arial" panose="020B0604020202020204" pitchFamily="34" charset="0"/>
                <a:cs typeface="Arial" panose="020B0604020202020204" pitchFamily="34" charset="0"/>
              </a:rPr>
              <a:t>projects identified through the FEMA process</a:t>
            </a:r>
          </a:p>
          <a:p>
            <a:endParaRPr lang="en-US" sz="1600" b="1" dirty="0">
              <a:solidFill>
                <a:srgbClr val="92D050"/>
              </a:solidFill>
              <a:latin typeface="Arial Black" panose="020B0604020202020204" pitchFamily="34" charset="0"/>
              <a:cs typeface="Arial Black" panose="020B0604020202020204" pitchFamily="34" charset="0"/>
            </a:endParaRPr>
          </a:p>
          <a:p>
            <a:r>
              <a:rPr lang="en-US" sz="1600" b="1" dirty="0">
                <a:solidFill>
                  <a:srgbClr val="92D050"/>
                </a:solidFill>
                <a:latin typeface="Arial Black" panose="020B0604020202020204" pitchFamily="34" charset="0"/>
                <a:cs typeface="Arial Black" panose="020B0604020202020204" pitchFamily="34" charset="0"/>
              </a:rPr>
              <a:t>40</a:t>
            </a:r>
          </a:p>
          <a:p>
            <a:r>
              <a:rPr lang="en-US" sz="1000" dirty="0">
                <a:solidFill>
                  <a:schemeClr val="bg1">
                    <a:lumMod val="50000"/>
                  </a:schemeClr>
                </a:solidFill>
                <a:latin typeface="Arial" panose="020B0604020202020204" pitchFamily="34" charset="0"/>
                <a:cs typeface="Arial" panose="020B0604020202020204" pitchFamily="34" charset="0"/>
              </a:rPr>
              <a:t>Projects completed – 10 projects a year since 2017.</a:t>
            </a:r>
          </a:p>
        </p:txBody>
      </p:sp>
      <p:sp>
        <p:nvSpPr>
          <p:cNvPr id="11" name="TextBox 10">
            <a:extLst>
              <a:ext uri="{FF2B5EF4-FFF2-40B4-BE49-F238E27FC236}">
                <a16:creationId xmlns:a16="http://schemas.microsoft.com/office/drawing/2014/main" id="{ECB0F9D4-2D9E-4EF6-8BCE-245D46A48812}"/>
              </a:ext>
            </a:extLst>
          </p:cNvPr>
          <p:cNvSpPr txBox="1"/>
          <p:nvPr/>
        </p:nvSpPr>
        <p:spPr>
          <a:xfrm>
            <a:off x="9058278" y="3094084"/>
            <a:ext cx="2678296" cy="1415772"/>
          </a:xfrm>
          <a:prstGeom prst="rect">
            <a:avLst/>
          </a:prstGeom>
          <a:noFill/>
        </p:spPr>
        <p:txBody>
          <a:bodyPr wrap="square" rtlCol="0">
            <a:spAutoFit/>
          </a:bodyPr>
          <a:lstStyle/>
          <a:p>
            <a:r>
              <a:rPr lang="en-US" sz="1000" b="1" dirty="0">
                <a:solidFill>
                  <a:srgbClr val="00B0F0"/>
                </a:solidFill>
                <a:latin typeface="Arial" panose="020B0604020202020204" pitchFamily="34" charset="0"/>
                <a:cs typeface="Arial" panose="020B0604020202020204" pitchFamily="34" charset="0"/>
              </a:rPr>
              <a:t>Community Assets</a:t>
            </a:r>
          </a:p>
          <a:p>
            <a:r>
              <a:rPr lang="en-US" sz="1600" b="1" dirty="0">
                <a:solidFill>
                  <a:srgbClr val="92D050"/>
                </a:solidFill>
                <a:latin typeface="Arial Black" panose="020B0604020202020204" pitchFamily="34" charset="0"/>
                <a:cs typeface="Arial Black" panose="020B0604020202020204" pitchFamily="34" charset="0"/>
              </a:rPr>
              <a:t>Libraries</a:t>
            </a:r>
          </a:p>
          <a:p>
            <a:r>
              <a:rPr lang="en-US" sz="1000" dirty="0">
                <a:solidFill>
                  <a:schemeClr val="bg1">
                    <a:lumMod val="50000"/>
                  </a:schemeClr>
                </a:solidFill>
                <a:latin typeface="Arial" panose="020B0604020202020204" pitchFamily="34" charset="0"/>
                <a:cs typeface="Arial" panose="020B0604020202020204" pitchFamily="34" charset="0"/>
              </a:rPr>
              <a:t>Several Houston Public Libraries – including Kashmere Neighborhood Library &amp; Flores Neighborhood Library were reopened to the public in December 2020. Kendall Library will reopen to the public in the fourth quarter of 2022. </a:t>
            </a:r>
          </a:p>
        </p:txBody>
      </p:sp>
      <p:sp>
        <p:nvSpPr>
          <p:cNvPr id="12" name="Rectangle 11">
            <a:extLst>
              <a:ext uri="{FF2B5EF4-FFF2-40B4-BE49-F238E27FC236}">
                <a16:creationId xmlns:a16="http://schemas.microsoft.com/office/drawing/2014/main" id="{1102340B-E4AE-4C37-AE03-EE581B8AF9BD}"/>
              </a:ext>
            </a:extLst>
          </p:cNvPr>
          <p:cNvSpPr/>
          <p:nvPr/>
        </p:nvSpPr>
        <p:spPr>
          <a:xfrm>
            <a:off x="253093" y="3063207"/>
            <a:ext cx="2785154" cy="1600438"/>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C8ED291-15B1-4D4A-BDEC-6FAEF5C8EE7E}"/>
              </a:ext>
            </a:extLst>
          </p:cNvPr>
          <p:cNvSpPr/>
          <p:nvPr/>
        </p:nvSpPr>
        <p:spPr>
          <a:xfrm>
            <a:off x="3150416" y="3063207"/>
            <a:ext cx="2785154" cy="1600438"/>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6C7B657-E5CB-4095-A65C-72BE75B5B3D5}"/>
              </a:ext>
            </a:extLst>
          </p:cNvPr>
          <p:cNvSpPr/>
          <p:nvPr/>
        </p:nvSpPr>
        <p:spPr>
          <a:xfrm>
            <a:off x="6047739" y="3063207"/>
            <a:ext cx="2785154" cy="1600438"/>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25FFA3-8D43-41C1-ACB1-1DBC1E80AFD0}"/>
              </a:ext>
            </a:extLst>
          </p:cNvPr>
          <p:cNvSpPr/>
          <p:nvPr/>
        </p:nvSpPr>
        <p:spPr>
          <a:xfrm>
            <a:off x="8945062" y="3063207"/>
            <a:ext cx="2785154" cy="1600438"/>
          </a:xfrm>
          <a:prstGeom prst="rect">
            <a:avLst/>
          </a:prstGeom>
          <a:no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413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latin typeface="Montserrat"/>
              </a:rPr>
              <a:t>5 YEAR HIGHLIGHTS</a:t>
            </a:r>
            <a:endParaRPr lang="th-TH" dirty="0">
              <a:solidFill>
                <a:srgbClr val="00B050"/>
              </a:solidFill>
              <a:latin typeface="Montserrat"/>
            </a:endParaRPr>
          </a:p>
        </p:txBody>
      </p:sp>
      <p:sp>
        <p:nvSpPr>
          <p:cNvPr id="10" name="Text Placeholder 9"/>
          <p:cNvSpPr>
            <a:spLocks noGrp="1"/>
          </p:cNvSpPr>
          <p:nvPr>
            <p:ph type="body" sz="quarter" idx="13"/>
          </p:nvPr>
        </p:nvSpPr>
        <p:spPr/>
        <p:txBody>
          <a:bodyPr/>
          <a:lstStyle/>
          <a:p>
            <a:r>
              <a:rPr lang="en-US" dirty="0"/>
              <a:t>Houston Public Works  </a:t>
            </a:r>
          </a:p>
        </p:txBody>
      </p:sp>
      <p:sp>
        <p:nvSpPr>
          <p:cNvPr id="11" name="object 8">
            <a:extLst>
              <a:ext uri="{FF2B5EF4-FFF2-40B4-BE49-F238E27FC236}">
                <a16:creationId xmlns:a16="http://schemas.microsoft.com/office/drawing/2014/main" id="{0698EA99-5ABA-4B37-B009-1AADD2A2B5F8}"/>
              </a:ext>
            </a:extLst>
          </p:cNvPr>
          <p:cNvSpPr txBox="1"/>
          <p:nvPr/>
        </p:nvSpPr>
        <p:spPr>
          <a:xfrm>
            <a:off x="2274193" y="1698522"/>
            <a:ext cx="7643613" cy="4694824"/>
          </a:xfrm>
          <a:prstGeom prst="rect">
            <a:avLst/>
          </a:prstGeom>
          <a:ln w="12700">
            <a:solidFill>
              <a:srgbClr val="F6852C"/>
            </a:solidFill>
          </a:ln>
        </p:spPr>
        <p:txBody>
          <a:bodyPr vert="horz" wrap="square" lIns="0" tIns="84455" rIns="0" bIns="0" rtlCol="0">
            <a:noAutofit/>
          </a:bodyPr>
          <a:lstStyle/>
          <a:p>
            <a:pPr marL="144145" marR="233679">
              <a:lnSpc>
                <a:spcPct val="102099"/>
              </a:lnSpc>
              <a:spcBef>
                <a:spcPts val="665"/>
              </a:spcBef>
            </a:pPr>
            <a:endParaRPr lang="en-US" sz="1000" b="1" u="sng" dirty="0">
              <a:solidFill>
                <a:schemeClr val="tx1">
                  <a:lumMod val="65000"/>
                  <a:lumOff val="35000"/>
                </a:schemeClr>
              </a:solidFill>
              <a:latin typeface="Montserrat-Light"/>
              <a:cs typeface="Montserrat-Light"/>
            </a:endParaRPr>
          </a:p>
          <a:p>
            <a:pPr marL="144145" marR="233679">
              <a:lnSpc>
                <a:spcPct val="102099"/>
              </a:lnSpc>
              <a:spcBef>
                <a:spcPts val="665"/>
              </a:spcBef>
            </a:pPr>
            <a:r>
              <a:rPr lang="en-US" sz="1000" b="1" u="sng" dirty="0">
                <a:solidFill>
                  <a:schemeClr val="tx1">
                    <a:lumMod val="65000"/>
                    <a:lumOff val="35000"/>
                  </a:schemeClr>
                </a:solidFill>
                <a:latin typeface="Montserrat-Light"/>
                <a:cs typeface="Montserrat-Light"/>
              </a:rPr>
              <a:t>COMPLETED PROJECTS</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cs typeface="Montserrat-Light"/>
              </a:rPr>
              <a:t>42 Capital Improvement Projects</a:t>
            </a:r>
            <a:r>
              <a:rPr lang="en-US" sz="1000" dirty="0">
                <a:solidFill>
                  <a:schemeClr val="tx1">
                    <a:lumMod val="65000"/>
                    <a:lumOff val="35000"/>
                  </a:schemeClr>
                </a:solidFill>
                <a:latin typeface="Montserrat-Light"/>
                <a:cs typeface="Montserrat-Light"/>
              </a:rPr>
              <a:t>, and an additional 13 that are in construction, totaling $572 Million in total investment in drainage. </a:t>
            </a:r>
          </a:p>
          <a:p>
            <a:pPr marL="772795" marR="233679" lvl="1" indent="-171450">
              <a:lnSpc>
                <a:spcPct val="102099"/>
              </a:lnSpc>
              <a:spcBef>
                <a:spcPts val="665"/>
              </a:spcBef>
              <a:buFont typeface="Wingdings" panose="05000000000000000000" pitchFamily="2" charset="2"/>
              <a:buChar char="q"/>
            </a:pPr>
            <a:endParaRPr lang="en-US" sz="1000" dirty="0">
              <a:solidFill>
                <a:schemeClr val="tx1">
                  <a:lumMod val="65000"/>
                  <a:lumOff val="35000"/>
                </a:schemeClr>
              </a:solidFill>
              <a:latin typeface="Montserrat-Light"/>
              <a:cs typeface="Montserrat-Light"/>
            </a:endParaRP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cs typeface="Montserrat-Light"/>
              </a:rPr>
              <a:t>218 Local Drainage Projects totaling over $41 Million</a:t>
            </a:r>
            <a:r>
              <a:rPr lang="en-US" sz="1000" dirty="0">
                <a:solidFill>
                  <a:schemeClr val="tx1">
                    <a:lumMod val="65000"/>
                    <a:lumOff val="35000"/>
                  </a:schemeClr>
                </a:solidFill>
                <a:latin typeface="Montserrat-Light"/>
                <a:cs typeface="Montserrat-Light"/>
              </a:rPr>
              <a:t>.  An additional 75 projects are active totaling over $20 Million. These are projects are less than $2 Million in costs and are usually delivered at a faster pace.  </a:t>
            </a:r>
          </a:p>
          <a:p>
            <a:pPr marL="772795" marR="233679" lvl="1" indent="-171450">
              <a:lnSpc>
                <a:spcPct val="102099"/>
              </a:lnSpc>
              <a:spcBef>
                <a:spcPts val="665"/>
              </a:spcBef>
              <a:buFont typeface="Wingdings" panose="05000000000000000000" pitchFamily="2" charset="2"/>
              <a:buChar char="q"/>
            </a:pPr>
            <a:endParaRPr lang="en-US" sz="1000" dirty="0">
              <a:solidFill>
                <a:schemeClr val="tx1">
                  <a:lumMod val="65000"/>
                  <a:lumOff val="35000"/>
                </a:schemeClr>
              </a:solidFill>
              <a:latin typeface="Montserrat-Light"/>
              <a:cs typeface="Montserrat-Light"/>
            </a:endParaRPr>
          </a:p>
          <a:p>
            <a:pPr marL="772795" marR="233679" lvl="1" indent="-171450">
              <a:lnSpc>
                <a:spcPct val="102099"/>
              </a:lnSpc>
              <a:spcBef>
                <a:spcPts val="665"/>
              </a:spcBef>
              <a:buFont typeface="Wingdings" panose="05000000000000000000" pitchFamily="2" charset="2"/>
              <a:buChar char="q"/>
            </a:pPr>
            <a:r>
              <a:rPr lang="en-US" sz="1000" b="1">
                <a:solidFill>
                  <a:schemeClr val="accent1"/>
                </a:solidFill>
                <a:latin typeface="Montserrat-Light"/>
                <a:cs typeface="Montserrat-Light"/>
              </a:rPr>
              <a:t>156 </a:t>
            </a:r>
            <a:r>
              <a:rPr lang="en-US" sz="1000" b="1" dirty="0">
                <a:solidFill>
                  <a:schemeClr val="accent1"/>
                </a:solidFill>
                <a:latin typeface="Montserrat-Light"/>
                <a:cs typeface="Montserrat-Light"/>
              </a:rPr>
              <a:t>SWAT projects have been constructed </a:t>
            </a:r>
            <a:r>
              <a:rPr lang="en-US" sz="1000" b="1">
                <a:solidFill>
                  <a:schemeClr val="accent1"/>
                </a:solidFill>
                <a:latin typeface="Montserrat-Light"/>
                <a:cs typeface="Montserrat-Light"/>
              </a:rPr>
              <a:t>totaling $53.2 </a:t>
            </a:r>
            <a:r>
              <a:rPr lang="en-US" sz="1000" b="1" dirty="0">
                <a:solidFill>
                  <a:schemeClr val="accent1"/>
                </a:solidFill>
                <a:latin typeface="Montserrat-Light"/>
                <a:cs typeface="Montserrat-Light"/>
              </a:rPr>
              <a:t>Million</a:t>
            </a:r>
            <a:r>
              <a:rPr lang="en-US" sz="1000" dirty="0">
                <a:solidFill>
                  <a:schemeClr val="tx1">
                    <a:lumMod val="65000"/>
                    <a:lumOff val="35000"/>
                  </a:schemeClr>
                </a:solidFill>
                <a:latin typeface="Montserrat-Light"/>
                <a:cs typeface="Montserrat-Light"/>
              </a:rPr>
              <a:t>; An </a:t>
            </a:r>
            <a:r>
              <a:rPr lang="en-US" sz="1000">
                <a:solidFill>
                  <a:schemeClr val="tx1">
                    <a:lumMod val="65000"/>
                    <a:lumOff val="35000"/>
                  </a:schemeClr>
                </a:solidFill>
                <a:latin typeface="Montserrat-Light"/>
                <a:cs typeface="Montserrat-Light"/>
              </a:rPr>
              <a:t>additional 22 </a:t>
            </a:r>
            <a:r>
              <a:rPr lang="en-US" sz="1000" dirty="0">
                <a:solidFill>
                  <a:schemeClr val="tx1">
                    <a:lumMod val="65000"/>
                    <a:lumOff val="35000"/>
                  </a:schemeClr>
                </a:solidFill>
                <a:latin typeface="Montserrat-Light"/>
                <a:cs typeface="Montserrat-Light"/>
              </a:rPr>
              <a:t>are in construction or in design to be completed by the end of this Fiscal Year, bring the total number of projects to </a:t>
            </a:r>
            <a:r>
              <a:rPr lang="en-US" sz="1000">
                <a:solidFill>
                  <a:schemeClr val="tx1">
                    <a:lumMod val="65000"/>
                    <a:lumOff val="35000"/>
                  </a:schemeClr>
                </a:solidFill>
                <a:latin typeface="Montserrat-Light"/>
                <a:cs typeface="Montserrat-Light"/>
              </a:rPr>
              <a:t>over 178. </a:t>
            </a:r>
            <a:endParaRPr lang="en-US" sz="1000" dirty="0">
              <a:solidFill>
                <a:schemeClr val="tx1">
                  <a:lumMod val="65000"/>
                  <a:lumOff val="35000"/>
                </a:schemeClr>
              </a:solidFill>
              <a:latin typeface="Montserrat-Light"/>
              <a:cs typeface="Montserrat-Light"/>
            </a:endParaRPr>
          </a:p>
          <a:p>
            <a:pPr marL="772795" marR="233679" lvl="1" indent="-171450">
              <a:lnSpc>
                <a:spcPct val="102099"/>
              </a:lnSpc>
              <a:spcBef>
                <a:spcPts val="665"/>
              </a:spcBef>
              <a:buFont typeface="Wingdings" panose="05000000000000000000" pitchFamily="2" charset="2"/>
              <a:buChar char="q"/>
            </a:pPr>
            <a:endParaRPr lang="en-US" sz="1000" dirty="0">
              <a:solidFill>
                <a:schemeClr val="tx1">
                  <a:lumMod val="65000"/>
                  <a:lumOff val="35000"/>
                </a:schemeClr>
              </a:solidFill>
              <a:latin typeface="Montserrat-Light"/>
              <a:cs typeface="Montserrat-Light"/>
            </a:endParaRP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cs typeface="Montserrat-Light"/>
              </a:rPr>
              <a:t>5 large scale TIRZ inter-agency projects have been completed</a:t>
            </a:r>
            <a:r>
              <a:rPr lang="en-US" sz="1000" dirty="0">
                <a:solidFill>
                  <a:schemeClr val="tx1">
                    <a:lumMod val="65000"/>
                    <a:lumOff val="35000"/>
                  </a:schemeClr>
                </a:solidFill>
                <a:latin typeface="Montserrat-Light"/>
                <a:cs typeface="Montserrat-Light"/>
              </a:rPr>
              <a:t>, exceeding $33 Million, and 3 more are in construction adding over $76 Million in investments for drainage infrastructure. </a:t>
            </a:r>
          </a:p>
          <a:p>
            <a:pPr marL="772795" marR="233679" lvl="1" indent="-171450">
              <a:lnSpc>
                <a:spcPct val="102099"/>
              </a:lnSpc>
              <a:spcBef>
                <a:spcPts val="665"/>
              </a:spcBef>
              <a:buFont typeface="Wingdings" panose="05000000000000000000" pitchFamily="2" charset="2"/>
              <a:buChar char="q"/>
            </a:pPr>
            <a:endParaRPr lang="en-US" sz="1000" dirty="0">
              <a:solidFill>
                <a:schemeClr val="tx1">
                  <a:lumMod val="65000"/>
                  <a:lumOff val="35000"/>
                </a:schemeClr>
              </a:solidFill>
              <a:latin typeface="Montserrat-Light"/>
              <a:cs typeface="Montserrat-Light"/>
            </a:endParaRP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cs typeface="Montserrat-Light"/>
              </a:rPr>
              <a:t>10 properties have been acquired for detention</a:t>
            </a:r>
            <a:r>
              <a:rPr lang="en-US" sz="1000" dirty="0">
                <a:solidFill>
                  <a:schemeClr val="tx1">
                    <a:lumMod val="65000"/>
                    <a:lumOff val="35000"/>
                  </a:schemeClr>
                </a:solidFill>
                <a:latin typeface="Montserrat-Light"/>
                <a:cs typeface="Montserrat-Light"/>
              </a:rPr>
              <a:t>, at a cost of $70.5M and resulting in 357.6 acres of added detention.  </a:t>
            </a:r>
          </a:p>
          <a:p>
            <a:pPr marL="601345" marR="233679" lvl="1">
              <a:lnSpc>
                <a:spcPct val="102099"/>
              </a:lnSpc>
              <a:spcBef>
                <a:spcPts val="665"/>
              </a:spcBef>
            </a:pPr>
            <a:endParaRPr lang="en-US" sz="1000" dirty="0">
              <a:solidFill>
                <a:schemeClr val="tx1">
                  <a:lumMod val="65000"/>
                  <a:lumOff val="35000"/>
                </a:schemeClr>
              </a:solidFill>
              <a:latin typeface="Montserrat-Light"/>
              <a:cs typeface="Montserrat-Light"/>
            </a:endParaRP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cs typeface="Montserrat-Light"/>
              </a:rPr>
              <a:t>$120M combination funding of Federal and State funds</a:t>
            </a:r>
            <a:r>
              <a:rPr lang="en-US" sz="1000" b="1" dirty="0">
                <a:latin typeface="Montserrat-Light"/>
                <a:cs typeface="Montserrat-Light"/>
              </a:rPr>
              <a:t> </a:t>
            </a:r>
            <a:r>
              <a:rPr lang="en-US" sz="1000" dirty="0">
                <a:solidFill>
                  <a:schemeClr val="tx1">
                    <a:lumMod val="65000"/>
                    <a:lumOff val="35000"/>
                  </a:schemeClr>
                </a:solidFill>
                <a:latin typeface="Montserrat-Light"/>
                <a:cs typeface="Montserrat-Light"/>
              </a:rPr>
              <a:t>resulted in dredging of 3 million cubic yards of sand/sediment from the West Fork of the San Jacinto River and Lake Houston.</a:t>
            </a:r>
          </a:p>
        </p:txBody>
      </p:sp>
    </p:spTree>
    <p:extLst>
      <p:ext uri="{BB962C8B-B14F-4D97-AF65-F5344CB8AC3E}">
        <p14:creationId xmlns:p14="http://schemas.microsoft.com/office/powerpoint/2010/main" val="119392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latin typeface="Montserrat"/>
              </a:rPr>
              <a:t>5 YEAR HIGHLIGHTS</a:t>
            </a:r>
            <a:endParaRPr lang="th-TH" dirty="0">
              <a:solidFill>
                <a:srgbClr val="00B050"/>
              </a:solidFill>
              <a:latin typeface="Montserrat"/>
            </a:endParaRPr>
          </a:p>
        </p:txBody>
      </p:sp>
      <p:sp>
        <p:nvSpPr>
          <p:cNvPr id="10" name="Text Placeholder 9"/>
          <p:cNvSpPr>
            <a:spLocks noGrp="1"/>
          </p:cNvSpPr>
          <p:nvPr>
            <p:ph type="body" sz="quarter" idx="13"/>
          </p:nvPr>
        </p:nvSpPr>
        <p:spPr/>
        <p:txBody>
          <a:bodyPr/>
          <a:lstStyle/>
          <a:p>
            <a:r>
              <a:rPr lang="en-US" dirty="0">
                <a:solidFill>
                  <a:srgbClr val="FF0000"/>
                </a:solidFill>
              </a:rPr>
              <a:t>   </a:t>
            </a:r>
            <a:r>
              <a:rPr lang="en-US" dirty="0"/>
              <a:t>Houston Public Works  </a:t>
            </a:r>
          </a:p>
        </p:txBody>
      </p:sp>
      <p:sp>
        <p:nvSpPr>
          <p:cNvPr id="11" name="object 8">
            <a:extLst>
              <a:ext uri="{FF2B5EF4-FFF2-40B4-BE49-F238E27FC236}">
                <a16:creationId xmlns:a16="http://schemas.microsoft.com/office/drawing/2014/main" id="{0698EA99-5ABA-4B37-B009-1AADD2A2B5F8}"/>
              </a:ext>
            </a:extLst>
          </p:cNvPr>
          <p:cNvSpPr txBox="1"/>
          <p:nvPr/>
        </p:nvSpPr>
        <p:spPr>
          <a:xfrm>
            <a:off x="2274193" y="1698522"/>
            <a:ext cx="7643613" cy="4694824"/>
          </a:xfrm>
          <a:prstGeom prst="rect">
            <a:avLst/>
          </a:prstGeom>
          <a:ln w="12700">
            <a:solidFill>
              <a:srgbClr val="F6852C"/>
            </a:solidFill>
          </a:ln>
        </p:spPr>
        <p:txBody>
          <a:bodyPr vert="horz" wrap="square" lIns="0" tIns="84455" rIns="0" bIns="0" rtlCol="0">
            <a:noAutofit/>
          </a:bodyPr>
          <a:lstStyle/>
          <a:p>
            <a:pPr marL="144145" marR="233679">
              <a:lnSpc>
                <a:spcPct val="102099"/>
              </a:lnSpc>
              <a:spcBef>
                <a:spcPts val="665"/>
              </a:spcBef>
            </a:pPr>
            <a:endParaRPr lang="en-US" sz="1000" b="1" u="sng" dirty="0">
              <a:solidFill>
                <a:schemeClr val="tx1">
                  <a:lumMod val="65000"/>
                  <a:lumOff val="35000"/>
                </a:schemeClr>
              </a:solidFill>
              <a:latin typeface="Montserrat-Light"/>
              <a:cs typeface="Montserrat-Light"/>
            </a:endParaRPr>
          </a:p>
          <a:p>
            <a:pPr marL="144145" marR="233679">
              <a:lnSpc>
                <a:spcPct val="102099"/>
              </a:lnSpc>
              <a:spcBef>
                <a:spcPts val="665"/>
              </a:spcBef>
            </a:pPr>
            <a:r>
              <a:rPr lang="en-US" sz="1000" b="1" u="sng" dirty="0">
                <a:solidFill>
                  <a:schemeClr val="tx1">
                    <a:lumMod val="65000"/>
                    <a:lumOff val="35000"/>
                  </a:schemeClr>
                </a:solidFill>
                <a:latin typeface="Montserrat-Light"/>
                <a:cs typeface="Montserrat-Light"/>
              </a:rPr>
              <a:t>HOME ELEVATION</a:t>
            </a:r>
          </a:p>
          <a:p>
            <a:pPr marL="144145" marR="233679">
              <a:lnSpc>
                <a:spcPct val="102099"/>
              </a:lnSpc>
              <a:spcBef>
                <a:spcPts val="665"/>
              </a:spcBef>
            </a:pPr>
            <a:r>
              <a:rPr lang="en-US" sz="1000" dirty="0">
                <a:solidFill>
                  <a:schemeClr val="tx1">
                    <a:lumMod val="65000"/>
                    <a:lumOff val="35000"/>
                  </a:schemeClr>
                </a:solidFill>
                <a:latin typeface="Montserrat-Light"/>
              </a:rPr>
              <a:t>The City is also protecting housing investments through individual home mitigation strategies utilizing the FEMA Flood Mitigation Assistance program:</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cs typeface="Montserrat-Light"/>
              </a:rPr>
              <a:t>$71.6M to elevate over 290 homes since Harvey </a:t>
            </a:r>
            <a:r>
              <a:rPr lang="en-US" sz="1000" dirty="0">
                <a:solidFill>
                  <a:schemeClr val="tx1">
                    <a:lumMod val="65000"/>
                    <a:lumOff val="35000"/>
                  </a:schemeClr>
                </a:solidFill>
                <a:latin typeface="Montserrat-Light"/>
              </a:rPr>
              <a:t>and many more homes are in the planning stages for future funding. </a:t>
            </a:r>
          </a:p>
          <a:p>
            <a:pPr marL="144145" marR="233679">
              <a:lnSpc>
                <a:spcPct val="102099"/>
              </a:lnSpc>
              <a:spcBef>
                <a:spcPts val="665"/>
              </a:spcBef>
            </a:pPr>
            <a:endParaRPr lang="en-US" sz="1000" b="1" u="sng" dirty="0">
              <a:solidFill>
                <a:schemeClr val="tx1">
                  <a:lumMod val="65000"/>
                  <a:lumOff val="35000"/>
                </a:schemeClr>
              </a:solidFill>
              <a:latin typeface="Montserrat-Light"/>
            </a:endParaRPr>
          </a:p>
          <a:p>
            <a:pPr marL="144145" marR="233679">
              <a:lnSpc>
                <a:spcPct val="102099"/>
              </a:lnSpc>
              <a:spcBef>
                <a:spcPts val="665"/>
              </a:spcBef>
            </a:pPr>
            <a:r>
              <a:rPr lang="en-US" sz="1000" b="1" u="sng" dirty="0">
                <a:solidFill>
                  <a:schemeClr val="tx1">
                    <a:lumMod val="65000"/>
                    <a:lumOff val="35000"/>
                  </a:schemeClr>
                </a:solidFill>
                <a:latin typeface="Montserrat-Light"/>
              </a:rPr>
              <a:t>GREEN INFRASTRUCTURE</a:t>
            </a:r>
          </a:p>
          <a:p>
            <a:pPr marL="144145" marR="233679">
              <a:lnSpc>
                <a:spcPct val="102099"/>
              </a:lnSpc>
              <a:spcBef>
                <a:spcPts val="665"/>
              </a:spcBef>
            </a:pPr>
            <a:r>
              <a:rPr lang="en-US" sz="1000" dirty="0">
                <a:solidFill>
                  <a:schemeClr val="tx1">
                    <a:lumMod val="65000"/>
                    <a:lumOff val="35000"/>
                  </a:schemeClr>
                </a:solidFill>
                <a:latin typeface="Montserrat-Light"/>
              </a:rPr>
              <a:t>And we continue to invest in our nature-based infrastructure for a holistic and integrated drainage system. </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30 green stormwater infrastructure projects </a:t>
            </a:r>
            <a:r>
              <a:rPr lang="en-US" sz="1000" dirty="0">
                <a:solidFill>
                  <a:schemeClr val="tx1">
                    <a:lumMod val="65000"/>
                    <a:lumOff val="35000"/>
                  </a:schemeClr>
                </a:solidFill>
                <a:latin typeface="Montserrat-Light"/>
              </a:rPr>
              <a:t>were implemented in 2020.</a:t>
            </a:r>
          </a:p>
          <a:p>
            <a:pPr marL="772795" marR="233679" lvl="1" indent="-171450">
              <a:lnSpc>
                <a:spcPct val="102099"/>
              </a:lnSpc>
              <a:spcBef>
                <a:spcPts val="665"/>
              </a:spcBef>
              <a:buFont typeface="Wingdings" panose="05000000000000000000" pitchFamily="2" charset="2"/>
              <a:buChar char="q"/>
            </a:pPr>
            <a:r>
              <a:rPr lang="en-US" sz="1000" dirty="0">
                <a:solidFill>
                  <a:schemeClr val="tx1">
                    <a:lumMod val="65000"/>
                    <a:lumOff val="35000"/>
                  </a:schemeClr>
                </a:solidFill>
                <a:latin typeface="Montserrat-Light"/>
              </a:rPr>
              <a:t>With the launch of </a:t>
            </a:r>
            <a:r>
              <a:rPr lang="en-US" sz="1000" b="1" dirty="0">
                <a:solidFill>
                  <a:schemeClr val="accent1"/>
                </a:solidFill>
                <a:latin typeface="Montserrat-Light"/>
              </a:rPr>
              <a:t>3 out of the 4 incentives for green development</a:t>
            </a:r>
            <a:r>
              <a:rPr lang="en-US" sz="1000" dirty="0">
                <a:solidFill>
                  <a:schemeClr val="tx1">
                    <a:lumMod val="65000"/>
                    <a:lumOff val="35000"/>
                  </a:schemeClr>
                </a:solidFill>
                <a:latin typeface="Montserrat-Light"/>
              </a:rPr>
              <a:t>, we expect this number to increase every year as we combat flooding at every scale. </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5 pilot park projects </a:t>
            </a:r>
            <a:r>
              <a:rPr lang="en-US" sz="1000" dirty="0">
                <a:solidFill>
                  <a:schemeClr val="tx1">
                    <a:lumMod val="65000"/>
                    <a:lumOff val="35000"/>
                  </a:schemeClr>
                </a:solidFill>
                <a:latin typeface="Montserrat-Light"/>
              </a:rPr>
              <a:t>will begin design that will integrate park amenities with dry detention.</a:t>
            </a:r>
          </a:p>
          <a:p>
            <a:pPr marL="114300" marR="233679" lvl="1">
              <a:lnSpc>
                <a:spcPct val="102099"/>
              </a:lnSpc>
              <a:spcBef>
                <a:spcPts val="665"/>
              </a:spcBef>
            </a:pPr>
            <a:endParaRPr lang="en-US" sz="1000" b="1" u="sng" dirty="0">
              <a:solidFill>
                <a:schemeClr val="tx1">
                  <a:lumMod val="65000"/>
                  <a:lumOff val="35000"/>
                </a:schemeClr>
              </a:solidFill>
              <a:latin typeface="Montserrat-Light"/>
            </a:endParaRPr>
          </a:p>
          <a:p>
            <a:pPr marL="114300" marR="233679" lvl="1">
              <a:lnSpc>
                <a:spcPct val="102099"/>
              </a:lnSpc>
              <a:spcBef>
                <a:spcPts val="665"/>
              </a:spcBef>
            </a:pPr>
            <a:r>
              <a:rPr lang="en-US" sz="1000" b="1" u="sng" dirty="0">
                <a:solidFill>
                  <a:schemeClr val="tx1">
                    <a:lumMod val="65000"/>
                    <a:lumOff val="35000"/>
                  </a:schemeClr>
                </a:solidFill>
                <a:latin typeface="Montserrat-Light"/>
              </a:rPr>
              <a:t>REGULATIONS</a:t>
            </a:r>
          </a:p>
          <a:p>
            <a:pPr marL="114300" marR="233679" lvl="1">
              <a:lnSpc>
                <a:spcPct val="102099"/>
              </a:lnSpc>
              <a:spcBef>
                <a:spcPts val="665"/>
              </a:spcBef>
            </a:pPr>
            <a:r>
              <a:rPr lang="en-US" sz="1000" dirty="0">
                <a:effectLst/>
                <a:latin typeface="Montserrat Light" panose="00000400000000000000" pitchFamily="2" charset="0"/>
                <a:ea typeface="Calibri" panose="020F0502020204030204" pitchFamily="34" charset="0"/>
                <a:cs typeface="Times New Roman" panose="02020603050405020304" pitchFamily="18" charset="0"/>
              </a:rPr>
              <a:t>FEMA’s Risk Rating 2.0 which determines flood insurance premiums based on a property’s individual risk was implemented in 2021.  Chapter 19 , 2018 revisions, regulates new or rebuilt homes build to a higher standard and better able to withstand severe weather.  But for changes to Chapter 19, homeowners’ flood insurance costs would have been higher under th</a:t>
            </a:r>
            <a:r>
              <a:rPr lang="en-US" sz="1000" dirty="0">
                <a:latin typeface="Montserrat Light" panose="00000400000000000000" pitchFamily="2" charset="0"/>
                <a:ea typeface="Calibri" panose="020F0502020204030204" pitchFamily="34" charset="0"/>
                <a:cs typeface="Times New Roman" panose="02020603050405020304" pitchFamily="18" charset="0"/>
              </a:rPr>
              <a:t>e FEMA Risk Rating 2.0 program</a:t>
            </a:r>
            <a:r>
              <a:rPr lang="en-US" sz="1000" dirty="0">
                <a:effectLst/>
                <a:latin typeface="Montserrat Light" panose="00000400000000000000" pitchFamily="2" charset="0"/>
                <a:ea typeface="Calibri" panose="020F0502020204030204" pitchFamily="34" charset="0"/>
                <a:cs typeface="Times New Roman" panose="02020603050405020304" pitchFamily="18" charset="0"/>
              </a:rPr>
              <a:t>. </a:t>
            </a:r>
            <a:endParaRPr lang="en-US" sz="1000" dirty="0">
              <a:solidFill>
                <a:schemeClr val="tx1">
                  <a:lumMod val="65000"/>
                  <a:lumOff val="35000"/>
                </a:schemeClr>
              </a:solidFill>
              <a:latin typeface="Montserrat Light" panose="00000400000000000000" pitchFamily="2" charset="0"/>
            </a:endParaRPr>
          </a:p>
        </p:txBody>
      </p:sp>
    </p:spTree>
    <p:extLst>
      <p:ext uri="{BB962C8B-B14F-4D97-AF65-F5344CB8AC3E}">
        <p14:creationId xmlns:p14="http://schemas.microsoft.com/office/powerpoint/2010/main" val="359376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latin typeface="Montserrat"/>
              </a:rPr>
              <a:t>5 YEAR HIGHLIGHTS</a:t>
            </a:r>
            <a:endParaRPr lang="th-TH" dirty="0">
              <a:solidFill>
                <a:srgbClr val="00B050"/>
              </a:solidFill>
              <a:latin typeface="Montserrat"/>
            </a:endParaRPr>
          </a:p>
        </p:txBody>
      </p:sp>
      <p:sp>
        <p:nvSpPr>
          <p:cNvPr id="10" name="Text Placeholder 9"/>
          <p:cNvSpPr>
            <a:spLocks noGrp="1"/>
          </p:cNvSpPr>
          <p:nvPr>
            <p:ph type="body" sz="quarter" idx="13"/>
          </p:nvPr>
        </p:nvSpPr>
        <p:spPr/>
        <p:txBody>
          <a:bodyPr/>
          <a:lstStyle/>
          <a:p>
            <a:r>
              <a:rPr lang="en-US" dirty="0"/>
              <a:t>Houston Public Works</a:t>
            </a:r>
          </a:p>
        </p:txBody>
      </p:sp>
      <p:sp>
        <p:nvSpPr>
          <p:cNvPr id="11" name="object 8">
            <a:extLst>
              <a:ext uri="{FF2B5EF4-FFF2-40B4-BE49-F238E27FC236}">
                <a16:creationId xmlns:a16="http://schemas.microsoft.com/office/drawing/2014/main" id="{0698EA99-5ABA-4B37-B009-1AADD2A2B5F8}"/>
              </a:ext>
            </a:extLst>
          </p:cNvPr>
          <p:cNvSpPr txBox="1"/>
          <p:nvPr/>
        </p:nvSpPr>
        <p:spPr>
          <a:xfrm>
            <a:off x="2274193" y="1698522"/>
            <a:ext cx="7643613" cy="4694824"/>
          </a:xfrm>
          <a:prstGeom prst="rect">
            <a:avLst/>
          </a:prstGeom>
          <a:ln w="12700">
            <a:solidFill>
              <a:srgbClr val="F6852C"/>
            </a:solidFill>
          </a:ln>
        </p:spPr>
        <p:txBody>
          <a:bodyPr vert="horz" wrap="square" lIns="0" tIns="84455" rIns="0" bIns="0" rtlCol="0">
            <a:noAutofit/>
          </a:bodyPr>
          <a:lstStyle/>
          <a:p>
            <a:pPr marL="144145" marR="233679">
              <a:lnSpc>
                <a:spcPct val="102099"/>
              </a:lnSpc>
              <a:spcBef>
                <a:spcPts val="665"/>
              </a:spcBef>
            </a:pPr>
            <a:endParaRPr lang="en-US" sz="1000" b="1" u="sng" dirty="0">
              <a:solidFill>
                <a:schemeClr val="tx1">
                  <a:lumMod val="65000"/>
                  <a:lumOff val="35000"/>
                </a:schemeClr>
              </a:solidFill>
              <a:latin typeface="Montserrat-Light"/>
              <a:cs typeface="Montserrat-Light"/>
            </a:endParaRPr>
          </a:p>
          <a:p>
            <a:pPr marL="144145" marR="233679">
              <a:lnSpc>
                <a:spcPct val="102099"/>
              </a:lnSpc>
              <a:spcBef>
                <a:spcPts val="665"/>
              </a:spcBef>
            </a:pPr>
            <a:r>
              <a:rPr lang="en-US" sz="1000" b="1" u="sng" dirty="0">
                <a:solidFill>
                  <a:schemeClr val="tx1">
                    <a:lumMod val="65000"/>
                    <a:lumOff val="35000"/>
                  </a:schemeClr>
                </a:solidFill>
                <a:latin typeface="Montserrat-Light"/>
                <a:cs typeface="Montserrat-Light"/>
              </a:rPr>
              <a:t>CURRENT PROJECT DEVELOPMENT</a:t>
            </a:r>
          </a:p>
          <a:p>
            <a:pPr marL="144145" marR="233679">
              <a:lnSpc>
                <a:spcPct val="102099"/>
              </a:lnSpc>
              <a:spcBef>
                <a:spcPts val="665"/>
              </a:spcBef>
            </a:pPr>
            <a:r>
              <a:rPr lang="en-US" sz="1000" dirty="0">
                <a:solidFill>
                  <a:schemeClr val="tx1">
                    <a:lumMod val="65000"/>
                    <a:lumOff val="35000"/>
                  </a:schemeClr>
                </a:solidFill>
                <a:latin typeface="Montserrat-Light"/>
              </a:rPr>
              <a:t>And we continue to invest in our nature-based infrastructure for a holistic and integrated drainage system. </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$57M in direct allocation </a:t>
            </a:r>
            <a:r>
              <a:rPr lang="en-US" sz="1000" dirty="0">
                <a:solidFill>
                  <a:schemeClr val="tx1">
                    <a:lumMod val="65000"/>
                    <a:lumOff val="35000"/>
                  </a:schemeClr>
                </a:solidFill>
                <a:latin typeface="Montserrat-Light"/>
              </a:rPr>
              <a:t>for local infrastructure projects from CDBG-Mitigation grant funds. </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$300M from FEMA Hazard Mitigation Grant funds </a:t>
            </a:r>
            <a:r>
              <a:rPr lang="en-US" sz="1000" dirty="0">
                <a:solidFill>
                  <a:schemeClr val="tx1">
                    <a:lumMod val="65000"/>
                    <a:lumOff val="35000"/>
                  </a:schemeClr>
                </a:solidFill>
                <a:latin typeface="Montserrat-Light"/>
              </a:rPr>
              <a:t>for regional detention and flood damage reduction projects (Inwood, Lake Houston Dam, North Canal, TIRZ 17).</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$50M in State grant funds </a:t>
            </a:r>
            <a:r>
              <a:rPr lang="en-US" sz="1000" dirty="0">
                <a:solidFill>
                  <a:schemeClr val="tx1">
                    <a:lumMod val="65000"/>
                    <a:lumOff val="35000"/>
                  </a:schemeClr>
                </a:solidFill>
                <a:latin typeface="Montserrat-Light"/>
              </a:rPr>
              <a:t>for additional dredging of Lake Houston. </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$10M in Harris County Flood Control 2018 bond funds</a:t>
            </a:r>
            <a:r>
              <a:rPr lang="en-US" sz="1000" dirty="0">
                <a:solidFill>
                  <a:schemeClr val="accent3">
                    <a:lumMod val="50000"/>
                  </a:schemeClr>
                </a:solidFill>
                <a:latin typeface="Montserrat-Light"/>
              </a:rPr>
              <a:t> </a:t>
            </a:r>
            <a:r>
              <a:rPr lang="en-US" sz="1000" dirty="0">
                <a:solidFill>
                  <a:schemeClr val="tx1">
                    <a:lumMod val="65000"/>
                    <a:lumOff val="35000"/>
                  </a:schemeClr>
                </a:solidFill>
                <a:latin typeface="Montserrat-Light"/>
              </a:rPr>
              <a:t>for dredging of Lake Houston and Long Term Master Plan</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$32M in State subsidized loans and grants </a:t>
            </a:r>
            <a:r>
              <a:rPr lang="en-US" sz="1000" dirty="0">
                <a:solidFill>
                  <a:schemeClr val="tx1">
                    <a:lumMod val="65000"/>
                    <a:lumOff val="35000"/>
                  </a:schemeClr>
                </a:solidFill>
                <a:latin typeface="Montserrat-Light"/>
              </a:rPr>
              <a:t>for two flood damaged reduction projects.</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$23M in CDBG-DR funds for infrastructure planning </a:t>
            </a:r>
            <a:r>
              <a:rPr lang="en-US" sz="1000" dirty="0">
                <a:solidFill>
                  <a:schemeClr val="tx1">
                    <a:lumMod val="65000"/>
                    <a:lumOff val="35000"/>
                  </a:schemeClr>
                </a:solidFill>
                <a:latin typeface="Montserrat-Light"/>
              </a:rPr>
              <a:t>recovery and resilience projects.</a:t>
            </a:r>
          </a:p>
          <a:p>
            <a:pPr marL="772795" marR="233679" lvl="1" indent="-171450">
              <a:lnSpc>
                <a:spcPct val="102099"/>
              </a:lnSpc>
              <a:spcBef>
                <a:spcPts val="665"/>
              </a:spcBef>
              <a:buFont typeface="Wingdings" panose="05000000000000000000" pitchFamily="2" charset="2"/>
              <a:buChar char="q"/>
            </a:pPr>
            <a:r>
              <a:rPr lang="en-US" sz="1000" b="1" dirty="0">
                <a:solidFill>
                  <a:schemeClr val="accent1"/>
                </a:solidFill>
                <a:latin typeface="Montserrat-Light"/>
              </a:rPr>
              <a:t>$14.4M in CDBG-MIT 2016 funds to design and construct </a:t>
            </a:r>
            <a:r>
              <a:rPr lang="en-US" sz="1000" dirty="0">
                <a:solidFill>
                  <a:schemeClr val="tx1">
                    <a:lumMod val="65000"/>
                    <a:lumOff val="35000"/>
                  </a:schemeClr>
                </a:solidFill>
                <a:latin typeface="Montserrat-Light"/>
              </a:rPr>
              <a:t>two neighborhood flood reduction projects (Alief Parks and Braeburn Glen).</a:t>
            </a:r>
          </a:p>
          <a:p>
            <a:pPr marL="772795" marR="233679" lvl="1" indent="-171450">
              <a:lnSpc>
                <a:spcPct val="102099"/>
              </a:lnSpc>
              <a:spcBef>
                <a:spcPts val="665"/>
              </a:spcBef>
              <a:buFont typeface="Wingdings" panose="05000000000000000000" pitchFamily="2" charset="2"/>
              <a:buChar char="q"/>
            </a:pPr>
            <a:endParaRPr lang="en-US" sz="1000" dirty="0">
              <a:solidFill>
                <a:schemeClr val="tx1">
                  <a:lumMod val="65000"/>
                  <a:lumOff val="35000"/>
                </a:schemeClr>
              </a:solidFill>
              <a:latin typeface="Montserrat-Light"/>
            </a:endParaRPr>
          </a:p>
          <a:p>
            <a:pPr marL="114300" marR="233679" lvl="1">
              <a:lnSpc>
                <a:spcPct val="102099"/>
              </a:lnSpc>
              <a:spcBef>
                <a:spcPts val="665"/>
              </a:spcBef>
            </a:pPr>
            <a:r>
              <a:rPr lang="en-US" sz="1000" dirty="0">
                <a:solidFill>
                  <a:schemeClr val="tx1">
                    <a:lumMod val="65000"/>
                    <a:lumOff val="35000"/>
                  </a:schemeClr>
                </a:solidFill>
                <a:latin typeface="Montserrat-Light"/>
              </a:rPr>
              <a:t>In five years, we have made investments in our infrastructure, we have strengthened partnerships, we have released Resilient Houston and the Climate Action Plan to better prepare and mitigate, with a focus on equity and in our Complete Communities, to ensure that the most vulnerable are at the center. </a:t>
            </a:r>
          </a:p>
          <a:p>
            <a:pPr marL="144145" marR="233679">
              <a:lnSpc>
                <a:spcPct val="102099"/>
              </a:lnSpc>
              <a:spcBef>
                <a:spcPts val="665"/>
              </a:spcBef>
            </a:pPr>
            <a:endParaRPr lang="en-US" sz="1000" dirty="0">
              <a:solidFill>
                <a:schemeClr val="tx1">
                  <a:lumMod val="65000"/>
                  <a:lumOff val="35000"/>
                </a:schemeClr>
              </a:solidFill>
              <a:latin typeface="Montserrat-Light"/>
            </a:endParaRPr>
          </a:p>
        </p:txBody>
      </p:sp>
    </p:spTree>
    <p:extLst>
      <p:ext uri="{BB962C8B-B14F-4D97-AF65-F5344CB8AC3E}">
        <p14:creationId xmlns:p14="http://schemas.microsoft.com/office/powerpoint/2010/main" val="1913510136"/>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plate - 5">
      <a:majorFont>
        <a:latin typeface="BodoniXT"/>
        <a:ea typeface=""/>
        <a:cs typeface="Angsana New"/>
      </a:majorFont>
      <a:minorFont>
        <a:latin typeface="Montserrat Light"/>
        <a:ea typeface=""/>
        <a:cs typeface="Cordia New"/>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B3ADF2F5406479A2952949EA659B7" ma:contentTypeVersion="19" ma:contentTypeDescription="Create a new document." ma:contentTypeScope="" ma:versionID="4658f389b02b012182d3002e9cf2aae3">
  <xsd:schema xmlns:xsd="http://www.w3.org/2001/XMLSchema" xmlns:xs="http://www.w3.org/2001/XMLSchema" xmlns:p="http://schemas.microsoft.com/office/2006/metadata/properties" xmlns:ns1="http://schemas.microsoft.com/sharepoint/v3" xmlns:ns2="809c4810-0f7d-4476-9b44-c49081dfdb69" xmlns:ns3="6dbbc629-7bdc-4c39-a481-1880d8dc9317" targetNamespace="http://schemas.microsoft.com/office/2006/metadata/properties" ma:root="true" ma:fieldsID="376eb75a477879f50ea6c569cf99827c" ns1:_="" ns2:_="" ns3:_="">
    <xsd:import namespace="http://schemas.microsoft.com/sharepoint/v3"/>
    <xsd:import namespace="809c4810-0f7d-4476-9b44-c49081dfdb69"/>
    <xsd:import namespace="6dbbc629-7bdc-4c39-a481-1880d8dc93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9c4810-0f7d-4476-9b44-c49081dfdb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ce52dd9-de32-4666-a2af-d4344cf89a63}" ma:internalName="TaxCatchAll" ma:showField="CatchAllData" ma:web="809c4810-0f7d-4476-9b44-c49081dfdb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bbc629-7bdc-4c39-a481-1880d8dc93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09c4810-0f7d-4476-9b44-c49081dfdb69" xsi:nil="true"/>
    <lcf76f155ced4ddcb4097134ff3c332f xmlns="6dbbc629-7bdc-4c39-a481-1880d8dc931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14DE1C-57CC-4897-A8B0-2D60FBCDD81F}"/>
</file>

<file path=customXml/itemProps2.xml><?xml version="1.0" encoding="utf-8"?>
<ds:datastoreItem xmlns:ds="http://schemas.openxmlformats.org/officeDocument/2006/customXml" ds:itemID="{5C3D1499-A75E-446E-A2CA-A8E81FB849F5}">
  <ds:schemaRefs>
    <ds:schemaRef ds:uri="6dbbc629-7bdc-4c39-a481-1880d8dc9317"/>
    <ds:schemaRef ds:uri="809c4810-0f7d-4476-9b44-c49081dfdb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53787E-FA3E-40F2-B6C9-1E1284354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1827</TotalTime>
  <Words>1898</Words>
  <Application>Microsoft Office PowerPoint</Application>
  <PresentationFormat>Widescreen</PresentationFormat>
  <Paragraphs>266</Paragraphs>
  <Slides>11</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Arial Black</vt:lpstr>
      <vt:lpstr>BodoniXT</vt:lpstr>
      <vt:lpstr>Calibri</vt:lpstr>
      <vt:lpstr>Helvetica</vt:lpstr>
      <vt:lpstr>Helvetica-Light</vt:lpstr>
      <vt:lpstr>Montserrat</vt:lpstr>
      <vt:lpstr>Montserrat Light</vt:lpstr>
      <vt:lpstr>Montserrat Medium</vt:lpstr>
      <vt:lpstr>Montserrat-Light</vt:lpstr>
      <vt:lpstr>Open Sans</vt:lpstr>
      <vt:lpstr>Times New Roman</vt:lpstr>
      <vt:lpstr>Wingdings</vt:lpstr>
      <vt:lpstr>Office Theme</vt:lpstr>
      <vt:lpstr>Hurricane Harvey 5-YEAR REPORT AND UPDATE</vt:lpstr>
      <vt:lpstr>5 YEAR HIGHLIGHTS</vt:lpstr>
      <vt:lpstr>PowerPoint Presentation</vt:lpstr>
      <vt:lpstr>5 YEAR HIGHLIGHTS</vt:lpstr>
      <vt:lpstr>5 YEAR HIGHLIGHTS</vt:lpstr>
      <vt:lpstr>5 YEAR HIGHLIGHTS</vt:lpstr>
      <vt:lpstr>5 YEAR HIGHLIGHTS</vt:lpstr>
      <vt:lpstr>5 YEAR HIGHLIGHTS</vt:lpstr>
      <vt:lpstr>5 YEAR HIGHLIGHTS</vt:lpstr>
      <vt:lpstr>5TH YEAR ACCOMPLISHMENTS</vt:lpstr>
      <vt:lpstr>YEAR 6 AND BEYOND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Win7</dc:creator>
  <cp:lastModifiedBy>Moreno, Gloria - MYR</cp:lastModifiedBy>
  <cp:revision>7</cp:revision>
  <cp:lastPrinted>2020-03-03T17:30:30Z</cp:lastPrinted>
  <dcterms:created xsi:type="dcterms:W3CDTF">2016-11-16T11:38:56Z</dcterms:created>
  <dcterms:modified xsi:type="dcterms:W3CDTF">2022-08-24T18:20:27Z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0x010100DA4B3ADF2F5406479A2952949EA659B7</vt:lpwstr>
  </property>
  <property fmtid="{D5CDD505-2E9C-101B-9397-08002B2CF9AE}" pid="3" name="MediaServiceImageTags">
    <vt:lpwstr/>
  </property>
</Properties>
</file>